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6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307" r:id="rId30"/>
    <p:sldId id="308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CFDDA-E59B-49A8-9803-CE96D63DBA3B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53187-6D35-4A92-8C3E-CA0C6CB7C0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351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3EB5C-348B-4C0D-BAF9-8882EC908A3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309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3EB5C-348B-4C0D-BAF9-8882EC908A3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804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9D48045-07DC-4BAA-90EC-7FF9B3D7223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B704A63-A375-47A5-98AE-5C15BEFB7AAE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4542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48045-07DC-4BAA-90EC-7FF9B3D7223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4A63-A375-47A5-98AE-5C15BEFB7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302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48045-07DC-4BAA-90EC-7FF9B3D7223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4A63-A375-47A5-98AE-5C15BEFB7AAE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619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48045-07DC-4BAA-90EC-7FF9B3D7223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4A63-A375-47A5-98AE-5C15BEFB7AA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7375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48045-07DC-4BAA-90EC-7FF9B3D7223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4A63-A375-47A5-98AE-5C15BEFB7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86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48045-07DC-4BAA-90EC-7FF9B3D7223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4A63-A375-47A5-98AE-5C15BEFB7AA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0914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48045-07DC-4BAA-90EC-7FF9B3D7223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4A63-A375-47A5-98AE-5C15BEFB7AAE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4780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48045-07DC-4BAA-90EC-7FF9B3D7223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4A63-A375-47A5-98AE-5C15BEFB7AAE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43041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48045-07DC-4BAA-90EC-7FF9B3D7223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4A63-A375-47A5-98AE-5C15BEFB7AAE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715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48045-07DC-4BAA-90EC-7FF9B3D7223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4A63-A375-47A5-98AE-5C15BEFB7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1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48045-07DC-4BAA-90EC-7FF9B3D7223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4A63-A375-47A5-98AE-5C15BEFB7AAE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8206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48045-07DC-4BAA-90EC-7FF9B3D7223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4A63-A375-47A5-98AE-5C15BEFB7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129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48045-07DC-4BAA-90EC-7FF9B3D7223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4A63-A375-47A5-98AE-5C15BEFB7AAE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408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48045-07DC-4BAA-90EC-7FF9B3D7223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4A63-A375-47A5-98AE-5C15BEFB7AAE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156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48045-07DC-4BAA-90EC-7FF9B3D7223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4A63-A375-47A5-98AE-5C15BEFB7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98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48045-07DC-4BAA-90EC-7FF9B3D7223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4A63-A375-47A5-98AE-5C15BEFB7AAE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9970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48045-07DC-4BAA-90EC-7FF9B3D7223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4A63-A375-47A5-98AE-5C15BEFB7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709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9D48045-07DC-4BAA-90EC-7FF9B3D7223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B704A63-A375-47A5-98AE-5C15BEFB7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46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03651-B980-43D1-9453-DEB302F3E7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Oligopol II: Miktar Rekabeti	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F125D6-74F2-4FD4-99F6-B006372C57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Sanayi İktisadı Ders 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495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4F102-C294-4B25-8EB6-C7309D5F7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Önce kapasite sonra fiyatlar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BC94C-0DD5-4D67-8EBF-BB29FBF8F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Uzun vadeli kararı Cournot olarak modellemek daha doğru olacaktır.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74BF84-C7FC-4BD7-B316-C9D167CF3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165409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D2AD7-E9CB-4A2A-AF81-1FF40791E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Fiyatlar önce sonra kapasite...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F1D08-F798-46E3-96D3-DF8F9682B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Bertrand modeli daha uygun ama kapasite seçiminin sonra gerçekleşmesi pek gerçekçi değil.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3EF1F2-E081-4490-97A1-B2C763F22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258384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70B23-39D3-4388-B3BF-9957FCC10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674188"/>
            <a:ext cx="9601196" cy="3201679"/>
          </a:xfrm>
        </p:spPr>
        <p:txBody>
          <a:bodyPr/>
          <a:lstStyle/>
          <a:p>
            <a:r>
              <a:rPr lang="tr-TR" dirty="0"/>
              <a:t>Özetle, hem kapasite hem de fiyat hızlı bir şekilde ayarlanıyortsa Bertrand modeli uygundur, ama genelde olduğu gibi kapasite önceden belirleniyorsa Cournot daha uygun. 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E8BA476-04D8-4EDB-8BF2-27E64732C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408860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7BC31-8C16-443E-9EAA-835C433C8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Gerçek hayatta...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3CA08-E80A-49F1-A51B-7578D0D31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Çoğunlukla önce kapasite sonra fiyat: Örneğin, buğday, çimento, çelik, otomotiv, bilgisayar...</a:t>
            </a:r>
          </a:p>
          <a:p>
            <a:r>
              <a:rPr lang="tr-TR" dirty="0"/>
              <a:t>Ağustos 1999’da Sony Playstation’ın fiyatını </a:t>
            </a:r>
            <a:r>
              <a:rPr lang="en-US" dirty="0"/>
              <a:t>$129</a:t>
            </a:r>
            <a:r>
              <a:rPr lang="tr-TR" dirty="0"/>
              <a:t>’den</a:t>
            </a:r>
            <a:r>
              <a:rPr lang="en-US" dirty="0"/>
              <a:t> $99</a:t>
            </a:r>
            <a:r>
              <a:rPr lang="tr-TR" dirty="0"/>
              <a:t> indirdi</a:t>
            </a:r>
            <a:r>
              <a:rPr lang="en-US" dirty="0"/>
              <a:t>.</a:t>
            </a:r>
            <a:r>
              <a:rPr lang="tr-TR" dirty="0"/>
              <a:t> Bir saat geçmeden benzer bir ayarlamayı Nintendo yaptı. Bunun sonucunda Noel zamanı her iki üründe de ciddi kıtlık ortaya çıktı.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7EFC29-F78A-4ED2-91C2-9B3667CA6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376115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846AD-9CB1-40C1-877C-954921B39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Kapasitenin daha kolay ayarlandığı iş kolları neler?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9B942-F536-4BE4-8C4E-3BAB7AAD4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Yazılım, sigorta ve bankacılık.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2D0551-FAAC-4402-80AA-4B15853FE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217714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374C0-814F-425C-BBB7-ADD7B2532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/>
          <a:lstStyle/>
          <a:p>
            <a:r>
              <a:rPr lang="tr-TR" dirty="0"/>
              <a:t>Karşılaştırmalı Statikler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6537D-242B-4531-BC26-DFA2ADF75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318936"/>
          </a:xfrm>
        </p:spPr>
        <p:txBody>
          <a:bodyPr/>
          <a:lstStyle/>
          <a:p>
            <a:r>
              <a:rPr lang="tr-TR" dirty="0"/>
              <a:t>Maliyet değişimleri Cournot modelini nasıl etkiler?</a:t>
            </a:r>
          </a:p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6C5863-0391-4B71-8039-5F19A9E0E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E6923C-DCF6-44BE-87A0-537ADDFFE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825" y="3429000"/>
            <a:ext cx="1469940" cy="7881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CD6BAA-9C44-4AF6-8905-36912B6BF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376" y="3429000"/>
            <a:ext cx="2124334" cy="7881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7962BF-2D46-4B14-9200-21D03CE6FD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664" y="4522573"/>
            <a:ext cx="2629040" cy="16242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E00771-A255-4CB0-A5E0-00C02E86A1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999" y="4834501"/>
            <a:ext cx="1912083" cy="100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126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998B3-3F7D-47A9-A74A-88D29E6BA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Yeni teknoloji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3BE65-3B43-49BD-B5DA-EB61DFBE8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Yeni firmada MC=10 eskisinde MC=15.</a:t>
            </a:r>
          </a:p>
          <a:p>
            <a:r>
              <a:rPr lang="tr-TR" dirty="0"/>
              <a:t>Satış fiyatı 16.66 ve miktar 8.33’ken eski firmanın yeni teknolojiye ödemek isteyeceği miktar nedir?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832070-D078-403D-8C4C-7C0A85112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20181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3FE9E-C11C-4F43-B5A4-D571E5906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F00047E-2D48-414F-9B30-B17F5D6455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2510285"/>
            <a:ext cx="3615735" cy="1303867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446089-98A4-42ED-8DC2-9742392D9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543AEB-E874-46C2-8C25-33F7579C8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2099" y="2510285"/>
            <a:ext cx="3757001" cy="11379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A255C1-747C-4256-A763-BAA60F0A9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7122" y="4247180"/>
            <a:ext cx="3789954" cy="113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514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6B79D-30C8-460B-BA45-E65E80E8D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83DBC71-155D-4B00-864C-946EB801E1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4796" y="2686687"/>
            <a:ext cx="4700033" cy="1303866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17AFA1-3EC9-4648-8BCA-28986AEE0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9864709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81EA9-BB0E-4E4F-8C1A-9F4129388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95D414B-B530-4B26-B1AD-061958F006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9473" y="1255193"/>
            <a:ext cx="4513053" cy="4347614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6FAE15-6C0E-4E95-AC2B-A1300717A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4258480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96F21-D03E-4A78-BA1D-D45507967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Cournot Modeli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666AB-C662-4D29-9C14-E3674FB80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İki firma(heterojen teknolojiyi de içerir)</a:t>
            </a:r>
          </a:p>
          <a:p>
            <a:r>
              <a:rPr lang="tr-TR" dirty="0"/>
              <a:t>Çok sayıda firma (sadece homojen teknoloji)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EE0E71-AF9A-4905-BF0E-FE6C789A5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1845651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9A715-C38A-48F9-ADEE-316F9B2DA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B783377-EDBE-4A67-938A-5EAC940754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6405" y="1122464"/>
            <a:ext cx="5696343" cy="1163535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97E38D-C718-4274-A3AE-61E145C6C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14E67F-AFC6-4D1A-A928-59B67C4BD3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2" y="2925386"/>
            <a:ext cx="2832108" cy="8267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54BDCF-8096-42D8-A34E-E42B4222C5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6404" y="4086099"/>
            <a:ext cx="5696344" cy="6108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8D856F-EC4F-4832-9F7A-3E3BABB9C8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6403" y="5119466"/>
            <a:ext cx="4670299" cy="61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6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E5661-66C9-47AD-B452-ABEA3F043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DA3F72-047C-4DB1-B847-6CD6F79FB5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1286392"/>
            <a:ext cx="2987613" cy="1094637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67F475-F341-4BC9-94E7-5F797287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4325974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E76A1-1BEA-43CD-A456-4B6355A95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 miktarı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2375B9A-453E-4E7C-953B-D44E1F7DF4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1766" y="3711123"/>
            <a:ext cx="860125" cy="860879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00AE98-8AF4-4849-9728-62EFB20D8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F33304-7AE6-4EB1-9F0B-C021F0FD24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924" y="3172466"/>
            <a:ext cx="5163991" cy="193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8160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99937-21FF-4104-A694-9FDB4D611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Başlangıçtaki kar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23E3CD5-CF3A-4F5B-9F93-760FF6BB89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4550" y="3029626"/>
            <a:ext cx="3837632" cy="1145559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343B9A-282F-48E8-80FA-F8C00E488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40769722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EBD4C-F65E-47FA-AB69-329941241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Yeni teknoloji altında kar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BF62EAE-02D4-4992-8EB3-5A7939E99A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0597" y="2683733"/>
            <a:ext cx="5684487" cy="1119238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BBCA5C-6217-4E82-A85F-4CE1605B5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9666034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E2AFA-6F8E-4A1E-82FA-BC3220D4C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Cournot dengesine dinamik yaklaşım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B64C8-CC96-4F9C-9302-C3147C5B3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Zaman boyutunu eklersek, statik denge hala gerçekçi bir sonuç veriyor mu?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E2C57A-6D08-490C-9BE3-0E397140D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9934069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B45D7-422A-4F70-ACC9-3256B37F6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C5211-27C1-47C2-A10A-9A65734672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Aslında Cournot oyunu dinamik olarak da kullanılabilir.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834BC9-D088-4E1B-9115-20798C512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8732772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DFD35-364C-495C-B798-6267506D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0014994-DEF5-4274-8A0F-F7BC117E41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1952" y="895350"/>
            <a:ext cx="5248095" cy="5067299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EE158A-6082-47DA-A1F0-708111E16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8129725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F0CB5-B6BC-4029-A096-328A48634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C1C01-D24F-442A-8E2B-DFDFA28C4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süreç Nash dengesinin varlığını ispatlayabilir.</a:t>
            </a:r>
          </a:p>
          <a:p>
            <a:r>
              <a:rPr lang="tr-TR" dirty="0"/>
              <a:t>Ancak burada bir firma ayarlama yaparken diğer firmanın miktarını sabit kabul ediyor.</a:t>
            </a:r>
          </a:p>
          <a:p>
            <a:r>
              <a:rPr lang="tr-TR" dirty="0"/>
              <a:t>Bu pek de gerçekçi bir yaklaşım değil.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5FF4CB-7A3C-4EA2-88B9-9B51D1860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42927033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CF417-12CD-4488-9A60-C2690DF48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0B218-FB52-494C-94DE-4D9BA470D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Sonuçlar itibariyle akla yatkın olsa da süreç açısından gerçekçi değil.</a:t>
            </a:r>
          </a:p>
          <a:p>
            <a:r>
              <a:rPr lang="tr-TR" dirty="0"/>
              <a:t>Cournot ve Bertrand gibi statik modeller sadece fiyat ve miktar oranlarının belirlenmesi ve karşılaştırmalı statikler açısından yararlı.</a:t>
            </a:r>
          </a:p>
          <a:p>
            <a:r>
              <a:rPr lang="tr-TR" dirty="0"/>
              <a:t>Yani, dinamik sürecin işleyişini değil de nereye varılacağını gösteriyorlar.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88A89F-2912-47E6-B852-A97A12115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58131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73A91-5690-4700-8F77-D153BA212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F9D13BD-DDFF-4DC2-BB82-3954CCD7F7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9022" y="1147634"/>
            <a:ext cx="6033956" cy="4562732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4EDEDC-3EDC-495D-9FD4-01A1F7221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8131477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BC28A-EE43-400C-BE72-D823BE7AB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Örnek soru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3622471-EAE7-4798-9383-7F6785AA57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9000" y="3658700"/>
            <a:ext cx="5334000" cy="11154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C5A034-D21E-497B-B9D4-86D65CEE7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488214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34753-AB90-47A3-BAED-AF167FA9E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7077A14-65A1-455B-8FB6-801A4FE90F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5847" y="875256"/>
            <a:ext cx="5880305" cy="5107488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F3D5EB-0A91-48A4-96D7-FD7046125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4280591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9FA9A-199E-45DD-B5BF-B0E3F9FDF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5A42E09-D401-4B0A-9DE4-38C8A6C5D4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95239" y="1265897"/>
            <a:ext cx="6601522" cy="4326206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33C19A-D69E-4642-9E02-0C3A01063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502622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49776-6A83-4B92-B658-1DE9C965D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A14229E-B40A-4839-AD85-9387193DC9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87097" y="859766"/>
            <a:ext cx="4817806" cy="5138467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80AB1B-A99C-404E-B14D-907FA1F0B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554787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78589-4C98-4F26-B84B-A490E7F1E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Monopol, Duopol ve Tam Rekabet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A7B5D6B-C6B6-426F-A6CF-375DB1FE16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8100" y="2562367"/>
            <a:ext cx="4495800" cy="3308067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90EDCC-846B-4F7C-B72E-572993BFE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4210930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AE40F-7497-41A9-AABA-D47D1919A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Bertrand vs. Cournot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DB75A-5F72-4C61-A882-AAEDE4CF9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Cournot’da fiyat tam rekabet fiyatıyla monopol fiyatı arasında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Bertrand model</a:t>
            </a:r>
            <a:r>
              <a:rPr lang="tr-TR" dirty="0"/>
              <a:t>inde</a:t>
            </a:r>
            <a:r>
              <a:rPr lang="en-US" dirty="0"/>
              <a:t>, </a:t>
            </a:r>
            <a:r>
              <a:rPr lang="tr-TR" dirty="0"/>
              <a:t>tam aksine tek bir firmayla rekabetin bile fiyatı MC seviyesine çekmeye yeter.</a:t>
            </a:r>
          </a:p>
          <a:p>
            <a:r>
              <a:rPr lang="tr-TR" dirty="0"/>
              <a:t>Hangi model daha inandırıcı</a:t>
            </a:r>
            <a:r>
              <a:rPr lang="en-US" dirty="0"/>
              <a:t>?</a:t>
            </a:r>
            <a:endParaRPr lang="tr-TR" dirty="0"/>
          </a:p>
          <a:p>
            <a:r>
              <a:rPr lang="tr-TR" dirty="0"/>
              <a:t>En iyi modeli seçip niye konuyu kapatmıyoruz?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B28979-FD94-40F8-802E-D6DA6C33A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896480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A7B88-3F58-467E-8677-53B9FA8BD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İşkolları birbirinden farklıdır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C0D70-9CD2-40A8-AA04-41691ECC3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Bazı iş koları Cournot modeline daha uygundur bazıları ise Bertrand’a. </a:t>
            </a:r>
          </a:p>
          <a:p>
            <a:r>
              <a:rPr lang="tr-TR" dirty="0"/>
              <a:t>Hem miktarın hem de fiyatın seçildiği bir durumu düşünelim.</a:t>
            </a:r>
          </a:p>
          <a:p>
            <a:r>
              <a:rPr lang="tr-TR" dirty="0"/>
              <a:t>Burada uzun dönem ve kısa dönem kararların aynı anda verildiğini varsaymak gerçekçi değil.</a:t>
            </a:r>
          </a:p>
          <a:p>
            <a:r>
              <a:rPr lang="tr-TR" dirty="0"/>
              <a:t>Burada ideal çözüm iki aşamalı dinamik kurgulardır.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1589F7-6B4A-4560-A6B1-B6EFBC577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7099660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</TotalTime>
  <Words>594</Words>
  <Application>Microsoft Office PowerPoint</Application>
  <PresentationFormat>Widescreen</PresentationFormat>
  <Paragraphs>75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Garamond</vt:lpstr>
      <vt:lpstr>Organic</vt:lpstr>
      <vt:lpstr>Oligopol II: Miktar Rekabeti </vt:lpstr>
      <vt:lpstr>Cournot Modeli</vt:lpstr>
      <vt:lpstr>PowerPoint Presentation</vt:lpstr>
      <vt:lpstr>PowerPoint Presentation</vt:lpstr>
      <vt:lpstr>PowerPoint Presentation</vt:lpstr>
      <vt:lpstr>PowerPoint Presentation</vt:lpstr>
      <vt:lpstr>Monopol, Duopol ve Tam Rekabet</vt:lpstr>
      <vt:lpstr>Bertrand vs. Cournot</vt:lpstr>
      <vt:lpstr>İşkolları birbirinden farklıdır</vt:lpstr>
      <vt:lpstr>Önce kapasite sonra fiyatlar</vt:lpstr>
      <vt:lpstr>Fiyatlar önce sonra kapasite...</vt:lpstr>
      <vt:lpstr>PowerPoint Presentation</vt:lpstr>
      <vt:lpstr>Gerçek hayatta...</vt:lpstr>
      <vt:lpstr>Kapasitenin daha kolay ayarlandığı iş kolları neler?</vt:lpstr>
      <vt:lpstr>Karşılaştırmalı Statikler</vt:lpstr>
      <vt:lpstr>Yeni teknoloji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Kar miktarı</vt:lpstr>
      <vt:lpstr>Başlangıçtaki kar</vt:lpstr>
      <vt:lpstr>Yeni teknoloji altında kar</vt:lpstr>
      <vt:lpstr>Cournot dengesine dinamik yaklaşım</vt:lpstr>
      <vt:lpstr>PowerPoint Presentation</vt:lpstr>
      <vt:lpstr>PowerPoint Presentation</vt:lpstr>
      <vt:lpstr>PowerPoint Presentation</vt:lpstr>
      <vt:lpstr>PowerPoint Presentation</vt:lpstr>
      <vt:lpstr>Örnek soru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Oligopol II: Miktar Rekabeti </dc:title>
  <dc:creator>Umut Öneş</dc:creator>
  <cp:lastModifiedBy>Umut Öneş</cp:lastModifiedBy>
  <cp:revision>3</cp:revision>
  <dcterms:created xsi:type="dcterms:W3CDTF">2020-01-20T11:29:25Z</dcterms:created>
  <dcterms:modified xsi:type="dcterms:W3CDTF">2020-01-20T11:58:43Z</dcterms:modified>
</cp:coreProperties>
</file>