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2"/>
  </p:sldMasterIdLst>
  <p:notesMasterIdLst>
    <p:notesMasterId r:id="rId16"/>
  </p:notesMasterIdLst>
  <p:sldIdLst>
    <p:sldId id="293" r:id="rId3"/>
    <p:sldId id="294" r:id="rId4"/>
    <p:sldId id="291" r:id="rId5"/>
    <p:sldId id="292" r:id="rId6"/>
    <p:sldId id="262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456">
          <p15:clr>
            <a:srgbClr val="A4A3A4"/>
          </p15:clr>
        </p15:guide>
        <p15:guide id="3" pos="2880">
          <p15:clr>
            <a:srgbClr val="A4A3A4"/>
          </p15:clr>
        </p15:guide>
        <p15:guide id="4" pos="8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howGuides="1">
      <p:cViewPr varScale="1">
        <p:scale>
          <a:sx n="109" d="100"/>
          <a:sy n="109" d="100"/>
        </p:scale>
        <p:origin x="1680" y="102"/>
      </p:cViewPr>
      <p:guideLst>
        <p:guide orient="horz" pos="2160"/>
        <p:guide orient="horz" pos="3456"/>
        <p:guide pos="2880"/>
        <p:guide pos="816"/>
      </p:guideLst>
    </p:cSldViewPr>
  </p:slideViewPr>
  <p:outlineViewPr>
    <p:cViewPr>
      <p:scale>
        <a:sx n="33" d="100"/>
        <a:sy n="33" d="100"/>
      </p:scale>
      <p:origin x="48" y="456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CA02D-DFF3-47A2-A326-38D466EC24A4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5EF2C-19D0-489F-AAC0-85493163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37410-AFAC-4F33-8907-C80066485C24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6BF8B0-86CB-417A-BAB4-FF6C5D12286D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12301F-0504-43F0-BA73-CF69B1DB2E92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D12BA8-4F8A-4697-B07C-C324C0C19CA2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B64014-C707-4CD1-B12C-4BED4860EEB9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C76F5-AB1B-43EC-BDC5-091765CAA9C1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4034B7-0A95-4D1C-9803-647A8DDF9624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7F2388-EA0C-473C-A348-25F7315CFA76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9DA9A-6BC9-4647-A04F-F85F5023727B}" type="slidenum">
              <a:rPr lang="tr-TR" smtClean="0"/>
              <a:pPr/>
              <a:t>11</a:t>
            </a:fld>
            <a:endParaRPr lang="tr-TR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BFBEED-05C2-48DA-B198-9C58EA2AC7E8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743653DA-8BF4-4869-96FE-9BCF43372D46}" type="datetime8">
              <a:rPr lang="en-US" smtClean="0"/>
              <a:pPr algn="ctr"/>
              <a:t>5/8/2018 10:11 AM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90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6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5997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85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962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53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24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1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52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88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69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03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31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5/8/2018 10:11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397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92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25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60906-B03C-460B-B7F2-0F0BC62956A8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21FC07-CCAE-448B-87E3-DDFC911F6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619672" y="2420888"/>
            <a:ext cx="6477000" cy="1828800"/>
          </a:xfrm>
        </p:spPr>
        <p:txBody>
          <a:bodyPr/>
          <a:lstStyle/>
          <a:p>
            <a:r>
              <a:rPr lang="tr-TR" dirty="0" smtClean="0"/>
              <a:t>Yürüme analizi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 flipV="1">
            <a:off x="1359091" y="5275612"/>
            <a:ext cx="6021221" cy="241620"/>
          </a:xfrm>
        </p:spPr>
        <p:txBody>
          <a:bodyPr>
            <a:normAutofit fontScale="625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078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Salınım Öncesi 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(Parmak Kalkışı)  (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Preswing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toe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411413" y="1628775"/>
            <a:ext cx="6270625" cy="5229225"/>
          </a:xfrm>
        </p:spPr>
        <p:txBody>
          <a:bodyPr/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Basma fazının bitip salınım fazının başladığı dönemdir, ayrıca ikinci çift destek dönemini oluşturur. Karşı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ekstremite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yere değdiğinde başlar ve parmakların yerden kesilmesiyle sonlanır. Kalça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ekstansiyonu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diz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fleksiyonu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plantar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fleksiyonu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artar. Bu dönemde gövde ağırlığı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ekstremite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üzerinden kalkar.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Amaç bacağı salınıma hazırlamaktır.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424862" cy="20161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2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B. Salınım fazı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Erken Salınım (Akselerasyon)</a:t>
            </a:r>
            <a:b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swing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b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339975" y="1628775"/>
            <a:ext cx="6342063" cy="489585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Ayağın yerden kaldırılması ile başlar, ayak diğer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ekstremitenin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hizasına geldiğinde biter. Kalça ve dizde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fleksiyon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artmakta,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ayakbileğinde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dorsifleksiyon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oluşmaktadır. </a:t>
            </a:r>
          </a:p>
          <a:p>
            <a:pPr marL="0" indent="0" eaLnBrk="1" hangingPunct="1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Amaç havadaki bacağı hızla öne ilerletmektir. 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Salınım Ortası 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Midswing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627313" y="1628775"/>
            <a:ext cx="6054725" cy="522922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Salınan bacak basma fazındaki bacağın yanına gelir ve önüne geçer. Kalça ve dizde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fleksiyon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artar, ayak bileğinde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dorsifleksiyon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yapılır.</a:t>
            </a:r>
          </a:p>
          <a:p>
            <a:pPr marL="0" indent="0" eaLnBrk="1" hangingPunct="1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Amaç ayağın yere değmeden aktarılmasıdır.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Salınım Sonu (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Deselerasyon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Terminal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swing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700338" y="1628775"/>
            <a:ext cx="59817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Salınan bacak basan bacağın önüne geçtiğinde başlar, ayağın yere değdiği ana dek sürer. Kalça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fleksiyonda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diz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ekstansiyonda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ise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nötral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pozisyondadır. </a:t>
            </a:r>
          </a:p>
          <a:p>
            <a:pPr marL="0" indent="0" eaLnBrk="1" hangingPunct="1"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Amaç ayağın yere basmaya hazırlanmasıdır.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Yürüyüş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2708570"/>
          </a:xfrm>
        </p:spPr>
        <p:txBody>
          <a:bodyPr/>
          <a:lstStyle/>
          <a:p>
            <a:r>
              <a:rPr lang="tr-TR" dirty="0" smtClean="0"/>
              <a:t>Yürüyüş </a:t>
            </a:r>
            <a:r>
              <a:rPr lang="tr-TR" dirty="0"/>
              <a:t>çeşitli eklemlerde aynı anda ve </a:t>
            </a:r>
            <a:r>
              <a:rPr lang="tr-TR" dirty="0" smtClean="0"/>
              <a:t>üç planda </a:t>
            </a:r>
            <a:r>
              <a:rPr lang="tr-TR" dirty="0"/>
              <a:t>gerçekleşen kompleks bir olaydır.</a:t>
            </a:r>
          </a:p>
        </p:txBody>
      </p:sp>
    </p:spTree>
    <p:extLst>
      <p:ext uri="{BB962C8B-B14F-4D97-AF65-F5344CB8AC3E}">
        <p14:creationId xmlns:p14="http://schemas.microsoft.com/office/powerpoint/2010/main" val="308558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Yürüme Analizinin En Sık Kullanıldığı Hastalık Grupları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tr-TR" sz="4000" dirty="0" smtClean="0"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Amputasyon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Spina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bifida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Parkinsonizm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Hemipleji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Omurilik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yaralanması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Spor yaralanmaları</a:t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Musküler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distrofi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Serebral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Palsi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Hastalar Açısından </a:t>
            </a:r>
            <a:br>
              <a:rPr lang="tr-TR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Yürüme Analizi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0" dirty="0" smtClean="0">
                <a:latin typeface="Times New Roman" pitchFamily="18" charset="0"/>
                <a:cs typeface="Times New Roman" pitchFamily="18" charset="0"/>
              </a:rPr>
              <a:t>Hastalara </a:t>
            </a:r>
            <a:r>
              <a:rPr lang="tr-TR" sz="2800" b="0" dirty="0" smtClean="0">
                <a:latin typeface="Times New Roman" pitchFamily="18" charset="0"/>
                <a:cs typeface="Times New Roman" pitchFamily="18" charset="0"/>
              </a:rPr>
              <a:t>içlerine uygun iç çamaşırı, mayo veya şort giymeleri ve uzun süredir kullandıkları rahat ayakkabılarla gelmeleri tavsiye edilmelidir</a:t>
            </a:r>
            <a:r>
              <a:rPr lang="tr-TR" sz="28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Yürümenin fazları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1- İlk değme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2- Yüklenme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loading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), 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3- Basma ortası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midstance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4- Basma sonu (terminal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stance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 ve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5- Salınım öncesi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preswing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            salınım fazı ise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6- Erken salınım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swing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7- Salınım ortası (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mid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swing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 ve </a:t>
            </a:r>
          </a:p>
          <a:p>
            <a:pPr>
              <a:lnSpc>
                <a:spcPct val="80000"/>
              </a:lnSpc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8- Salınım sonu (terminal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swing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) olarak alt gruplara ayrılır</a:t>
            </a:r>
          </a:p>
          <a:p>
            <a:pPr>
              <a:lnSpc>
                <a:spcPct val="80000"/>
              </a:lnSpc>
            </a:pPr>
            <a:endParaRPr lang="tr-T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A. Basma fazı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İlk Değme (Topuk Vuruşu) 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843213" y="1556792"/>
            <a:ext cx="5185171" cy="4597946"/>
          </a:xfrm>
        </p:spPr>
        <p:txBody>
          <a:bodyPr/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Basma fazının başlangıcı olup ayağın yere değmesi ile başlar. Kalça 30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fleksiyonda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diz tam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ekstansiyonda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nötral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pozisyonda ve ayak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supinasyondadır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Amaç ayağı önce topuk yere değecek şekilde yere indirmektir..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dorsifleksörlerin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yardımı ile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nötral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pozisyonda tutulur.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Yüklenme (Taban Vuruşu) 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Loading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Footflat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tr-TR" sz="4000" dirty="0" smtClean="0"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195513" y="1556792"/>
            <a:ext cx="6486525" cy="4597946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Aynı zamanda birinci çift destek fazıdır. Diğer ayak yerden kaldırılana dek gövde ağırlığı bu ayağa aktarılır. Kalça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fleksiyondan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gelmektedir. Diz 20 derece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10 derece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plantar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Amaçlar; şok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absorpsiyonu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ayağın tümünün yere indirilmesi ve vücut ağırlığının üstlenilmesidir. 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Basma Ortası Fazı (</a:t>
            </a:r>
            <a:r>
              <a:rPr lang="tr-TR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Midstance</a:t>
            </a: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000" dirty="0" smtClean="0">
                <a:latin typeface="Times New Roman" pitchFamily="18" charset="0"/>
                <a:cs typeface="Times New Roman" pitchFamily="18" charset="0"/>
              </a:rPr>
            </a:br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987675" y="2204864"/>
            <a:ext cx="5472757" cy="3168352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Tek basma fazının başlangıcıdır. Kalça ve diz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ekstansiyonda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dorsifleksiyondadır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Salınım fazındaki bacak basan bacağın yanından geçer.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Amaç yerde sabit olan ayak üzerinde gövdeyi öne doğru ilerletmektir </a:t>
            </a:r>
            <a:br>
              <a:rPr lang="tr-T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Basma Sonu Fazı </a:t>
            </a:r>
            <a:b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(Topuk Kalkışı) 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91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609600" y="2204864"/>
            <a:ext cx="8072439" cy="3949874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Tek basma fazı bitmektedir. Kalça 10 derece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diz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ekstansiyondan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gelir,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ayakbileği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plantar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fleksiyondadır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Amaç bacağın yerden kesilmesidir.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A82AB0E-F282-41C3-BBFC-96C5097760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</TotalTime>
  <Words>242</Words>
  <Application>Microsoft Office PowerPoint</Application>
  <PresentationFormat>Ekran Gösterisi (4:3)</PresentationFormat>
  <Paragraphs>50</Paragraphs>
  <Slides>13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Yüzeyler</vt:lpstr>
      <vt:lpstr>Yürüme analizi</vt:lpstr>
      <vt:lpstr>Yürüyüş </vt:lpstr>
      <vt:lpstr>Yürüme Analizinin En Sık Kullanıldığı Hastalık Grupları  </vt:lpstr>
      <vt:lpstr>Hastalar Açısından  Yürüme Analizi</vt:lpstr>
      <vt:lpstr>Yürümenin fazları </vt:lpstr>
      <vt:lpstr>A. Basma fazı 1. İlk Değme (Topuk Vuruşu)  </vt:lpstr>
      <vt:lpstr>2. Yüklenme (Taban Vuruşu)  (Loading response - Footflat)  </vt:lpstr>
      <vt:lpstr>3. Basma Ortası Fazı (Midstance) </vt:lpstr>
      <vt:lpstr>4. Basma Sonu Fazı  (Topuk Kalkışı)  </vt:lpstr>
      <vt:lpstr>5. Salınım Öncesi  (Parmak Kalkışı)  (Preswing - toe off)  </vt:lpstr>
      <vt:lpstr>B. Salınım fazı  6. Erken Salınım (Akselerasyon) ( Initial swing )  </vt:lpstr>
      <vt:lpstr>7. Salınım Ortası  ( Midswing ) </vt:lpstr>
      <vt:lpstr>8. Salınım Sonu (Deselerasyon)  ( Terminal swing 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şeyda cuma</cp:lastModifiedBy>
  <cp:revision>22</cp:revision>
  <dcterms:created xsi:type="dcterms:W3CDTF">2012-05-17T12:39:24Z</dcterms:created>
  <dcterms:modified xsi:type="dcterms:W3CDTF">2018-05-08T07:14:28Z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TC018813559991</vt:lpwstr>
  </property>
</Properties>
</file>