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9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5" r:id="rId14"/>
    <p:sldId id="286" r:id="rId15"/>
    <p:sldId id="287" r:id="rId16"/>
    <p:sldId id="292" r:id="rId17"/>
    <p:sldId id="293" r:id="rId18"/>
    <p:sldId id="294" r:id="rId19"/>
    <p:sldId id="295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863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24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23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83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73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296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952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979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264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488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45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4B046-7A2D-4EDC-B798-8F1F557AC59B}" type="datetimeFigureOut">
              <a:rPr lang="tr-TR" smtClean="0"/>
              <a:pPr/>
              <a:t>27.03.2018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72108-94E2-43E3-B297-0D1087AFA19C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95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Reklam Ajanslarının ve Diğer İletişim Şirketlerinin Rolü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09203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Bazı ajanslar müşterilerine promosyon alanında da hizmet sağlarlar. Promosyon departmanı ajansların müşterileri için promosyon ürünleri, pop materyalleri ve diğer satış geliştirme materyallerini tasarlar. 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41608"/>
            <a:ext cx="5181600" cy="4119372"/>
          </a:xfrm>
        </p:spPr>
      </p:pic>
    </p:spTree>
    <p:extLst>
      <p:ext uri="{BB962C8B-B14F-4D97-AF65-F5344CB8AC3E}">
        <p14:creationId xmlns:p14="http://schemas.microsoft.com/office/powerpoint/2010/main" val="4093923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Hizmetler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 hizmet bölümü, reklamın yaratımı ve hayata geçirilmesinden sorumlu olan bölümdür. </a:t>
            </a:r>
          </a:p>
          <a:p>
            <a:r>
              <a:rPr lang="tr-TR" dirty="0" smtClean="0"/>
              <a:t>Reklam fikrini bulan kişi reklam yazarı ya da yaratıcı yönetmendir. </a:t>
            </a:r>
          </a:p>
          <a:p>
            <a:r>
              <a:rPr lang="tr-TR" dirty="0" smtClean="0"/>
              <a:t>Sanat yönetmeni ise fikrin nasıl görüneceğine ilişkin çalışır.  Basılı reklamlar için yaratıcı yönetmenler ve grafikerler layoutlar geliştirirlerken televizyon reklamları için storyboardlar hazırlarlar. </a:t>
            </a:r>
          </a:p>
        </p:txBody>
      </p:sp>
    </p:spTree>
    <p:extLst>
      <p:ext uri="{BB962C8B-B14F-4D97-AF65-F5344CB8AC3E}">
        <p14:creationId xmlns:p14="http://schemas.microsoft.com/office/powerpoint/2010/main" val="1753234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Layout&amp;Storyboard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216" y="1825625"/>
            <a:ext cx="5019567" cy="4351338"/>
          </a:xfrm>
        </p:spPr>
      </p:pic>
      <p:pic>
        <p:nvPicPr>
          <p:cNvPr id="10" name="İçerik Yer Tutucusu 9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768" y="1825625"/>
            <a:ext cx="3382463" cy="4351338"/>
          </a:xfrm>
        </p:spPr>
      </p:pic>
    </p:spTree>
    <p:extLst>
      <p:ext uri="{BB962C8B-B14F-4D97-AF65-F5344CB8AC3E}">
        <p14:creationId xmlns:p14="http://schemas.microsoft.com/office/powerpoint/2010/main" val="2301270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Yönetim ve Finans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Diğer tüm şirketler gibi reklam şirketlerinin de işleyebilmesi muhasebe, insan kaynakları yönetimi gibi birimlere ihtiyacı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269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Butik Ajanslar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 butik ajanslar sadece yaratıcı hizmetler sunan ajanslardır. Bu uzmanlaşmış ajans türünün yazarlar ya da grafikerler gibi yaratıcı çalışanları vardır ve medya planlama uzmanı, araştırmacı gibi personel istihdam etmezler. </a:t>
            </a:r>
          </a:p>
          <a:p>
            <a:r>
              <a:rPr lang="tr-TR" dirty="0" smtClean="0"/>
              <a:t>Yaratıcı butik ajansların büyük çoğunluğu doğrudan </a:t>
            </a:r>
            <a:r>
              <a:rPr lang="tr-TR" dirty="0" err="1" smtClean="0"/>
              <a:t>reklamverenlerle</a:t>
            </a:r>
            <a:r>
              <a:rPr lang="tr-TR" dirty="0" smtClean="0"/>
              <a:t> çalışırlarken bazı tam hizmet ajansları da zaman zaman yaratıcı butik ajanslardan hizmet satın alırlar.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3551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</a:t>
            </a:r>
            <a:r>
              <a:rPr lang="tr-TR" dirty="0" err="1" smtClean="0"/>
              <a:t>Satınalma</a:t>
            </a:r>
            <a:r>
              <a:rPr lang="tr-TR" dirty="0" smtClean="0"/>
              <a:t> Şirketleri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Medya satın alma şirketleri özellikle televizyondan ve radyodan süre almak konusunda uzmanlaşmış şirketlerdir. </a:t>
            </a:r>
          </a:p>
          <a:p>
            <a:r>
              <a:rPr lang="tr-TR" dirty="0" smtClean="0"/>
              <a:t>Ajanslar genellikle bir medya planı geliştirirler ve medya satın alma şirketi aracılığıyla satın alma yaparlar.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En büyük medya </a:t>
            </a:r>
            <a:r>
              <a:rPr lang="tr-TR" dirty="0" err="1" smtClean="0"/>
              <a:t>satınalma</a:t>
            </a:r>
            <a:r>
              <a:rPr lang="tr-TR" dirty="0" smtClean="0"/>
              <a:t> şirketleri:</a:t>
            </a:r>
          </a:p>
          <a:p>
            <a:pPr>
              <a:buFontTx/>
              <a:buChar char="-"/>
            </a:pPr>
            <a:r>
              <a:rPr lang="tr-TR" dirty="0" err="1" smtClean="0"/>
              <a:t>Starcom</a:t>
            </a:r>
            <a:r>
              <a:rPr lang="tr-TR" dirty="0" smtClean="0"/>
              <a:t> </a:t>
            </a:r>
            <a:r>
              <a:rPr lang="tr-TR" dirty="0" err="1" smtClean="0"/>
              <a:t>Mediavest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OMD</a:t>
            </a:r>
          </a:p>
          <a:p>
            <a:pPr>
              <a:buFontTx/>
              <a:buChar char="-"/>
            </a:pPr>
            <a:r>
              <a:rPr lang="tr-TR" dirty="0" err="1" smtClean="0"/>
              <a:t>Zenithoptimedia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Mindshare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Carat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4180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Ajanslar Neden Müşteri Kaybeder?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Düşük performans</a:t>
            </a:r>
          </a:p>
          <a:p>
            <a:r>
              <a:rPr lang="tr-TR" dirty="0" smtClean="0"/>
              <a:t>Müşterinin gerçekçi olmayan talepleri</a:t>
            </a:r>
          </a:p>
          <a:p>
            <a:r>
              <a:rPr lang="tr-TR" dirty="0" smtClean="0"/>
              <a:t>Personel değişimi</a:t>
            </a:r>
          </a:p>
          <a:p>
            <a:r>
              <a:rPr lang="tr-TR" dirty="0" smtClean="0"/>
              <a:t>Ajansın ya da müşterinin büyüklüğündeki değişiklikler</a:t>
            </a:r>
          </a:p>
          <a:p>
            <a:r>
              <a:rPr lang="tr-TR" dirty="0" smtClean="0"/>
              <a:t>Felsefelerdeki anlaşmazlıklar</a:t>
            </a:r>
          </a:p>
          <a:p>
            <a:r>
              <a:rPr lang="tr-TR" dirty="0" smtClean="0"/>
              <a:t>Politika değişiklikleri </a:t>
            </a:r>
          </a:p>
          <a:p>
            <a:r>
              <a:rPr lang="tr-TR" dirty="0" smtClean="0"/>
              <a:t>Satışlardaki düşüş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3520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Y&amp;R ve Dr. </a:t>
            </a:r>
            <a:r>
              <a:rPr lang="tr-TR" dirty="0" err="1" smtClean="0"/>
              <a:t>Pepper</a:t>
            </a:r>
            <a:r>
              <a:rPr lang="tr-TR" dirty="0" smtClean="0"/>
              <a:t> 30 yıldır birlikte çalışıyor.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158" y="1912811"/>
            <a:ext cx="3289634" cy="4516277"/>
          </a:xfrm>
        </p:spPr>
      </p:pic>
    </p:spTree>
    <p:extLst>
      <p:ext uri="{BB962C8B-B14F-4D97-AF65-F5344CB8AC3E}">
        <p14:creationId xmlns:p14="http://schemas.microsoft.com/office/powerpoint/2010/main" val="1541095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Ajanslar nasıl yeni müşteriler bulurlar?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Tavsiyelerle </a:t>
            </a:r>
          </a:p>
          <a:p>
            <a:r>
              <a:rPr lang="tr-TR" sz="3600" dirty="0" smtClean="0"/>
              <a:t>Sunumlarla </a:t>
            </a:r>
          </a:p>
          <a:p>
            <a:r>
              <a:rPr lang="tr-TR" sz="3600" dirty="0" smtClean="0"/>
              <a:t>Halkla ilişkilerle</a:t>
            </a:r>
          </a:p>
          <a:p>
            <a:r>
              <a:rPr lang="tr-TR" sz="3600" dirty="0" smtClean="0"/>
              <a:t>İmaj ve itibarla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424575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Uzmanlaşmış Hizmetler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Doğrudan pazarlama ajansları</a:t>
            </a:r>
          </a:p>
          <a:p>
            <a:r>
              <a:rPr lang="tr-TR" dirty="0" smtClean="0"/>
              <a:t>Halkla ilişkiler şirketleri</a:t>
            </a:r>
          </a:p>
          <a:p>
            <a:r>
              <a:rPr lang="tr-TR" smtClean="0"/>
              <a:t>İnteraktif ajanslar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586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Tüketiciler olarak her ne kadar farkında olmasak da aslında reklamı da içeren bütünleşik bir pazarlama iletişimi programı hazırlamak bir çok insanın çabasını gerektiren karmaşık ve detaylı bir süreçtir.</a:t>
            </a:r>
          </a:p>
          <a:p>
            <a:r>
              <a:rPr lang="tr-TR" dirty="0" smtClean="0"/>
              <a:t>Bu süreci anlayabilmek için sürecin aktörlerini tanımak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0445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Reklamveren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Sürecin temel aktörüdür. </a:t>
            </a:r>
          </a:p>
          <a:p>
            <a:r>
              <a:rPr lang="tr-TR" dirty="0" smtClean="0"/>
              <a:t>Tanıtılması gereken bir ürün, hizmet ya da fikri vardır.</a:t>
            </a:r>
          </a:p>
          <a:p>
            <a:r>
              <a:rPr lang="tr-TR" dirty="0" smtClean="0"/>
              <a:t>Uygulanacak program konusunda son söz hakkı onundur. </a:t>
            </a:r>
          </a:p>
          <a:p>
            <a:r>
              <a:rPr lang="tr-TR" dirty="0" smtClean="0"/>
              <a:t>Genellikle bütünleşik pazarlama iletişimi programından şirketin reklam departmanı sorumlu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26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</a:t>
            </a:r>
            <a:r>
              <a:rPr lang="tr-TR" dirty="0" smtClean="0"/>
              <a:t>Ajansı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Pek çok büyük şirket bütünleşik pazarlama iletişimi planlarının hazırlanmasında ve hayata geçirilmesinde reklam ajanslarından hizmet satın alırlar.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1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Müşteri İlişkileri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 ilişkileri yönetimi ajansla reklam veren arasındaki ilişkiyi kurar. Müşterinin büyüklüğüne, reklam bütçesine göre her bir müşteri için bir ya da daha fazla müşteri temsilcisi çalışıyor olabilir. </a:t>
            </a:r>
          </a:p>
          <a:p>
            <a:r>
              <a:rPr lang="tr-TR" dirty="0" smtClean="0"/>
              <a:t>Müşteri temsilcisi </a:t>
            </a:r>
            <a:r>
              <a:rPr lang="tr-TR" dirty="0" err="1" smtClean="0"/>
              <a:t>reklamverenin</a:t>
            </a:r>
            <a:r>
              <a:rPr lang="tr-TR" dirty="0" smtClean="0"/>
              <a:t> tanıtma ihtiyaçlarını anlamalı ve ajans çalışanlarına aktarmalıdır.</a:t>
            </a:r>
          </a:p>
          <a:p>
            <a:r>
              <a:rPr lang="tr-TR" dirty="0" smtClean="0"/>
              <a:t> Reklamların planlanması, yaratılması ve uygulanmasında koordinasyon görevi üstlenir.</a:t>
            </a:r>
          </a:p>
          <a:p>
            <a:r>
              <a:rPr lang="tr-TR" dirty="0" smtClean="0"/>
              <a:t>İyi bir müşteri temsilcisi müşterisini, müşterisinin iş yaptığı sektörü iyi tanımalıdır. İyi bir pazarlama backgroundu ve reklam süreçlerine hakim olmak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8374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Hizmetleri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Araştırma bölümü</a:t>
            </a:r>
          </a:p>
          <a:p>
            <a:r>
              <a:rPr lang="tr-TR" dirty="0" smtClean="0"/>
              <a:t>Medya bölümü</a:t>
            </a:r>
          </a:p>
          <a:p>
            <a:r>
              <a:rPr lang="tr-TR" dirty="0" smtClean="0"/>
              <a:t>Promosyon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2164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Tam hizmet ajanslarının büyük çoğunluğu pazarlama hizmetleri altında bir araştırma birimine sahiptirler. Müşteri için en uygun olan reklam kampanyasını yapabilmek için hedef kitleyi, hedef pazarı, müşteriyi iyi tanımak gerekir. </a:t>
            </a:r>
            <a:endParaRPr lang="tr-TR" dirty="0" smtClean="0"/>
          </a:p>
          <a:p>
            <a:r>
              <a:rPr lang="tr-TR" dirty="0" smtClean="0"/>
              <a:t>Araştırma </a:t>
            </a:r>
            <a:r>
              <a:rPr lang="tr-TR" dirty="0"/>
              <a:t>birimleri bu amaca yönelik olarak veriye ulaşır, analiz eder ve yorumlarlar. Bunun için birincil ya da ikincil veri kullanılabilir. </a:t>
            </a:r>
          </a:p>
        </p:txBody>
      </p:sp>
    </p:spTree>
    <p:extLst>
      <p:ext uri="{BB962C8B-B14F-4D97-AF65-F5344CB8AC3E}">
        <p14:creationId xmlns:p14="http://schemas.microsoft.com/office/powerpoint/2010/main" val="3009224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Pazarlama hizmetlerinin altında bulunan medya bölümü reklam mesajlarının yer alacağı mecra ya da mecraları belirlemeye yönelik olarak çalışır. </a:t>
            </a:r>
            <a:r>
              <a:rPr lang="tr-TR" dirty="0" smtClean="0"/>
              <a:t>Medya plancıları, medya planı geliştirirler.</a:t>
            </a:r>
            <a:endParaRPr lang="tr-TR" dirty="0"/>
          </a:p>
          <a:p>
            <a:r>
              <a:rPr lang="tr-TR" dirty="0" smtClean="0"/>
              <a:t>Etkili bir medya planı geliştirmek için kampanyanın  </a:t>
            </a:r>
            <a:r>
              <a:rPr lang="tr-TR" dirty="0"/>
              <a:t>hedef </a:t>
            </a:r>
            <a:r>
              <a:rPr lang="tr-TR" dirty="0" smtClean="0"/>
              <a:t>kitlesinin hangi </a:t>
            </a:r>
            <a:r>
              <a:rPr lang="tr-TR" dirty="0"/>
              <a:t>mecraları takip ettiğini, bu mecraların izlenme oranlarını vb. </a:t>
            </a:r>
            <a:r>
              <a:rPr lang="tr-TR" dirty="0" smtClean="0"/>
              <a:t>bilmek gerekir. </a:t>
            </a:r>
          </a:p>
          <a:p>
            <a:r>
              <a:rPr lang="tr-TR" dirty="0" smtClean="0"/>
              <a:t>Medya satın alma uzmanı medya planını gerçek hayata geçirir ve satın almayı gerçekleştirir.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928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satın alma son zamanlarda reklamcılık alanında en önemli alanlardan birisi haline gelmiştir. Bazı ajanslar bağımız medya satın alma şirketleri kurmaya başlamışlardır. </a:t>
            </a:r>
          </a:p>
          <a:p>
            <a:r>
              <a:rPr lang="tr-TR" dirty="0" smtClean="0"/>
              <a:t>Örneğin </a:t>
            </a:r>
            <a:r>
              <a:rPr lang="tr-TR" dirty="0" err="1" smtClean="0"/>
              <a:t>Publicis</a:t>
            </a:r>
            <a:r>
              <a:rPr lang="tr-TR" dirty="0" smtClean="0"/>
              <a:t> </a:t>
            </a:r>
            <a:r>
              <a:rPr lang="tr-TR" dirty="0" err="1" smtClean="0"/>
              <a:t>Groupe’un</a:t>
            </a:r>
            <a:r>
              <a:rPr lang="tr-TR" dirty="0" smtClean="0"/>
              <a:t> medya satın alma şirketi olan </a:t>
            </a:r>
            <a:r>
              <a:rPr lang="tr-TR" dirty="0" err="1" smtClean="0"/>
              <a:t>Starcom</a:t>
            </a:r>
            <a:r>
              <a:rPr lang="tr-TR" dirty="0" smtClean="0"/>
              <a:t> </a:t>
            </a:r>
            <a:r>
              <a:rPr lang="tr-TR" dirty="0" err="1" smtClean="0"/>
              <a:t>MediaVest</a:t>
            </a:r>
            <a:r>
              <a:rPr lang="tr-TR" dirty="0" smtClean="0"/>
              <a:t> </a:t>
            </a:r>
            <a:r>
              <a:rPr lang="tr-TR" dirty="0" err="1" smtClean="0"/>
              <a:t>Group’un</a:t>
            </a:r>
            <a:r>
              <a:rPr lang="tr-TR" dirty="0" smtClean="0"/>
              <a:t> 67 ülkede 100 ofisi varken </a:t>
            </a:r>
            <a:r>
              <a:rPr lang="tr-TR" dirty="0" err="1" smtClean="0"/>
              <a:t>McCann</a:t>
            </a:r>
            <a:r>
              <a:rPr lang="tr-TR" dirty="0" smtClean="0"/>
              <a:t> </a:t>
            </a:r>
            <a:r>
              <a:rPr lang="tr-TR" dirty="0" err="1" smtClean="0"/>
              <a:t>Erickson’un</a:t>
            </a:r>
            <a:r>
              <a:rPr lang="tr-TR" dirty="0" smtClean="0"/>
              <a:t> sahip olduğu Universal </a:t>
            </a:r>
            <a:r>
              <a:rPr lang="tr-TR" dirty="0" err="1" smtClean="0"/>
              <a:t>McCann</a:t>
            </a:r>
            <a:r>
              <a:rPr lang="tr-TR" dirty="0" smtClean="0"/>
              <a:t> yine çok büyük bir medya satın alma şirketidir.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218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611</Words>
  <Application>Microsoft Office PowerPoint</Application>
  <PresentationFormat>Geniş ekran</PresentationFormat>
  <Paragraphs>64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Teması</vt:lpstr>
      <vt:lpstr>   Reklam Ajanslarının ve Diğer İletişim Şirketlerinin Rolü </vt:lpstr>
      <vt:lpstr>PowerPoint Sunusu</vt:lpstr>
      <vt:lpstr>Reklamveren</vt:lpstr>
      <vt:lpstr>Reklam Ajansı</vt:lpstr>
      <vt:lpstr>Müşteri İlişkileri</vt:lpstr>
      <vt:lpstr>Pazarlama Hizmetleri</vt:lpstr>
      <vt:lpstr>PowerPoint Sunusu</vt:lpstr>
      <vt:lpstr>PowerPoint Sunusu</vt:lpstr>
      <vt:lpstr>PowerPoint Sunusu</vt:lpstr>
      <vt:lpstr>PowerPoint Sunusu</vt:lpstr>
      <vt:lpstr>Yaratıcı Hizmetler </vt:lpstr>
      <vt:lpstr>Layout&amp;Storyboard</vt:lpstr>
      <vt:lpstr>Yönetim ve Finans</vt:lpstr>
      <vt:lpstr>Yaratıcı Butik Ajanslar </vt:lpstr>
      <vt:lpstr>Medya Satınalma Şirketleri</vt:lpstr>
      <vt:lpstr>Ajanslar Neden Müşteri Kaybeder?</vt:lpstr>
      <vt:lpstr>Y&amp;R ve Dr. Pepper 30 yıldır birlikte çalışıyor. </vt:lpstr>
      <vt:lpstr>Ajanslar nasıl yeni müşteriler bulurlar?</vt:lpstr>
      <vt:lpstr>Uzmanlaşmış Hizmetler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Bütünleşik Pazarlama İletişimini Örgütlemek:  Reklam Ajanslarının ve Diğer İletişim Örgütlerinin Rolü</dc:title>
  <dc:creator>PINAR ÖZDEMİR</dc:creator>
  <cp:lastModifiedBy>ilef</cp:lastModifiedBy>
  <cp:revision>33</cp:revision>
  <dcterms:created xsi:type="dcterms:W3CDTF">2016-10-23T09:28:28Z</dcterms:created>
  <dcterms:modified xsi:type="dcterms:W3CDTF">2018-03-27T12:07:43Z</dcterms:modified>
</cp:coreProperties>
</file>