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62" r:id="rId2"/>
    <p:sldId id="263" r:id="rId3"/>
    <p:sldId id="400" r:id="rId4"/>
    <p:sldId id="276" r:id="rId5"/>
    <p:sldId id="281" r:id="rId6"/>
    <p:sldId id="283" r:id="rId7"/>
    <p:sldId id="284" r:id="rId8"/>
    <p:sldId id="287" r:id="rId9"/>
    <p:sldId id="290" r:id="rId10"/>
    <p:sldId id="292" r:id="rId11"/>
    <p:sldId id="349" r:id="rId12"/>
    <p:sldId id="295" r:id="rId13"/>
    <p:sldId id="307" r:id="rId14"/>
    <p:sldId id="309" r:id="rId15"/>
    <p:sldId id="311" r:id="rId16"/>
    <p:sldId id="348" r:id="rId17"/>
    <p:sldId id="313" r:id="rId18"/>
    <p:sldId id="355" r:id="rId19"/>
    <p:sldId id="401" r:id="rId20"/>
    <p:sldId id="402" r:id="rId21"/>
    <p:sldId id="299" r:id="rId22"/>
    <p:sldId id="280" r:id="rId23"/>
    <p:sldId id="367" r:id="rId24"/>
    <p:sldId id="282" r:id="rId25"/>
    <p:sldId id="285" r:id="rId26"/>
    <p:sldId id="265" r:id="rId27"/>
    <p:sldId id="358" r:id="rId28"/>
    <p:sldId id="270" r:id="rId29"/>
    <p:sldId id="277" r:id="rId30"/>
    <p:sldId id="286" r:id="rId31"/>
    <p:sldId id="288" r:id="rId32"/>
    <p:sldId id="403" r:id="rId33"/>
    <p:sldId id="404" r:id="rId34"/>
    <p:sldId id="356" r:id="rId35"/>
    <p:sldId id="293" r:id="rId36"/>
    <p:sldId id="294" r:id="rId37"/>
    <p:sldId id="303" r:id="rId38"/>
    <p:sldId id="305" r:id="rId39"/>
    <p:sldId id="357" r:id="rId40"/>
    <p:sldId id="316" r:id="rId41"/>
    <p:sldId id="308" r:id="rId42"/>
    <p:sldId id="315" r:id="rId4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9"/>
    <p:restoredTop sz="94662"/>
  </p:normalViewPr>
  <p:slideViewPr>
    <p:cSldViewPr snapToGrid="0" snapToObjects="1">
      <p:cViewPr varScale="1">
        <p:scale>
          <a:sx n="81" d="100"/>
          <a:sy n="81" d="100"/>
        </p:scale>
        <p:origin x="208" y="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B73BF-CC8A-2945-829D-E344C1A984AD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C825-B345-C54B-9D0E-27CB173249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232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5C705F4-4F9A-0741-8553-CC2DC18CD2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A7AB55-F5F0-8B48-9CFC-4E07D52A225E}" type="slidenum">
              <a:rPr lang="en-US" altLang="tr-TR"/>
              <a:pPr/>
              <a:t>19</a:t>
            </a:fld>
            <a:endParaRPr lang="en-US" altLang="tr-TR"/>
          </a:p>
        </p:txBody>
      </p:sp>
      <p:sp>
        <p:nvSpPr>
          <p:cNvPr id="486402" name="Rectangle 2">
            <a:extLst>
              <a:ext uri="{FF2B5EF4-FFF2-40B4-BE49-F238E27FC236}">
                <a16:creationId xmlns:a16="http://schemas.microsoft.com/office/drawing/2014/main" id="{DB50470D-F9ED-9D4D-8A96-E2B700BEFDA6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86403" name="Rectangle 3">
            <a:extLst>
              <a:ext uri="{FF2B5EF4-FFF2-40B4-BE49-F238E27FC236}">
                <a16:creationId xmlns:a16="http://schemas.microsoft.com/office/drawing/2014/main" id="{D062810B-B184-C34C-B208-56AD462F4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915063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911128A-0A4C-E84B-ADD2-0FC2F4A61F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133FDC-57C2-AB44-A852-2CA69F78F6F4}" type="slidenum">
              <a:rPr lang="en-US" altLang="tr-TR"/>
              <a:pPr/>
              <a:t>28</a:t>
            </a:fld>
            <a:endParaRPr lang="en-US" altLang="tr-TR"/>
          </a:p>
        </p:txBody>
      </p:sp>
      <p:sp>
        <p:nvSpPr>
          <p:cNvPr id="505858" name="Rectangle 2">
            <a:extLst>
              <a:ext uri="{FF2B5EF4-FFF2-40B4-BE49-F238E27FC236}">
                <a16:creationId xmlns:a16="http://schemas.microsoft.com/office/drawing/2014/main" id="{6BA25B1D-27F0-7F4D-BF9C-158665E096D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05859" name="Rectangle 3">
            <a:extLst>
              <a:ext uri="{FF2B5EF4-FFF2-40B4-BE49-F238E27FC236}">
                <a16:creationId xmlns:a16="http://schemas.microsoft.com/office/drawing/2014/main" id="{69EDF3C3-6D5D-CB46-A907-BD91F41988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583608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D320A9F-7516-A248-8BFF-71E6E8A048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C04F83-26B4-D34B-8AEB-BA48629B0248}" type="slidenum">
              <a:rPr lang="en-US" altLang="tr-TR"/>
              <a:pPr/>
              <a:t>29</a:t>
            </a:fld>
            <a:endParaRPr lang="en-US" altLang="tr-TR"/>
          </a:p>
        </p:txBody>
      </p:sp>
      <p:sp>
        <p:nvSpPr>
          <p:cNvPr id="509954" name="Rectangle 2">
            <a:extLst>
              <a:ext uri="{FF2B5EF4-FFF2-40B4-BE49-F238E27FC236}">
                <a16:creationId xmlns:a16="http://schemas.microsoft.com/office/drawing/2014/main" id="{EAA55130-7409-C343-8E3F-D6FBF40E4AC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09955" name="Rectangle 3">
            <a:extLst>
              <a:ext uri="{FF2B5EF4-FFF2-40B4-BE49-F238E27FC236}">
                <a16:creationId xmlns:a16="http://schemas.microsoft.com/office/drawing/2014/main" id="{C256CFA9-B88E-9C4D-9364-CA652221C9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70471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563BFF9-1C7D-6341-B770-7F157F9CEE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090F45-CC21-DB45-A3BD-92A95B2EDF27}" type="slidenum">
              <a:rPr lang="en-US" altLang="tr-TR"/>
              <a:pPr/>
              <a:t>30</a:t>
            </a:fld>
            <a:endParaRPr lang="en-US" altLang="tr-TR"/>
          </a:p>
        </p:txBody>
      </p:sp>
      <p:sp>
        <p:nvSpPr>
          <p:cNvPr id="514050" name="Rectangle 2">
            <a:extLst>
              <a:ext uri="{FF2B5EF4-FFF2-40B4-BE49-F238E27FC236}">
                <a16:creationId xmlns:a16="http://schemas.microsoft.com/office/drawing/2014/main" id="{EEF8AABC-ABF4-E64B-9F1E-0FE7B911DF6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D57FC25F-E944-D24F-B9CA-C713B86917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91813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16079F2-7C73-5948-B95F-B1F026E6C1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428399-EAFB-5F4B-BB2B-C1CFA83F2768}" type="slidenum">
              <a:rPr lang="en-US" altLang="tr-TR"/>
              <a:pPr/>
              <a:t>31</a:t>
            </a:fld>
            <a:endParaRPr lang="en-US" altLang="tr-TR"/>
          </a:p>
        </p:txBody>
      </p:sp>
      <p:sp>
        <p:nvSpPr>
          <p:cNvPr id="516098" name="Rectangle 2">
            <a:extLst>
              <a:ext uri="{FF2B5EF4-FFF2-40B4-BE49-F238E27FC236}">
                <a16:creationId xmlns:a16="http://schemas.microsoft.com/office/drawing/2014/main" id="{330AE2DB-161E-7543-A32A-D16EBB68FCF2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16099" name="Rectangle 3">
            <a:extLst>
              <a:ext uri="{FF2B5EF4-FFF2-40B4-BE49-F238E27FC236}">
                <a16:creationId xmlns:a16="http://schemas.microsoft.com/office/drawing/2014/main" id="{218C9766-37B5-3E4E-8B5D-43733E4B66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04771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BD10C6C-CD82-174A-8A66-6C0C60110A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DF874F-8BB4-AC40-9D4B-26FAC5431A27}" type="slidenum">
              <a:rPr lang="en-US" altLang="tr-TR"/>
              <a:pPr/>
              <a:t>32</a:t>
            </a:fld>
            <a:endParaRPr lang="en-US" altLang="tr-TR"/>
          </a:p>
        </p:txBody>
      </p:sp>
      <p:sp>
        <p:nvSpPr>
          <p:cNvPr id="517122" name="Rectangle 2">
            <a:extLst>
              <a:ext uri="{FF2B5EF4-FFF2-40B4-BE49-F238E27FC236}">
                <a16:creationId xmlns:a16="http://schemas.microsoft.com/office/drawing/2014/main" id="{088D514A-1C49-6F4A-9D90-D6A880DF1D20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17123" name="Rectangle 3">
            <a:extLst>
              <a:ext uri="{FF2B5EF4-FFF2-40B4-BE49-F238E27FC236}">
                <a16:creationId xmlns:a16="http://schemas.microsoft.com/office/drawing/2014/main" id="{FE2D3E94-0349-FF4D-B0FA-2E4CB9598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548482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610337E-EC3A-B347-B63B-475E3E7FED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E6831-D88B-D84F-8D04-434CFA2896DC}" type="slidenum">
              <a:rPr lang="en-US" altLang="tr-TR"/>
              <a:pPr/>
              <a:t>33</a:t>
            </a:fld>
            <a:endParaRPr lang="en-US" altLang="tr-TR"/>
          </a:p>
        </p:txBody>
      </p:sp>
      <p:sp>
        <p:nvSpPr>
          <p:cNvPr id="518146" name="Rectangle 2">
            <a:extLst>
              <a:ext uri="{FF2B5EF4-FFF2-40B4-BE49-F238E27FC236}">
                <a16:creationId xmlns:a16="http://schemas.microsoft.com/office/drawing/2014/main" id="{BD4F65A5-B551-F24E-8F58-F3D1D11F0003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18147" name="Rectangle 3">
            <a:extLst>
              <a:ext uri="{FF2B5EF4-FFF2-40B4-BE49-F238E27FC236}">
                <a16:creationId xmlns:a16="http://schemas.microsoft.com/office/drawing/2014/main" id="{97D77BD3-107B-C744-8929-F5CA6E072C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39861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73420C5-8AF8-F543-98B6-0831DFE281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BCD33C-C2AE-F243-9B4F-EB8AEF0DE1FC}" type="slidenum">
              <a:rPr lang="en-US" altLang="tr-TR"/>
              <a:pPr/>
              <a:t>34</a:t>
            </a:fld>
            <a:endParaRPr lang="en-US" altLang="tr-TR"/>
          </a:p>
        </p:txBody>
      </p:sp>
      <p:sp>
        <p:nvSpPr>
          <p:cNvPr id="522242" name="Rectangle 2">
            <a:extLst>
              <a:ext uri="{FF2B5EF4-FFF2-40B4-BE49-F238E27FC236}">
                <a16:creationId xmlns:a16="http://schemas.microsoft.com/office/drawing/2014/main" id="{99D523DC-6854-FD47-A381-8F99102DC08C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22243" name="Rectangle 3">
            <a:extLst>
              <a:ext uri="{FF2B5EF4-FFF2-40B4-BE49-F238E27FC236}">
                <a16:creationId xmlns:a16="http://schemas.microsoft.com/office/drawing/2014/main" id="{7C3F426F-7BDE-E841-A6D2-F069D8844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861091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1FA4264-DDE1-5044-982B-0DB1F5FFB1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B819C8-E5FF-0D47-BFCD-C2DD73B1B19F}" type="slidenum">
              <a:rPr lang="en-US" altLang="tr-TR"/>
              <a:pPr/>
              <a:t>35</a:t>
            </a:fld>
            <a:endParaRPr lang="en-US" altLang="tr-TR"/>
          </a:p>
        </p:txBody>
      </p:sp>
      <p:sp>
        <p:nvSpPr>
          <p:cNvPr id="523266" name="Rectangle 2">
            <a:extLst>
              <a:ext uri="{FF2B5EF4-FFF2-40B4-BE49-F238E27FC236}">
                <a16:creationId xmlns:a16="http://schemas.microsoft.com/office/drawing/2014/main" id="{9ED20B16-8A65-DE40-B679-7F400C7C123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23267" name="Rectangle 3">
            <a:extLst>
              <a:ext uri="{FF2B5EF4-FFF2-40B4-BE49-F238E27FC236}">
                <a16:creationId xmlns:a16="http://schemas.microsoft.com/office/drawing/2014/main" id="{13250331-8CA0-D440-B0CF-EC4C9BB827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076597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D2EFEE6-6AA1-A141-817D-85AE1BA35F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53DE6-99AF-B94C-BC96-0144E2DE5400}" type="slidenum">
              <a:rPr lang="en-US" altLang="tr-TR"/>
              <a:pPr/>
              <a:t>36</a:t>
            </a:fld>
            <a:endParaRPr lang="en-US" altLang="tr-TR"/>
          </a:p>
        </p:txBody>
      </p:sp>
      <p:sp>
        <p:nvSpPr>
          <p:cNvPr id="526338" name="Rectangle 2">
            <a:extLst>
              <a:ext uri="{FF2B5EF4-FFF2-40B4-BE49-F238E27FC236}">
                <a16:creationId xmlns:a16="http://schemas.microsoft.com/office/drawing/2014/main" id="{266D739D-5E4E-4342-85DB-C56ADE1245BE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26339" name="Rectangle 3">
            <a:extLst>
              <a:ext uri="{FF2B5EF4-FFF2-40B4-BE49-F238E27FC236}">
                <a16:creationId xmlns:a16="http://schemas.microsoft.com/office/drawing/2014/main" id="{4E06C8BE-A2C3-CB4F-9684-C35FCD444C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455439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887EE01-BD2B-F947-B1B0-868C136515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298F20-1EF5-D748-AD0B-E4081B154D06}" type="slidenum">
              <a:rPr lang="en-US" altLang="tr-TR"/>
              <a:pPr/>
              <a:t>37</a:t>
            </a:fld>
            <a:endParaRPr lang="en-US" altLang="tr-TR"/>
          </a:p>
        </p:txBody>
      </p:sp>
      <p:sp>
        <p:nvSpPr>
          <p:cNvPr id="528386" name="Rectangle 2">
            <a:extLst>
              <a:ext uri="{FF2B5EF4-FFF2-40B4-BE49-F238E27FC236}">
                <a16:creationId xmlns:a16="http://schemas.microsoft.com/office/drawing/2014/main" id="{220199F0-E23C-3548-A9CF-CCDEE3D2522E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28387" name="Rectangle 3">
            <a:extLst>
              <a:ext uri="{FF2B5EF4-FFF2-40B4-BE49-F238E27FC236}">
                <a16:creationId xmlns:a16="http://schemas.microsoft.com/office/drawing/2014/main" id="{F4C70E8A-FE6D-AB4D-AC96-70B7D170B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28950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776A058-367E-8749-98BF-117BDF608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709F85-70AA-E043-BA0D-58E02C1C260F}" type="slidenum">
              <a:rPr lang="en-US" altLang="tr-TR"/>
              <a:pPr/>
              <a:t>20</a:t>
            </a:fld>
            <a:endParaRPr lang="en-US" altLang="tr-TR"/>
          </a:p>
        </p:txBody>
      </p:sp>
      <p:sp>
        <p:nvSpPr>
          <p:cNvPr id="487426" name="Rectangle 2">
            <a:extLst>
              <a:ext uri="{FF2B5EF4-FFF2-40B4-BE49-F238E27FC236}">
                <a16:creationId xmlns:a16="http://schemas.microsoft.com/office/drawing/2014/main" id="{C5D53663-DA5E-D641-BC5A-C859EFFF3AB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87427" name="Rectangle 3">
            <a:extLst>
              <a:ext uri="{FF2B5EF4-FFF2-40B4-BE49-F238E27FC236}">
                <a16:creationId xmlns:a16="http://schemas.microsoft.com/office/drawing/2014/main" id="{321BBB1A-F490-9F44-9380-8351D61C4C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524657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1890734-5A23-324E-80D7-902CADFCA9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EB4E51-7FDF-3F4A-967C-52234B5F3884}" type="slidenum">
              <a:rPr lang="en-US" altLang="tr-TR"/>
              <a:pPr/>
              <a:t>38</a:t>
            </a:fld>
            <a:endParaRPr lang="en-US" altLang="tr-TR"/>
          </a:p>
        </p:txBody>
      </p:sp>
      <p:sp>
        <p:nvSpPr>
          <p:cNvPr id="530434" name="Rectangle 2">
            <a:extLst>
              <a:ext uri="{FF2B5EF4-FFF2-40B4-BE49-F238E27FC236}">
                <a16:creationId xmlns:a16="http://schemas.microsoft.com/office/drawing/2014/main" id="{AE5A646F-BF26-3146-B53B-A7819400D06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30435" name="Rectangle 3">
            <a:extLst>
              <a:ext uri="{FF2B5EF4-FFF2-40B4-BE49-F238E27FC236}">
                <a16:creationId xmlns:a16="http://schemas.microsoft.com/office/drawing/2014/main" id="{B14134FD-7D36-8549-80C6-8E7F8EB50D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157831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EF4A89F-5289-2544-9FE4-B37D13C992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1D29BA-0035-2C4B-B98E-1BB2EC91B7CA}" type="slidenum">
              <a:rPr lang="en-US" altLang="tr-TR"/>
              <a:pPr/>
              <a:t>39</a:t>
            </a:fld>
            <a:endParaRPr lang="en-US" altLang="tr-TR"/>
          </a:p>
        </p:txBody>
      </p:sp>
      <p:sp>
        <p:nvSpPr>
          <p:cNvPr id="531458" name="Rectangle 2">
            <a:extLst>
              <a:ext uri="{FF2B5EF4-FFF2-40B4-BE49-F238E27FC236}">
                <a16:creationId xmlns:a16="http://schemas.microsoft.com/office/drawing/2014/main" id="{AD275FF9-1F8F-CE4C-9115-2B06EA785E8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31459" name="Rectangle 3">
            <a:extLst>
              <a:ext uri="{FF2B5EF4-FFF2-40B4-BE49-F238E27FC236}">
                <a16:creationId xmlns:a16="http://schemas.microsoft.com/office/drawing/2014/main" id="{A2AECBC0-B894-C54D-BB3A-C238B06484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997741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B49AA5A-0E76-C046-BDBF-19B33968B5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9FDDBA-2180-2649-8BF6-44C734B0366C}" type="slidenum">
              <a:rPr lang="en-US" altLang="tr-TR"/>
              <a:pPr/>
              <a:t>40</a:t>
            </a:fld>
            <a:endParaRPr lang="en-US" altLang="tr-TR"/>
          </a:p>
        </p:txBody>
      </p:sp>
      <p:sp>
        <p:nvSpPr>
          <p:cNvPr id="533506" name="Rectangle 2">
            <a:extLst>
              <a:ext uri="{FF2B5EF4-FFF2-40B4-BE49-F238E27FC236}">
                <a16:creationId xmlns:a16="http://schemas.microsoft.com/office/drawing/2014/main" id="{0873A4B1-F0CE-274F-A57F-36FFA149D96C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33507" name="Rectangle 3">
            <a:extLst>
              <a:ext uri="{FF2B5EF4-FFF2-40B4-BE49-F238E27FC236}">
                <a16:creationId xmlns:a16="http://schemas.microsoft.com/office/drawing/2014/main" id="{C245C947-4817-9E4A-A56D-363A2A2F06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821837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FB0D08B-FD74-E94E-8D30-DE52310A4A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098738-730B-E64E-AC0D-DB2A3A51819B}" type="slidenum">
              <a:rPr lang="en-US" altLang="tr-TR"/>
              <a:pPr/>
              <a:t>41</a:t>
            </a:fld>
            <a:endParaRPr lang="en-US" altLang="tr-TR"/>
          </a:p>
        </p:txBody>
      </p:sp>
      <p:sp>
        <p:nvSpPr>
          <p:cNvPr id="536578" name="Rectangle 2">
            <a:extLst>
              <a:ext uri="{FF2B5EF4-FFF2-40B4-BE49-F238E27FC236}">
                <a16:creationId xmlns:a16="http://schemas.microsoft.com/office/drawing/2014/main" id="{448A6C78-77B5-3C4B-8287-BB747F2DA7B3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36579" name="Rectangle 3">
            <a:extLst>
              <a:ext uri="{FF2B5EF4-FFF2-40B4-BE49-F238E27FC236}">
                <a16:creationId xmlns:a16="http://schemas.microsoft.com/office/drawing/2014/main" id="{4CF21EBE-24D5-9A45-AEE6-91F4662B4C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0796633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40D8B1E-8123-A147-9B3E-D2BE5DC9B4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A76FAF-8C3D-4042-9B98-6175699A38E1}" type="slidenum">
              <a:rPr lang="en-US" altLang="tr-TR"/>
              <a:pPr/>
              <a:t>42</a:t>
            </a:fld>
            <a:endParaRPr lang="en-US" altLang="tr-TR"/>
          </a:p>
        </p:txBody>
      </p:sp>
      <p:sp>
        <p:nvSpPr>
          <p:cNvPr id="541698" name="Rectangle 2">
            <a:extLst>
              <a:ext uri="{FF2B5EF4-FFF2-40B4-BE49-F238E27FC236}">
                <a16:creationId xmlns:a16="http://schemas.microsoft.com/office/drawing/2014/main" id="{65C607A2-36B2-3C46-BD56-B507D4716C88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41699" name="Rectangle 3">
            <a:extLst>
              <a:ext uri="{FF2B5EF4-FFF2-40B4-BE49-F238E27FC236}">
                <a16:creationId xmlns:a16="http://schemas.microsoft.com/office/drawing/2014/main" id="{C24DE645-88FD-144A-BF9B-431EB895A8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56347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02468E8-A76D-3E40-9438-A81AC14240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962B7F-7250-3141-9761-AABFD858AE85}" type="slidenum">
              <a:rPr lang="en-US" altLang="tr-TR"/>
              <a:pPr/>
              <a:t>21</a:t>
            </a:fld>
            <a:endParaRPr lang="en-US" altLang="tr-TR"/>
          </a:p>
        </p:txBody>
      </p:sp>
      <p:sp>
        <p:nvSpPr>
          <p:cNvPr id="491522" name="Rectangle 2">
            <a:extLst>
              <a:ext uri="{FF2B5EF4-FFF2-40B4-BE49-F238E27FC236}">
                <a16:creationId xmlns:a16="http://schemas.microsoft.com/office/drawing/2014/main" id="{B8A482A3-2731-6440-A972-33F054FCA071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91523" name="Rectangle 3">
            <a:extLst>
              <a:ext uri="{FF2B5EF4-FFF2-40B4-BE49-F238E27FC236}">
                <a16:creationId xmlns:a16="http://schemas.microsoft.com/office/drawing/2014/main" id="{66A419EE-1246-534F-A30D-3A99D0CAFB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59586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FDBA872-5E2E-2242-9F74-178BD593D2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D33429-2632-4541-A9B3-A1E93974E4BE}" type="slidenum">
              <a:rPr lang="en-US" altLang="tr-TR"/>
              <a:pPr/>
              <a:t>22</a:t>
            </a:fld>
            <a:endParaRPr lang="en-US" altLang="tr-TR"/>
          </a:p>
        </p:txBody>
      </p:sp>
      <p:sp>
        <p:nvSpPr>
          <p:cNvPr id="494594" name="Rectangle 2">
            <a:extLst>
              <a:ext uri="{FF2B5EF4-FFF2-40B4-BE49-F238E27FC236}">
                <a16:creationId xmlns:a16="http://schemas.microsoft.com/office/drawing/2014/main" id="{636D2E88-9623-A541-81B8-64CFDFEB9864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94595" name="Rectangle 3">
            <a:extLst>
              <a:ext uri="{FF2B5EF4-FFF2-40B4-BE49-F238E27FC236}">
                <a16:creationId xmlns:a16="http://schemas.microsoft.com/office/drawing/2014/main" id="{8E1328C3-997C-8546-98BD-869CB35848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27385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1CCD55-FE40-BD46-BDF8-484D6864CC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2617EF-40DB-6442-AB27-0A2DA798D801}" type="slidenum">
              <a:rPr lang="en-US" altLang="tr-TR"/>
              <a:pPr/>
              <a:t>23</a:t>
            </a:fld>
            <a:endParaRPr lang="en-US" altLang="tr-TR"/>
          </a:p>
        </p:txBody>
      </p:sp>
      <p:sp>
        <p:nvSpPr>
          <p:cNvPr id="496642" name="Rectangle 2">
            <a:extLst>
              <a:ext uri="{FF2B5EF4-FFF2-40B4-BE49-F238E27FC236}">
                <a16:creationId xmlns:a16="http://schemas.microsoft.com/office/drawing/2014/main" id="{39DDC2AC-4BC7-1D4D-8A90-83276ECFBF6E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96643" name="Rectangle 3">
            <a:extLst>
              <a:ext uri="{FF2B5EF4-FFF2-40B4-BE49-F238E27FC236}">
                <a16:creationId xmlns:a16="http://schemas.microsoft.com/office/drawing/2014/main" id="{038AD49A-511C-914F-91D9-F136B1560A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0253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7002CB2-53A3-6844-905D-213ECB9712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39D103-5DC5-CB42-9DE1-5B62A9D6BF5C}" type="slidenum">
              <a:rPr lang="en-US" altLang="tr-TR"/>
              <a:pPr/>
              <a:t>24</a:t>
            </a:fld>
            <a:endParaRPr lang="en-US" altLang="tr-TR"/>
          </a:p>
        </p:txBody>
      </p:sp>
      <p:sp>
        <p:nvSpPr>
          <p:cNvPr id="498690" name="Rectangle 2">
            <a:extLst>
              <a:ext uri="{FF2B5EF4-FFF2-40B4-BE49-F238E27FC236}">
                <a16:creationId xmlns:a16="http://schemas.microsoft.com/office/drawing/2014/main" id="{711F6F70-EB1C-4444-A60D-D0C422340F7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98691" name="Rectangle 3">
            <a:extLst>
              <a:ext uri="{FF2B5EF4-FFF2-40B4-BE49-F238E27FC236}">
                <a16:creationId xmlns:a16="http://schemas.microsoft.com/office/drawing/2014/main" id="{72948D16-9976-6646-B314-CE9A9C002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7830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7AA42C9-6C4D-7447-8877-7D87CC710D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443C09-FDC1-6D4F-814A-50876778597F}" type="slidenum">
              <a:rPr lang="en-US" altLang="tr-TR"/>
              <a:pPr/>
              <a:t>25</a:t>
            </a:fld>
            <a:endParaRPr lang="en-US" altLang="tr-TR"/>
          </a:p>
        </p:txBody>
      </p:sp>
      <p:sp>
        <p:nvSpPr>
          <p:cNvPr id="500738" name="Rectangle 2">
            <a:extLst>
              <a:ext uri="{FF2B5EF4-FFF2-40B4-BE49-F238E27FC236}">
                <a16:creationId xmlns:a16="http://schemas.microsoft.com/office/drawing/2014/main" id="{AD143FBF-149B-D842-B1ED-AC36509871BD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00739" name="Rectangle 3">
            <a:extLst>
              <a:ext uri="{FF2B5EF4-FFF2-40B4-BE49-F238E27FC236}">
                <a16:creationId xmlns:a16="http://schemas.microsoft.com/office/drawing/2014/main" id="{93032AB1-943B-FB4E-B619-F93F939A32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970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375B70C-1940-3D42-92F2-898959F417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0B10E5-FBE2-BF45-ADD1-123FD5A44FA8}" type="slidenum">
              <a:rPr lang="en-US" altLang="tr-TR"/>
              <a:pPr/>
              <a:t>26</a:t>
            </a:fld>
            <a:endParaRPr lang="en-US" altLang="tr-TR"/>
          </a:p>
        </p:txBody>
      </p:sp>
      <p:sp>
        <p:nvSpPr>
          <p:cNvPr id="501762" name="Rectangle 2">
            <a:extLst>
              <a:ext uri="{FF2B5EF4-FFF2-40B4-BE49-F238E27FC236}">
                <a16:creationId xmlns:a16="http://schemas.microsoft.com/office/drawing/2014/main" id="{B3710733-AC64-8E46-8CE1-72617E7CB62C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01763" name="Rectangle 3">
            <a:extLst>
              <a:ext uri="{FF2B5EF4-FFF2-40B4-BE49-F238E27FC236}">
                <a16:creationId xmlns:a16="http://schemas.microsoft.com/office/drawing/2014/main" id="{2683B3A5-AF2F-D543-9EED-2984909555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244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8361049-F204-1E48-A36A-DB7E99D54B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20B7DD-9EEC-2642-92FF-3741265F3C14}" type="slidenum">
              <a:rPr lang="en-US" altLang="tr-TR"/>
              <a:pPr/>
              <a:t>27</a:t>
            </a:fld>
            <a:endParaRPr lang="en-US" altLang="tr-TR"/>
          </a:p>
        </p:txBody>
      </p:sp>
      <p:sp>
        <p:nvSpPr>
          <p:cNvPr id="503810" name="Rectangle 2">
            <a:extLst>
              <a:ext uri="{FF2B5EF4-FFF2-40B4-BE49-F238E27FC236}">
                <a16:creationId xmlns:a16="http://schemas.microsoft.com/office/drawing/2014/main" id="{5326D5C5-779E-3145-85AD-EF61F9465A5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503811" name="Rectangle 3">
            <a:extLst>
              <a:ext uri="{FF2B5EF4-FFF2-40B4-BE49-F238E27FC236}">
                <a16:creationId xmlns:a16="http://schemas.microsoft.com/office/drawing/2014/main" id="{6EEEA6FC-1EF2-5E4B-9B0A-F11AD53E12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01510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0320E8-6843-1745-9644-F8510D518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0A5F445-87C7-0648-ABDA-68F4B3ABE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7E3DAE-CE19-F04F-AA46-027E70E7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63AEF5-C42C-8643-A794-B123C90B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A87005-4041-D04F-A2FE-FA59BB9EF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08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A872B8C-4E6D-834D-A436-AF1374865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DB7DC9B-0335-2343-A1C5-8E37CD8FF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7D6BBB-F531-A345-BCE9-CBE3C7CE7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B2CF076-79A9-0545-8323-6BD613A75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BB273C3-DA07-5843-BC8D-77685433E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96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49198BC-BC80-AF4C-A338-26BA98CD1B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8A0BC91-66F4-9542-97AD-2CD860038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AE57D3-B902-BC42-AED1-1D72621BD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B177DB8-CFEC-F14E-A562-3C814887D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4A530D-031A-014F-BB98-B78B136B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184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5BDB263-B831-934C-8A13-DEF2AE57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C8CF35-8C62-BB4A-92B3-ED6C54FF9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1B72B1B-FF74-A14B-A9F5-904528AEC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B2A784F-933A-9646-98D1-DD2C40F1A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637B929-0C82-8240-B958-8658F5326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56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3A92EF9-95A6-7440-AA54-3CD3BDB91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860668A-C6F4-8C4A-BC28-095442286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EB904B3-EC4A-BD4D-81B8-A545E4780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C934E7E-8A23-F949-883B-FACFE7ACD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F79B57-DFE6-B346-AEAC-F02EB024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5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394CA7B-EA97-0D46-B8A5-646D22746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3EE81E-F5E1-A246-9548-6CD820F35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CDD8B7E-326C-8749-82A3-0CD3288C9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92AE70D-489E-2541-86AD-D6EBE7C73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DF10088-319A-A34B-B3CC-39EFE3956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F897DF3-31C9-7C4E-B37A-12ADD3E30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71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095ADD-7199-8C43-B0A6-69FE47344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5ECD39A-94E6-5745-BDD5-AF385C8AD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278074-670A-544D-9DCE-E35F4582D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4D35ED4-D442-EA4E-A57F-F5EC759982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534C26C-EC0D-CB41-8CF5-7795B06B3D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5B84555-946F-F74C-8A79-48156EA74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2861068-345B-7143-A880-29266459B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22AB4F2-BAC5-0244-ACC1-2C0675E9F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85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CF1413-36F7-ED4A-9AD1-9DACB19D3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4FE0378-785A-2A4E-8ABE-75B46E513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6D04829-F759-BD46-9735-D320BFEB8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99E217F-9D28-3549-A646-376C795E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739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2B4FBBE-842D-6F43-BE8A-A12CB34C3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302B13F8-2281-2341-ADAD-655426E0C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9BAB7DC-313C-C747-80EA-0C76B5E8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527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B9FFBFA-C9E7-F747-960E-BAD2B5E8F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3ECD69-5CB0-6844-8C76-64E2093C5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57CDE00-3ADD-D24B-B58D-BF852D8CC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DBE1AB-69E0-7E4B-A0F1-B79E9688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38FA93E-32D5-F842-A2F3-369F1F8A5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2FB2186-7FBF-CD44-9156-618517CFE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561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D338C4-9D8E-7442-B564-23252088C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8E242EC-5068-7D4B-AE1D-36A61491C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F8EA46D-D4B6-FD45-90ED-3324F4D85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ACDB512-083C-6549-A56B-C3EE7BE47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47C655-F3B4-8844-B830-D4B469933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078B36-5E78-FF40-9DD2-F6B8DE147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944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8FD808-59CD-2844-A38C-5F5672DFB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7B4404A-76EB-1243-9E74-47658B9A2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FC1365-C7F2-8947-8A88-BEABA12F35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A2B07-24B1-0643-B2B2-CEB1F7FCE692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9EDF75-3D26-9846-ACAE-B826263FD0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33C674-AFA0-E34C-8276-045D46F1C6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D1B11-AE55-0E48-BEBD-7E06B182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39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97A24AA4-9FC4-2644-ADF9-4404CD9590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tr-TR" dirty="0"/>
              <a:t>Descent with Modification:      </a:t>
            </a:r>
            <a:br>
              <a:rPr lang="en-US" altLang="tr-TR" dirty="0"/>
            </a:br>
            <a:r>
              <a:rPr lang="en-US" altLang="tr-TR" dirty="0"/>
              <a:t>A Darwinian View of Life</a:t>
            </a:r>
            <a:br>
              <a:rPr lang="en-US" altLang="tr-TR" dirty="0">
                <a:solidFill>
                  <a:srgbClr val="993366"/>
                </a:solidFill>
              </a:rPr>
            </a:br>
            <a:endParaRPr lang="tr-T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541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1" name="Rectangle 3">
            <a:extLst>
              <a:ext uri="{FF2B5EF4-FFF2-40B4-BE49-F238E27FC236}">
                <a16:creationId xmlns:a16="http://schemas.microsoft.com/office/drawing/2014/main" id="{5AC8F4A9-1AC3-164C-A705-24E5DA771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5225"/>
            <a:ext cx="8534400" cy="4895850"/>
          </a:xfrm>
        </p:spPr>
        <p:txBody>
          <a:bodyPr/>
          <a:lstStyle/>
          <a:p>
            <a:r>
              <a:rPr lang="en-US" altLang="tr-TR" sz="3000" dirty="0"/>
              <a:t>Individuals whose inherited traits give them a higher probability of surviving and reproducing in a given environment tend to leave more offspring than other individuals.</a:t>
            </a:r>
          </a:p>
          <a:p>
            <a:r>
              <a:rPr lang="en-US" altLang="tr-TR" sz="3000" dirty="0"/>
              <a:t>This unequal ability of individuals to survive and reproduce will lead to the accumulation of favorable traits in the population over generations.</a:t>
            </a:r>
          </a:p>
          <a:p>
            <a:endParaRPr lang="en-US" altLang="tr-TR" sz="3000" dirty="0"/>
          </a:p>
        </p:txBody>
      </p:sp>
    </p:spTree>
    <p:extLst>
      <p:ext uri="{BB962C8B-B14F-4D97-AF65-F5344CB8AC3E}">
        <p14:creationId xmlns:p14="http://schemas.microsoft.com/office/powerpoint/2010/main" val="74346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7" name="Rectangle 3">
            <a:extLst>
              <a:ext uri="{FF2B5EF4-FFF2-40B4-BE49-F238E27FC236}">
                <a16:creationId xmlns:a16="http://schemas.microsoft.com/office/drawing/2014/main" id="{F3CFD9B7-C735-ED44-85B0-CA12AF6576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6813"/>
            <a:ext cx="8534400" cy="5353050"/>
          </a:xfrm>
        </p:spPr>
        <p:txBody>
          <a:bodyPr/>
          <a:lstStyle/>
          <a:p>
            <a:r>
              <a:rPr lang="en-US" altLang="tr-TR" sz="3000"/>
              <a:t>Darwin was influenced by Thomas Malthus who noted the potential for human population to increase faster than food supplies and other resources.</a:t>
            </a:r>
          </a:p>
          <a:p>
            <a:r>
              <a:rPr lang="en-US" altLang="tr-TR" sz="3000"/>
              <a:t>If some heritable traits are advantageous, these will accumulate in the population, and this will increase the frequency of individuals with those adaptations.</a:t>
            </a:r>
          </a:p>
          <a:p>
            <a:r>
              <a:rPr lang="en-US" altLang="tr-TR" sz="3000"/>
              <a:t>This process explains the match between organisms and their environment.</a:t>
            </a:r>
          </a:p>
        </p:txBody>
      </p:sp>
    </p:spTree>
    <p:extLst>
      <p:ext uri="{BB962C8B-B14F-4D97-AF65-F5344CB8AC3E}">
        <p14:creationId xmlns:p14="http://schemas.microsoft.com/office/powerpoint/2010/main" val="3569256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>
            <a:extLst>
              <a:ext uri="{FF2B5EF4-FFF2-40B4-BE49-F238E27FC236}">
                <a16:creationId xmlns:a16="http://schemas.microsoft.com/office/drawing/2014/main" id="{2A9670C6-3A9B-A744-9391-A3E99B1146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8625" y="76200"/>
            <a:ext cx="8534400" cy="503238"/>
          </a:xfrm>
        </p:spPr>
        <p:txBody>
          <a:bodyPr>
            <a:normAutofit fontScale="90000"/>
          </a:bodyPr>
          <a:lstStyle/>
          <a:p>
            <a:r>
              <a:rPr lang="en-US" altLang="tr-TR" i="1"/>
              <a:t>Natural Selection: </a:t>
            </a:r>
            <a:r>
              <a:rPr lang="en-US" altLang="tr-TR"/>
              <a:t>A Summary</a:t>
            </a:r>
            <a:endParaRPr lang="en-US" altLang="tr-TR" b="0">
              <a:solidFill>
                <a:schemeClr val="tx1"/>
              </a:solidFill>
            </a:endParaRP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id="{F88C5C4D-BC3D-A541-937F-91E07E6130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8400"/>
            <a:ext cx="8534400" cy="5353050"/>
          </a:xfrm>
        </p:spPr>
        <p:txBody>
          <a:bodyPr/>
          <a:lstStyle/>
          <a:p>
            <a:r>
              <a:rPr lang="en-US" altLang="tr-TR" sz="3000" b="1" i="1" dirty="0"/>
              <a:t>Survival of the Fittest</a:t>
            </a:r>
            <a:r>
              <a:rPr lang="en-US" altLang="tr-TR" sz="3000" dirty="0"/>
              <a:t>:</a:t>
            </a:r>
            <a:r>
              <a:rPr lang="en-US" altLang="tr-TR" sz="3000" b="1" i="1" dirty="0"/>
              <a:t>  </a:t>
            </a:r>
            <a:r>
              <a:rPr lang="en-US" altLang="tr-TR" sz="3000" dirty="0"/>
              <a:t>Individuals with certain heritable adaptive characteristics survive and reproduce at a higher rate than other individuals.</a:t>
            </a:r>
          </a:p>
          <a:p>
            <a:r>
              <a:rPr lang="en-US" altLang="tr-TR" sz="3000" b="1" i="1" dirty="0"/>
              <a:t>Natural selection</a:t>
            </a:r>
            <a:r>
              <a:rPr lang="en-US" altLang="tr-TR" sz="3000" dirty="0"/>
              <a:t>  increases the adaptation of organisms to their environment over time.</a:t>
            </a:r>
          </a:p>
          <a:p>
            <a:r>
              <a:rPr lang="en-US" altLang="tr-TR" sz="3000" b="1" i="1" dirty="0"/>
              <a:t>Speciation</a:t>
            </a:r>
            <a:r>
              <a:rPr lang="en-US" altLang="tr-TR" sz="3000" dirty="0"/>
              <a:t>:  If an environment changes over time, natural selection may result in adaptation to these new conditions and may give rise to new species.</a:t>
            </a:r>
          </a:p>
        </p:txBody>
      </p:sp>
    </p:spTree>
    <p:extLst>
      <p:ext uri="{BB962C8B-B14F-4D97-AF65-F5344CB8AC3E}">
        <p14:creationId xmlns:p14="http://schemas.microsoft.com/office/powerpoint/2010/main" val="939318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>
            <a:extLst>
              <a:ext uri="{FF2B5EF4-FFF2-40B4-BE49-F238E27FC236}">
                <a16:creationId xmlns:a16="http://schemas.microsoft.com/office/drawing/2014/main" id="{D337A119-9AD3-1342-BD5E-48F8A1D8AA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9738" y="76200"/>
            <a:ext cx="8534400" cy="503238"/>
          </a:xfrm>
        </p:spPr>
        <p:txBody>
          <a:bodyPr>
            <a:normAutofit fontScale="90000"/>
          </a:bodyPr>
          <a:lstStyle/>
          <a:p>
            <a:r>
              <a:rPr lang="en-US" altLang="tr-TR" i="1" dirty="0"/>
              <a:t>Anatomical and Molecular Homologies</a:t>
            </a:r>
            <a:endParaRPr lang="en-US" altLang="tr-TR" b="0" i="1" dirty="0">
              <a:solidFill>
                <a:schemeClr val="tx1"/>
              </a:solidFill>
            </a:endParaRPr>
          </a:p>
        </p:txBody>
      </p:sp>
      <p:sp>
        <p:nvSpPr>
          <p:cNvPr id="388099" name="Rectangle 3">
            <a:extLst>
              <a:ext uri="{FF2B5EF4-FFF2-40B4-BE49-F238E27FC236}">
                <a16:creationId xmlns:a16="http://schemas.microsoft.com/office/drawing/2014/main" id="{B4AA0DDE-0D6D-B348-9A2F-693AA3408E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5225"/>
            <a:ext cx="8534400" cy="3225800"/>
          </a:xfrm>
        </p:spPr>
        <p:txBody>
          <a:bodyPr/>
          <a:lstStyle/>
          <a:p>
            <a:r>
              <a:rPr lang="en-US" altLang="tr-TR" sz="3000" b="1" dirty="0"/>
              <a:t>Homology </a:t>
            </a:r>
            <a:r>
              <a:rPr lang="en-US" altLang="tr-TR" sz="3000" dirty="0"/>
              <a:t>is similarity resulting from common ancestry.</a:t>
            </a:r>
            <a:endParaRPr lang="en-US" altLang="tr-TR" sz="3000" b="1" dirty="0"/>
          </a:p>
          <a:p>
            <a:r>
              <a:rPr lang="en-US" altLang="tr-TR" sz="3000" b="1" dirty="0"/>
              <a:t>Homologous structures </a:t>
            </a:r>
            <a:r>
              <a:rPr lang="en-US" altLang="tr-TR" sz="3000" dirty="0"/>
              <a:t>are anatomical resemblances that represent variations on a structural theme present in a common ancestor.</a:t>
            </a:r>
          </a:p>
        </p:txBody>
      </p:sp>
    </p:spTree>
    <p:extLst>
      <p:ext uri="{BB962C8B-B14F-4D97-AF65-F5344CB8AC3E}">
        <p14:creationId xmlns:p14="http://schemas.microsoft.com/office/powerpoint/2010/main" val="1246505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7" name="Rectangle 3">
            <a:extLst>
              <a:ext uri="{FF2B5EF4-FFF2-40B4-BE49-F238E27FC236}">
                <a16:creationId xmlns:a16="http://schemas.microsoft.com/office/drawing/2014/main" id="{06609FB1-A3FA-A647-B299-7E206FDF3B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57288"/>
            <a:ext cx="8534400" cy="3981450"/>
          </a:xfrm>
        </p:spPr>
        <p:txBody>
          <a:bodyPr/>
          <a:lstStyle/>
          <a:p>
            <a:r>
              <a:rPr lang="en-US" altLang="tr-TR" sz="3000" b="1" dirty="0"/>
              <a:t>Vestigial structures </a:t>
            </a:r>
            <a:r>
              <a:rPr lang="en-US" altLang="tr-TR" sz="3000" dirty="0"/>
              <a:t>are remnants of features that served important functions in the organism’s ancestors.</a:t>
            </a:r>
          </a:p>
          <a:p>
            <a:r>
              <a:rPr lang="en-US" altLang="tr-TR" sz="3000" dirty="0"/>
              <a:t>Examples of homologies at the molecular level are genes shared among organisms inherited from a common ancestor.</a:t>
            </a:r>
          </a:p>
          <a:p>
            <a:endParaRPr lang="en-US" altLang="tr-TR" sz="3000" dirty="0"/>
          </a:p>
        </p:txBody>
      </p:sp>
    </p:spTree>
    <p:extLst>
      <p:ext uri="{BB962C8B-B14F-4D97-AF65-F5344CB8AC3E}">
        <p14:creationId xmlns:p14="http://schemas.microsoft.com/office/powerpoint/2010/main" val="876737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>
            <a:extLst>
              <a:ext uri="{FF2B5EF4-FFF2-40B4-BE49-F238E27FC236}">
                <a16:creationId xmlns:a16="http://schemas.microsoft.com/office/drawing/2014/main" id="{C1266EA2-A5C4-3D44-9AD4-059425E6A3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98625" y="76200"/>
            <a:ext cx="8534400" cy="503238"/>
          </a:xfrm>
        </p:spPr>
        <p:txBody>
          <a:bodyPr>
            <a:normAutofit fontScale="90000"/>
          </a:bodyPr>
          <a:lstStyle/>
          <a:p>
            <a:r>
              <a:rPr lang="en-US" altLang="tr-TR" i="1"/>
              <a:t>Homologies and “Tree Thinking”</a:t>
            </a:r>
            <a:endParaRPr lang="en-US" altLang="tr-TR" b="0" i="1">
              <a:solidFill>
                <a:schemeClr val="tx1"/>
              </a:solidFill>
            </a:endParaRPr>
          </a:p>
        </p:txBody>
      </p:sp>
      <p:sp>
        <p:nvSpPr>
          <p:cNvPr id="392195" name="Rectangle 3">
            <a:extLst>
              <a:ext uri="{FF2B5EF4-FFF2-40B4-BE49-F238E27FC236}">
                <a16:creationId xmlns:a16="http://schemas.microsoft.com/office/drawing/2014/main" id="{C5599FFE-23A1-A247-93A9-0165FFD10F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8400"/>
            <a:ext cx="8534400" cy="3981450"/>
          </a:xfrm>
        </p:spPr>
        <p:txBody>
          <a:bodyPr/>
          <a:lstStyle/>
          <a:p>
            <a:r>
              <a:rPr lang="en-US" altLang="tr-TR" sz="3000"/>
              <a:t>The Darwinian concept of an </a:t>
            </a:r>
            <a:r>
              <a:rPr lang="en-US" altLang="tr-TR" sz="3000" b="1"/>
              <a:t>evolutionary tree </a:t>
            </a:r>
            <a:r>
              <a:rPr lang="en-US" altLang="tr-TR" sz="3000"/>
              <a:t>of life can explain homologies.</a:t>
            </a:r>
          </a:p>
          <a:p>
            <a:r>
              <a:rPr lang="en-US" altLang="tr-TR" sz="3000"/>
              <a:t>Evolutionary trees are hypotheses about the relationships among different groups.</a:t>
            </a:r>
          </a:p>
          <a:p>
            <a:r>
              <a:rPr lang="en-US" altLang="tr-TR" sz="3000"/>
              <a:t>Evolutionary trees can be made using different types of data, for example, anatomical and DNA sequence data.</a:t>
            </a:r>
          </a:p>
        </p:txBody>
      </p:sp>
    </p:spTree>
    <p:extLst>
      <p:ext uri="{BB962C8B-B14F-4D97-AF65-F5344CB8AC3E}">
        <p14:creationId xmlns:p14="http://schemas.microsoft.com/office/powerpoint/2010/main" val="1599628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>
            <a:extLst>
              <a:ext uri="{FF2B5EF4-FFF2-40B4-BE49-F238E27FC236}">
                <a16:creationId xmlns:a16="http://schemas.microsoft.com/office/drawing/2014/main" id="{52D113C0-FE83-374F-B2B7-389A1B27E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8534400" cy="503238"/>
          </a:xfrm>
        </p:spPr>
        <p:txBody>
          <a:bodyPr>
            <a:normAutofit fontScale="90000"/>
          </a:bodyPr>
          <a:lstStyle/>
          <a:p>
            <a:r>
              <a:rPr lang="en-US" altLang="tr-TR" i="1"/>
              <a:t>Convergent Evolution</a:t>
            </a:r>
          </a:p>
        </p:txBody>
      </p:sp>
      <p:sp>
        <p:nvSpPr>
          <p:cNvPr id="440323" name="Rectangle 3">
            <a:extLst>
              <a:ext uri="{FF2B5EF4-FFF2-40B4-BE49-F238E27FC236}">
                <a16:creationId xmlns:a16="http://schemas.microsoft.com/office/drawing/2014/main" id="{127CC0BD-3E86-C545-ADF3-52ABF952BA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8400"/>
            <a:ext cx="8534400" cy="3225800"/>
          </a:xfrm>
        </p:spPr>
        <p:txBody>
          <a:bodyPr/>
          <a:lstStyle/>
          <a:p>
            <a:r>
              <a:rPr lang="en-US" altLang="tr-TR" sz="3000" b="1" i="1" dirty="0"/>
              <a:t>Convergent evolution</a:t>
            </a:r>
            <a:r>
              <a:rPr lang="en-US" altLang="tr-TR" sz="3000" b="1" dirty="0"/>
              <a:t> </a:t>
            </a:r>
            <a:r>
              <a:rPr lang="en-US" altLang="tr-TR" sz="3000" dirty="0"/>
              <a:t>is the evolution of similar, or analogous,</a:t>
            </a:r>
            <a:r>
              <a:rPr lang="en-US" altLang="tr-TR" sz="3000" b="1" dirty="0"/>
              <a:t> </a:t>
            </a:r>
            <a:r>
              <a:rPr lang="en-US" altLang="tr-TR" sz="3000" dirty="0"/>
              <a:t>features in distantly related groups.</a:t>
            </a:r>
          </a:p>
          <a:p>
            <a:r>
              <a:rPr lang="en-US" altLang="tr-TR" sz="3000" b="1" i="1" dirty="0"/>
              <a:t>Analogous traits</a:t>
            </a:r>
            <a:r>
              <a:rPr lang="en-US" altLang="tr-TR" sz="3000" dirty="0"/>
              <a:t> arise when </a:t>
            </a:r>
            <a:r>
              <a:rPr lang="en-US" altLang="tr-TR" sz="3000" b="1" i="1" dirty="0"/>
              <a:t>groups independently adapt to similar environments</a:t>
            </a:r>
            <a:r>
              <a:rPr lang="en-US" altLang="tr-TR" sz="3000" dirty="0"/>
              <a:t> in similar ways.</a:t>
            </a:r>
          </a:p>
        </p:txBody>
      </p:sp>
    </p:spTree>
    <p:extLst>
      <p:ext uri="{BB962C8B-B14F-4D97-AF65-F5344CB8AC3E}">
        <p14:creationId xmlns:p14="http://schemas.microsoft.com/office/powerpoint/2010/main" val="2028858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>
            <a:extLst>
              <a:ext uri="{FF2B5EF4-FFF2-40B4-BE49-F238E27FC236}">
                <a16:creationId xmlns:a16="http://schemas.microsoft.com/office/drawing/2014/main" id="{91DD1616-4A5D-4C40-8BD4-F73DE53AE9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7513" y="76200"/>
            <a:ext cx="8534400" cy="503238"/>
          </a:xfrm>
        </p:spPr>
        <p:txBody>
          <a:bodyPr>
            <a:normAutofit fontScale="90000"/>
          </a:bodyPr>
          <a:lstStyle/>
          <a:p>
            <a:r>
              <a:rPr lang="en-US" altLang="tr-TR"/>
              <a:t>Biogeography</a:t>
            </a:r>
            <a:endParaRPr lang="en-US" altLang="tr-TR" b="0">
              <a:solidFill>
                <a:schemeClr val="tx1"/>
              </a:solidFill>
            </a:endParaRPr>
          </a:p>
        </p:txBody>
      </p:sp>
      <p:sp>
        <p:nvSpPr>
          <p:cNvPr id="394243" name="Rectangle 3">
            <a:extLst>
              <a:ext uri="{FF2B5EF4-FFF2-40B4-BE49-F238E27FC236}">
                <a16:creationId xmlns:a16="http://schemas.microsoft.com/office/drawing/2014/main" id="{07811394-6469-AD46-A79C-BC305B99A8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55700"/>
            <a:ext cx="8534400" cy="4338638"/>
          </a:xfrm>
        </p:spPr>
        <p:txBody>
          <a:bodyPr>
            <a:normAutofit/>
          </a:bodyPr>
          <a:lstStyle/>
          <a:p>
            <a:r>
              <a:rPr lang="en-US" altLang="tr-TR" sz="3200" dirty="0"/>
              <a:t>Darwin’s observations of </a:t>
            </a:r>
            <a:r>
              <a:rPr lang="en-US" altLang="tr-TR" sz="3200" b="1" dirty="0"/>
              <a:t>biogeography</a:t>
            </a:r>
            <a:r>
              <a:rPr lang="en-US" altLang="tr-TR" sz="3200" dirty="0"/>
              <a:t>, the geographic distribution of species, formed an important part of his theory of evolution.</a:t>
            </a:r>
          </a:p>
        </p:txBody>
      </p:sp>
    </p:spTree>
    <p:extLst>
      <p:ext uri="{BB962C8B-B14F-4D97-AF65-F5344CB8AC3E}">
        <p14:creationId xmlns:p14="http://schemas.microsoft.com/office/powerpoint/2010/main" val="1378808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1" name="Rectangle 3">
            <a:extLst>
              <a:ext uri="{FF2B5EF4-FFF2-40B4-BE49-F238E27FC236}">
                <a16:creationId xmlns:a16="http://schemas.microsoft.com/office/drawing/2014/main" id="{64DA7ED9-7A95-F64E-8970-A61F1ED7D7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66813"/>
            <a:ext cx="8534400" cy="3683000"/>
          </a:xfrm>
        </p:spPr>
        <p:txBody>
          <a:bodyPr/>
          <a:lstStyle/>
          <a:p>
            <a:r>
              <a:rPr lang="en-US" altLang="tr-TR" sz="3000" dirty="0"/>
              <a:t>Earth’s continents were formerly united in a single large continent called </a:t>
            </a:r>
            <a:r>
              <a:rPr lang="en-US" altLang="tr-TR" sz="3000" b="1" dirty="0"/>
              <a:t>Pangaea</a:t>
            </a:r>
            <a:r>
              <a:rPr lang="en-US" altLang="tr-TR" sz="3000" dirty="0"/>
              <a:t>, but have since separated by </a:t>
            </a:r>
            <a:r>
              <a:rPr lang="en-US" altLang="tr-TR" sz="3000" b="1" dirty="0"/>
              <a:t>continental drift.</a:t>
            </a:r>
          </a:p>
          <a:p>
            <a:r>
              <a:rPr lang="en-US" altLang="tr-TR" sz="3000" dirty="0"/>
              <a:t>An understanding of continent movement and modern distribution of species allows us to predict when and where different groups evolved.</a:t>
            </a:r>
          </a:p>
        </p:txBody>
      </p:sp>
    </p:spTree>
    <p:extLst>
      <p:ext uri="{BB962C8B-B14F-4D97-AF65-F5344CB8AC3E}">
        <p14:creationId xmlns:p14="http://schemas.microsoft.com/office/powerpoint/2010/main" val="3770545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7183C193-0DFE-F046-9BEB-1CF5170281F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tr-TR" dirty="0"/>
              <a:t>The Evolution of Populations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5532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>
            <a:extLst>
              <a:ext uri="{FF2B5EF4-FFF2-40B4-BE49-F238E27FC236}">
                <a16:creationId xmlns:a16="http://schemas.microsoft.com/office/drawing/2014/main" id="{64362769-1A9A-3242-9890-D4C309DD2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4751"/>
            <a:ext cx="8534400" cy="57515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sz="2600" dirty="0"/>
              <a:t>A new era of biology began in 1859 when Charles </a:t>
            </a:r>
            <a:r>
              <a:rPr lang="en-US" altLang="tr-TR" sz="2600" i="1" dirty="0"/>
              <a:t>Darwin</a:t>
            </a:r>
            <a:r>
              <a:rPr lang="en-US" altLang="tr-TR" sz="2600" dirty="0"/>
              <a:t> published </a:t>
            </a:r>
            <a:r>
              <a:rPr lang="en-US" altLang="tr-TR" sz="2600" i="1" dirty="0"/>
              <a:t>The Origin of Species which</a:t>
            </a:r>
            <a:r>
              <a:rPr lang="en-US" altLang="tr-TR" sz="2600" dirty="0"/>
              <a:t> focused biologists’ attention on the great diversity of organisms.</a:t>
            </a:r>
          </a:p>
          <a:p>
            <a:pPr>
              <a:lnSpc>
                <a:spcPct val="90000"/>
              </a:lnSpc>
            </a:pPr>
            <a:r>
              <a:rPr lang="en-US" altLang="tr-TR" sz="2600" dirty="0"/>
              <a:t>Darwin noted that current species are descendants of ancestral species.</a:t>
            </a:r>
          </a:p>
          <a:p>
            <a:pPr>
              <a:lnSpc>
                <a:spcPct val="90000"/>
              </a:lnSpc>
            </a:pPr>
            <a:r>
              <a:rPr lang="en-US" altLang="tr-TR" sz="2600" dirty="0"/>
              <a:t>Evolution can be defined by Darwin’s phrase: </a:t>
            </a:r>
            <a:r>
              <a:rPr lang="en-US" altLang="tr-TR" sz="2600" i="1" dirty="0"/>
              <a:t>descent with modification.</a:t>
            </a:r>
          </a:p>
          <a:p>
            <a:pPr>
              <a:lnSpc>
                <a:spcPct val="90000"/>
              </a:lnSpc>
            </a:pPr>
            <a:r>
              <a:rPr lang="en-US" altLang="tr-TR" sz="2600" dirty="0"/>
              <a:t>Evolution can be viewed as both a pattern and a process.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35256790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>
            <a:extLst>
              <a:ext uri="{FF2B5EF4-FFF2-40B4-BE49-F238E27FC236}">
                <a16:creationId xmlns:a16="http://schemas.microsoft.com/office/drawing/2014/main" id="{EE1AC8C7-01B8-0242-A006-830EDFC1AA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5225"/>
            <a:ext cx="8534400" cy="5175250"/>
          </a:xfrm>
        </p:spPr>
        <p:txBody>
          <a:bodyPr/>
          <a:lstStyle/>
          <a:p>
            <a:pPr>
              <a:buFont typeface="Times" pitchFamily="2" charset="0"/>
              <a:buChar char="•"/>
            </a:pPr>
            <a:r>
              <a:rPr lang="en-US" altLang="tr-TR" sz="2600" b="1" dirty="0"/>
              <a:t>Natural selection</a:t>
            </a:r>
            <a:r>
              <a:rPr lang="en-US" altLang="tr-TR" sz="2600" dirty="0"/>
              <a:t> acts on individuals, but only populations evolve.</a:t>
            </a:r>
          </a:p>
          <a:p>
            <a:r>
              <a:rPr lang="en-US" altLang="tr-TR" sz="2600" b="1" dirty="0"/>
              <a:t>Microevolution </a:t>
            </a:r>
            <a:r>
              <a:rPr lang="en-US" altLang="tr-TR" sz="2600" dirty="0"/>
              <a:t>is a change in allele frequencies in a population over generations.</a:t>
            </a:r>
          </a:p>
          <a:p>
            <a:r>
              <a:rPr lang="en-US" altLang="tr-TR" sz="2600" dirty="0"/>
              <a:t>Two processes, </a:t>
            </a:r>
            <a:r>
              <a:rPr lang="en-US" altLang="tr-TR" sz="2600" b="1" dirty="0"/>
              <a:t>mutation</a:t>
            </a:r>
            <a:r>
              <a:rPr lang="en-US" altLang="tr-TR" sz="2600" dirty="0"/>
              <a:t> and </a:t>
            </a:r>
            <a:r>
              <a:rPr lang="en-US" altLang="tr-TR" sz="2600" b="1" dirty="0"/>
              <a:t>sexual reproduction</a:t>
            </a:r>
            <a:r>
              <a:rPr lang="en-US" altLang="tr-TR" sz="2600" dirty="0"/>
              <a:t>, produce the </a:t>
            </a:r>
            <a:r>
              <a:rPr lang="en-US" altLang="tr-TR" sz="2600" b="1" dirty="0"/>
              <a:t>variation</a:t>
            </a:r>
            <a:r>
              <a:rPr lang="en-US" altLang="tr-TR" sz="2600" dirty="0"/>
              <a:t> in gene pools that contributes to differences among individuals.</a:t>
            </a:r>
          </a:p>
          <a:p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1559213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3" name="Rectangle 3">
            <a:extLst>
              <a:ext uri="{FF2B5EF4-FFF2-40B4-BE49-F238E27FC236}">
                <a16:creationId xmlns:a16="http://schemas.microsoft.com/office/drawing/2014/main" id="{94F5D55B-ECA2-0B44-84DD-96530B0DC9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990600"/>
            <a:ext cx="8534400" cy="61087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sz="2600" b="1" dirty="0"/>
              <a:t>Average heterozygosity </a:t>
            </a:r>
            <a:r>
              <a:rPr lang="en-US" altLang="tr-TR" sz="2600" dirty="0"/>
              <a:t>measures the average percent of loci that are heterozygous in a population.</a:t>
            </a:r>
          </a:p>
          <a:p>
            <a:pPr>
              <a:lnSpc>
                <a:spcPct val="90000"/>
              </a:lnSpc>
            </a:pPr>
            <a:r>
              <a:rPr lang="en-US" altLang="tr-TR" sz="2600" dirty="0"/>
              <a:t>Most species exhibit </a:t>
            </a:r>
            <a:r>
              <a:rPr lang="en-US" altLang="tr-TR" sz="2600" b="1" dirty="0"/>
              <a:t>geographic variation</a:t>
            </a:r>
            <a:r>
              <a:rPr lang="en-US" altLang="tr-TR" sz="2600" dirty="0"/>
              <a:t>,</a:t>
            </a:r>
            <a:r>
              <a:rPr lang="en-US" altLang="tr-TR" sz="2600" b="1" dirty="0"/>
              <a:t> </a:t>
            </a:r>
            <a:r>
              <a:rPr lang="en-US" altLang="tr-TR" sz="2600" dirty="0"/>
              <a:t>differences between gene pools of separate populations or population subgroups.</a:t>
            </a:r>
          </a:p>
          <a:p>
            <a:pPr>
              <a:lnSpc>
                <a:spcPct val="90000"/>
              </a:lnSpc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3467216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7" name="Rectangle 3">
            <a:extLst>
              <a:ext uri="{FF2B5EF4-FFF2-40B4-BE49-F238E27FC236}">
                <a16:creationId xmlns:a16="http://schemas.microsoft.com/office/drawing/2014/main" id="{9EA6D3BC-8782-764D-9BC0-39ECCF5C3B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5492750"/>
          </a:xfrm>
        </p:spPr>
        <p:txBody>
          <a:bodyPr/>
          <a:lstStyle/>
          <a:p>
            <a:r>
              <a:rPr lang="en-US" altLang="tr-TR" sz="3000" b="1" dirty="0"/>
              <a:t>Mutations </a:t>
            </a:r>
            <a:r>
              <a:rPr lang="en-US" altLang="tr-TR" sz="3000" dirty="0"/>
              <a:t>are changes in the nucleotide sequence of DNA.</a:t>
            </a:r>
          </a:p>
          <a:p>
            <a:r>
              <a:rPr lang="en-US" altLang="tr-TR" sz="3000" dirty="0"/>
              <a:t>Mutations cause </a:t>
            </a:r>
            <a:r>
              <a:rPr lang="en-US" altLang="tr-TR" sz="3000" b="1" dirty="0"/>
              <a:t>new genes</a:t>
            </a:r>
            <a:r>
              <a:rPr lang="en-US" altLang="tr-TR" sz="3000" dirty="0"/>
              <a:t> and alleles to arise.</a:t>
            </a:r>
          </a:p>
          <a:p>
            <a:r>
              <a:rPr lang="en-US" altLang="tr-TR" sz="3000" dirty="0"/>
              <a:t>Only mutations in cells that produce gametes can be passed to offspring.</a:t>
            </a:r>
            <a:endParaRPr lang="en-US" altLang="tr-TR" i="1" dirty="0"/>
          </a:p>
          <a:p>
            <a:endParaRPr lang="en-US" altLang="tr-TR" sz="3000" dirty="0"/>
          </a:p>
        </p:txBody>
      </p:sp>
      <p:sp>
        <p:nvSpPr>
          <p:cNvPr id="328713" name="Rectangle 9">
            <a:extLst>
              <a:ext uri="{FF2B5EF4-FFF2-40B4-BE49-F238E27FC236}">
                <a16:creationId xmlns:a16="http://schemas.microsoft.com/office/drawing/2014/main" id="{F2C9FC14-D02C-6C4E-80DF-B572B0CC7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395" y="5987213"/>
            <a:ext cx="186013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19796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7" name="Rectangle 3">
            <a:extLst>
              <a:ext uri="{FF2B5EF4-FFF2-40B4-BE49-F238E27FC236}">
                <a16:creationId xmlns:a16="http://schemas.microsoft.com/office/drawing/2014/main" id="{2A7F2867-9F8D-0949-90A9-593483B6A6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990601"/>
            <a:ext cx="8534400" cy="55483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sz="3000" dirty="0"/>
              <a:t>point mutations :</a:t>
            </a:r>
          </a:p>
          <a:p>
            <a:pPr lvl="1">
              <a:lnSpc>
                <a:spcPct val="90000"/>
              </a:lnSpc>
            </a:pPr>
            <a:r>
              <a:rPr lang="en-US" altLang="tr-TR" dirty="0"/>
              <a:t>Mutations in noncoding regions of DNA are often harmless.</a:t>
            </a:r>
          </a:p>
          <a:p>
            <a:pPr lvl="1">
              <a:lnSpc>
                <a:spcPct val="90000"/>
              </a:lnSpc>
            </a:pPr>
            <a:r>
              <a:rPr lang="en-US" altLang="tr-TR" dirty="0"/>
              <a:t>Mutations in a gene might not affect protein production because of redundancy in the genetic code.</a:t>
            </a:r>
            <a:endParaRPr lang="en-US" altLang="tr-TR" sz="3000" dirty="0"/>
          </a:p>
          <a:p>
            <a:pPr lvl="1">
              <a:lnSpc>
                <a:spcPct val="90000"/>
              </a:lnSpc>
            </a:pPr>
            <a:r>
              <a:rPr lang="en-US" altLang="tr-TR" dirty="0"/>
              <a:t>Mutations that result in a change in protein production are often harmful.</a:t>
            </a:r>
          </a:p>
          <a:p>
            <a:pPr lvl="1">
              <a:lnSpc>
                <a:spcPct val="90000"/>
              </a:lnSpc>
            </a:pPr>
            <a:r>
              <a:rPr lang="en-US" altLang="tr-TR" dirty="0"/>
              <a:t>Mutations that result in a change in protein production can sometimes increase the fitness of the organism in its environment.</a:t>
            </a:r>
          </a:p>
        </p:txBody>
      </p:sp>
    </p:spTree>
    <p:extLst>
      <p:ext uri="{BB962C8B-B14F-4D97-AF65-F5344CB8AC3E}">
        <p14:creationId xmlns:p14="http://schemas.microsoft.com/office/powerpoint/2010/main" val="39806884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>
            <a:extLst>
              <a:ext uri="{FF2B5EF4-FFF2-40B4-BE49-F238E27FC236}">
                <a16:creationId xmlns:a16="http://schemas.microsoft.com/office/drawing/2014/main" id="{0880E104-F7C1-B045-8622-1A3BA1BB77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3822700"/>
          </a:xfrm>
        </p:spPr>
        <p:txBody>
          <a:bodyPr/>
          <a:lstStyle/>
          <a:p>
            <a:r>
              <a:rPr lang="en-US" altLang="tr-TR" sz="3000" b="1" dirty="0"/>
              <a:t>Chromosomal mutations</a:t>
            </a:r>
            <a:r>
              <a:rPr lang="en-US" altLang="tr-TR" sz="3000" dirty="0"/>
              <a:t> that delete, disrupt, or rearrange many loci are typically harmful.</a:t>
            </a:r>
          </a:p>
          <a:p>
            <a:endParaRPr lang="en-US" altLang="tr-TR" sz="3000" dirty="0"/>
          </a:p>
        </p:txBody>
      </p:sp>
    </p:spTree>
    <p:extLst>
      <p:ext uri="{BB962C8B-B14F-4D97-AF65-F5344CB8AC3E}">
        <p14:creationId xmlns:p14="http://schemas.microsoft.com/office/powerpoint/2010/main" val="2812434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7" name="Rectangle 3">
            <a:extLst>
              <a:ext uri="{FF2B5EF4-FFF2-40B4-BE49-F238E27FC236}">
                <a16:creationId xmlns:a16="http://schemas.microsoft.com/office/drawing/2014/main" id="{038BA88C-735A-E748-8E9D-E9A3D3A1EB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3225800"/>
          </a:xfrm>
        </p:spPr>
        <p:txBody>
          <a:bodyPr/>
          <a:lstStyle/>
          <a:p>
            <a:r>
              <a:rPr lang="en-US" altLang="tr-TR" sz="3000" dirty="0"/>
              <a:t>Sexual reproduction can shuffle existing alleles into new combinations.</a:t>
            </a:r>
          </a:p>
          <a:p>
            <a:r>
              <a:rPr lang="en-US" altLang="tr-TR" sz="3000" dirty="0"/>
              <a:t>In organisms that reproduce sexually, recombination of alleles is more important than mutation in producing the genetic differences that make adaptation possible.</a:t>
            </a:r>
          </a:p>
        </p:txBody>
      </p:sp>
    </p:spTree>
    <p:extLst>
      <p:ext uri="{BB962C8B-B14F-4D97-AF65-F5344CB8AC3E}">
        <p14:creationId xmlns:p14="http://schemas.microsoft.com/office/powerpoint/2010/main" val="1333797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>
            <a:extLst>
              <a:ext uri="{FF2B5EF4-FFF2-40B4-BE49-F238E27FC236}">
                <a16:creationId xmlns:a16="http://schemas.microsoft.com/office/drawing/2014/main" id="{A16CFF3E-497E-064F-8077-680BD22A28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7513" y="706820"/>
            <a:ext cx="8534400" cy="914400"/>
          </a:xfrm>
        </p:spPr>
        <p:txBody>
          <a:bodyPr>
            <a:normAutofit/>
          </a:bodyPr>
          <a:lstStyle/>
          <a:p>
            <a:pPr indent="-4763"/>
            <a:r>
              <a:rPr lang="en-US" altLang="tr-TR" dirty="0"/>
              <a:t>Hardy-Weinberg equation</a:t>
            </a:r>
          </a:p>
        </p:txBody>
      </p:sp>
      <p:sp>
        <p:nvSpPr>
          <p:cNvPr id="313352" name="Rectangle 8">
            <a:extLst>
              <a:ext uri="{FF2B5EF4-FFF2-40B4-BE49-F238E27FC236}">
                <a16:creationId xmlns:a16="http://schemas.microsoft.com/office/drawing/2014/main" id="{FF51E288-8CBF-6E42-8947-01A0D34F9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87513" y="2231040"/>
            <a:ext cx="8534400" cy="3981450"/>
          </a:xfrm>
          <a:noFill/>
          <a:ln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49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>
              <a:buFont typeface="Times" pitchFamily="2" charset="0"/>
              <a:buChar char="•"/>
            </a:pPr>
            <a:r>
              <a:rPr lang="en-US" altLang="tr-TR" sz="3000" dirty="0"/>
              <a:t>A </a:t>
            </a:r>
            <a:r>
              <a:rPr lang="en-US" altLang="tr-TR" sz="3000" b="1" dirty="0"/>
              <a:t>population </a:t>
            </a:r>
            <a:r>
              <a:rPr lang="en-US" altLang="tr-TR" sz="3000" dirty="0"/>
              <a:t>is a localized group of individuals (</a:t>
            </a:r>
            <a:r>
              <a:rPr lang="en-US" altLang="tr-TR" sz="3000" i="1" dirty="0"/>
              <a:t>a</a:t>
            </a:r>
            <a:r>
              <a:rPr lang="en-US" altLang="tr-TR" sz="3000" dirty="0"/>
              <a:t> </a:t>
            </a:r>
            <a:r>
              <a:rPr lang="en-US" altLang="tr-TR" sz="3000" i="1" dirty="0"/>
              <a:t>species in an area</a:t>
            </a:r>
            <a:r>
              <a:rPr lang="en-US" altLang="tr-TR" sz="3000" dirty="0"/>
              <a:t>) capable of interbreeding and producing fertile offspring.</a:t>
            </a:r>
          </a:p>
          <a:p>
            <a:r>
              <a:rPr lang="en-US" altLang="tr-TR" sz="3000" dirty="0"/>
              <a:t>A </a:t>
            </a:r>
            <a:r>
              <a:rPr lang="en-US" altLang="tr-TR" sz="3000" b="1" dirty="0"/>
              <a:t>gene pool </a:t>
            </a:r>
            <a:r>
              <a:rPr lang="en-US" altLang="tr-TR" sz="3000" dirty="0"/>
              <a:t>consists of all the alleles for all loci in a population.</a:t>
            </a:r>
          </a:p>
          <a:p>
            <a:r>
              <a:rPr lang="en-US" altLang="tr-TR" sz="3000" dirty="0"/>
              <a:t>A locus is fixed if all individuals in a population are homozygous for the same allele.</a:t>
            </a:r>
          </a:p>
        </p:txBody>
      </p:sp>
    </p:spTree>
    <p:extLst>
      <p:ext uri="{BB962C8B-B14F-4D97-AF65-F5344CB8AC3E}">
        <p14:creationId xmlns:p14="http://schemas.microsoft.com/office/powerpoint/2010/main" val="35918590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3" name="Rectangle 3">
            <a:extLst>
              <a:ext uri="{FF2B5EF4-FFF2-40B4-BE49-F238E27FC236}">
                <a16:creationId xmlns:a16="http://schemas.microsoft.com/office/drawing/2014/main" id="{E0E0EE67-C866-0D4D-A39C-B09E92F6E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1963" y="1166814"/>
            <a:ext cx="8902700" cy="5056187"/>
          </a:xfrm>
        </p:spPr>
        <p:txBody>
          <a:bodyPr/>
          <a:lstStyle/>
          <a:p>
            <a:r>
              <a:rPr lang="en-US" altLang="tr-TR" sz="3000" dirty="0"/>
              <a:t>The </a:t>
            </a:r>
            <a:r>
              <a:rPr lang="en-US" altLang="tr-TR" sz="3000" b="1" i="1" dirty="0"/>
              <a:t>frequency of an allele</a:t>
            </a:r>
            <a:r>
              <a:rPr lang="en-US" altLang="tr-TR" sz="3000" dirty="0"/>
              <a:t> in a population can   be calculated.</a:t>
            </a:r>
          </a:p>
          <a:p>
            <a:r>
              <a:rPr lang="en-US" altLang="tr-TR" sz="3000" dirty="0"/>
              <a:t>If there are 2 alleles at a locus, </a:t>
            </a:r>
            <a:r>
              <a:rPr lang="en-US" altLang="tr-TR" sz="3000" i="1" dirty="0"/>
              <a:t>p</a:t>
            </a:r>
            <a:r>
              <a:rPr lang="en-US" altLang="tr-TR" sz="3000" dirty="0"/>
              <a:t> and </a:t>
            </a:r>
            <a:r>
              <a:rPr lang="en-US" altLang="tr-TR" sz="3000" i="1" dirty="0"/>
              <a:t>q</a:t>
            </a:r>
            <a:r>
              <a:rPr lang="en-US" altLang="tr-TR" sz="3000" dirty="0"/>
              <a:t> are used to represent their frequencies.</a:t>
            </a:r>
          </a:p>
          <a:p>
            <a:r>
              <a:rPr lang="en-US" altLang="tr-TR" sz="3000" dirty="0"/>
              <a:t>The </a:t>
            </a:r>
            <a:r>
              <a:rPr lang="en-US" altLang="tr-TR" sz="3000" b="1" i="1" dirty="0"/>
              <a:t>frequency of all alleles in a population</a:t>
            </a:r>
            <a:r>
              <a:rPr lang="en-US" altLang="tr-TR" sz="3000" dirty="0"/>
              <a:t> will add up to 1: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tr-TR" i="1" dirty="0"/>
              <a:t>                       </a:t>
            </a:r>
            <a:r>
              <a:rPr lang="en-US" altLang="tr-TR" sz="3200" b="1" i="1" dirty="0"/>
              <a:t>p + q = 1</a:t>
            </a:r>
          </a:p>
          <a:p>
            <a:endParaRPr lang="en-US" altLang="tr-TR" sz="2900" dirty="0"/>
          </a:p>
        </p:txBody>
      </p:sp>
      <p:sp>
        <p:nvSpPr>
          <p:cNvPr id="424964" name="Rectangle 4">
            <a:extLst>
              <a:ext uri="{FF2B5EF4-FFF2-40B4-BE49-F238E27FC236}">
                <a16:creationId xmlns:a16="http://schemas.microsoft.com/office/drawing/2014/main" id="{0ED1743C-59C1-EA48-8B53-F8B6ADD70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90981"/>
            <a:ext cx="6019800" cy="554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>
            <a:spAutoFit/>
          </a:bodyPr>
          <a:lstStyle/>
          <a:p>
            <a:pPr algn="ctr"/>
            <a:r>
              <a:rPr lang="en-US" altLang="tr-TR" sz="3000" b="1" dirty="0">
                <a:latin typeface="Times New Roman" panose="02020603050405020304" pitchFamily="18" charset="0"/>
              </a:rPr>
              <a:t>Hardy-Weinberg equations</a:t>
            </a:r>
          </a:p>
        </p:txBody>
      </p:sp>
    </p:spTree>
    <p:extLst>
      <p:ext uri="{BB962C8B-B14F-4D97-AF65-F5344CB8AC3E}">
        <p14:creationId xmlns:p14="http://schemas.microsoft.com/office/powerpoint/2010/main" val="31567903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7" name="Rectangle 3">
            <a:extLst>
              <a:ext uri="{FF2B5EF4-FFF2-40B4-BE49-F238E27FC236}">
                <a16:creationId xmlns:a16="http://schemas.microsoft.com/office/drawing/2014/main" id="{A244E472-3DEE-3045-BDDA-E3CBB23AD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64214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sz="2600" dirty="0"/>
              <a:t>The </a:t>
            </a:r>
            <a:r>
              <a:rPr lang="en-US" altLang="tr-TR" sz="2600" b="1" i="1" dirty="0"/>
              <a:t>Hardy-Weinberg principle</a:t>
            </a:r>
            <a:r>
              <a:rPr lang="en-US" altLang="tr-TR" sz="2600" dirty="0"/>
              <a:t> describes an ideal population that is not evolving.</a:t>
            </a:r>
          </a:p>
          <a:p>
            <a:pPr>
              <a:lnSpc>
                <a:spcPct val="90000"/>
              </a:lnSpc>
            </a:pPr>
            <a:r>
              <a:rPr lang="en-US" altLang="tr-TR" sz="2600" dirty="0"/>
              <a:t>The closer a population is to the criteria of the Hardy-Weinberg principle, the more stable the population is likely to be.</a:t>
            </a:r>
          </a:p>
          <a:p>
            <a:pPr>
              <a:lnSpc>
                <a:spcPct val="90000"/>
              </a:lnSpc>
            </a:pPr>
            <a:r>
              <a:rPr lang="en-US" altLang="tr-TR" sz="2600" dirty="0"/>
              <a:t>Calculating </a:t>
            </a:r>
            <a:r>
              <a:rPr lang="en-US" altLang="tr-TR" sz="2600" b="1" i="1" dirty="0"/>
              <a:t>Genotype Frequencies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tr-TR" sz="2400" b="1" i="1" dirty="0"/>
              <a:t>                   p</a:t>
            </a:r>
            <a:r>
              <a:rPr lang="en-US" altLang="tr-TR" sz="2400" b="1" i="1" baseline="30000" dirty="0"/>
              <a:t>2</a:t>
            </a:r>
            <a:r>
              <a:rPr lang="en-US" altLang="tr-TR" sz="2400" b="1" i="1" dirty="0"/>
              <a:t> + 2pq + q</a:t>
            </a:r>
            <a:r>
              <a:rPr lang="en-US" altLang="tr-TR" sz="2400" b="1" i="1" baseline="30000" dirty="0"/>
              <a:t>2</a:t>
            </a:r>
            <a:r>
              <a:rPr lang="en-US" altLang="tr-TR" sz="2400" b="1" i="1" dirty="0"/>
              <a:t> = 1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tr-TR" sz="2400" dirty="0"/>
              <a:t>    where </a:t>
            </a:r>
            <a:r>
              <a:rPr lang="en-US" altLang="tr-TR" sz="2400" i="1" dirty="0"/>
              <a:t>p</a:t>
            </a:r>
            <a:r>
              <a:rPr lang="en-US" altLang="tr-TR" sz="2400" baseline="30000" dirty="0"/>
              <a:t>2</a:t>
            </a:r>
            <a:r>
              <a:rPr lang="en-US" altLang="tr-TR" sz="2400" dirty="0"/>
              <a:t> and </a:t>
            </a:r>
            <a:r>
              <a:rPr lang="en-US" altLang="tr-TR" sz="2400" i="1" dirty="0"/>
              <a:t>q</a:t>
            </a:r>
            <a:r>
              <a:rPr lang="en-US" altLang="tr-TR" sz="2400" baseline="30000" dirty="0"/>
              <a:t>2</a:t>
            </a:r>
            <a:r>
              <a:rPr lang="en-US" altLang="tr-TR" sz="2400" dirty="0"/>
              <a:t> represent the frequencies of the homozygous genotypes and 2</a:t>
            </a:r>
            <a:r>
              <a:rPr lang="en-US" altLang="tr-TR" sz="2400" i="1" dirty="0"/>
              <a:t>pq</a:t>
            </a:r>
            <a:r>
              <a:rPr lang="en-US" altLang="tr-TR" sz="2400" dirty="0"/>
              <a:t> represents the frequency of the heterozygous genotype.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tr-TR" sz="2400" dirty="0"/>
          </a:p>
          <a:p>
            <a:pPr>
              <a:lnSpc>
                <a:spcPct val="90000"/>
              </a:lnSpc>
            </a:pPr>
            <a:endParaRPr lang="en-US" altLang="tr-TR" sz="2600" dirty="0"/>
          </a:p>
          <a:p>
            <a:pPr>
              <a:lnSpc>
                <a:spcPct val="90000"/>
              </a:lnSpc>
            </a:pPr>
            <a:endParaRPr lang="en-US" altLang="tr-TR" sz="2600" dirty="0"/>
          </a:p>
        </p:txBody>
      </p:sp>
      <p:sp>
        <p:nvSpPr>
          <p:cNvPr id="318468" name="Rectangle 4">
            <a:extLst>
              <a:ext uri="{FF2B5EF4-FFF2-40B4-BE49-F238E27FC236}">
                <a16:creationId xmlns:a16="http://schemas.microsoft.com/office/drawing/2014/main" id="{0C176EA9-ABA2-474F-8BF4-CDBC01D3C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8577" y="4628313"/>
            <a:ext cx="238847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altLang="tr-TR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51775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5" name="Rectangle 3">
            <a:extLst>
              <a:ext uri="{FF2B5EF4-FFF2-40B4-BE49-F238E27FC236}">
                <a16:creationId xmlns:a16="http://schemas.microsoft.com/office/drawing/2014/main" id="{EA6C2F83-CE78-A54E-8BD3-27E98FF2F9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65225"/>
            <a:ext cx="8534400" cy="4622800"/>
          </a:xfrm>
        </p:spPr>
        <p:txBody>
          <a:bodyPr/>
          <a:lstStyle/>
          <a:p>
            <a:r>
              <a:rPr lang="en-US" altLang="tr-TR" sz="3000" dirty="0"/>
              <a:t>The five conditions for nonevolving populations are rarely met in nature:</a:t>
            </a:r>
          </a:p>
          <a:p>
            <a:pPr lvl="1"/>
            <a:r>
              <a:rPr lang="en-US" altLang="tr-TR" b="1" i="1" dirty="0"/>
              <a:t>No mutations </a:t>
            </a:r>
          </a:p>
          <a:p>
            <a:pPr lvl="1"/>
            <a:r>
              <a:rPr lang="en-US" altLang="tr-TR" b="1" i="1" dirty="0"/>
              <a:t>Random mating </a:t>
            </a:r>
          </a:p>
          <a:p>
            <a:pPr lvl="1"/>
            <a:r>
              <a:rPr lang="en-US" altLang="tr-TR" b="1" i="1" dirty="0"/>
              <a:t>No natural selection </a:t>
            </a:r>
          </a:p>
          <a:p>
            <a:pPr lvl="1"/>
            <a:r>
              <a:rPr lang="en-US" altLang="tr-TR" b="1" i="1" dirty="0"/>
              <a:t>Extremely large population</a:t>
            </a:r>
          </a:p>
          <a:p>
            <a:pPr lvl="1"/>
            <a:r>
              <a:rPr lang="en-US" altLang="tr-TR" b="1" i="1" dirty="0"/>
              <a:t>No gene flow</a:t>
            </a:r>
          </a:p>
        </p:txBody>
      </p:sp>
    </p:spTree>
    <p:extLst>
      <p:ext uri="{BB962C8B-B14F-4D97-AF65-F5344CB8AC3E}">
        <p14:creationId xmlns:p14="http://schemas.microsoft.com/office/powerpoint/2010/main" val="23958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9" name="Rectangle 3">
            <a:extLst>
              <a:ext uri="{FF2B5EF4-FFF2-40B4-BE49-F238E27FC236}">
                <a16:creationId xmlns:a16="http://schemas.microsoft.com/office/drawing/2014/main" id="{B904CE28-F5D5-2E44-82F7-DEBCE3395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7926"/>
            <a:ext cx="8534400" cy="5572125"/>
          </a:xfrm>
        </p:spPr>
        <p:txBody>
          <a:bodyPr/>
          <a:lstStyle/>
          <a:p>
            <a:pPr>
              <a:buFont typeface="Times" pitchFamily="2" charset="0"/>
              <a:buChar char="•"/>
            </a:pPr>
            <a:r>
              <a:rPr lang="en-US" altLang="tr-TR" sz="2600" dirty="0"/>
              <a:t>Carolus </a:t>
            </a:r>
            <a:r>
              <a:rPr lang="en-US" altLang="tr-TR" sz="2600" b="1" dirty="0"/>
              <a:t>Linnaeus</a:t>
            </a:r>
            <a:r>
              <a:rPr lang="en-US" altLang="tr-TR" sz="2600" dirty="0"/>
              <a:t> was the founder of </a:t>
            </a:r>
            <a:r>
              <a:rPr lang="en-US" altLang="tr-TR" sz="2600" b="1" i="1" dirty="0"/>
              <a:t>taxonomy</a:t>
            </a:r>
            <a:r>
              <a:rPr lang="en-US" altLang="tr-TR" sz="2600" dirty="0"/>
              <a:t>, the branch of biology concerned with classifying organisms.</a:t>
            </a:r>
          </a:p>
          <a:p>
            <a:pPr>
              <a:buFont typeface="Times" pitchFamily="2" charset="0"/>
              <a:buChar char="•"/>
            </a:pPr>
            <a:r>
              <a:rPr lang="en-US" altLang="tr-TR" sz="2600" b="1" dirty="0"/>
              <a:t>Paleontology</a:t>
            </a:r>
            <a:r>
              <a:rPr lang="en-US" altLang="tr-TR" sz="2600" dirty="0"/>
              <a:t>, the study of fossils, was largely developed by French scientist Georges Cuvier.</a:t>
            </a:r>
          </a:p>
          <a:p>
            <a:r>
              <a:rPr lang="en-US" altLang="tr-TR" sz="2600" dirty="0"/>
              <a:t>The study of </a:t>
            </a:r>
            <a:r>
              <a:rPr lang="en-US" altLang="tr-TR" sz="2600" b="1" dirty="0"/>
              <a:t>fossils </a:t>
            </a:r>
            <a:r>
              <a:rPr lang="en-US" altLang="tr-TR" sz="2600" dirty="0"/>
              <a:t>helped to lay the groundwork for Darwin’s ideas.</a:t>
            </a:r>
          </a:p>
          <a:p>
            <a:r>
              <a:rPr lang="en-US" altLang="tr-TR" sz="2600" dirty="0"/>
              <a:t>Fossils are remains or traces of organisms from the past, usually found in sedimentary rock, which appears in layers or </a:t>
            </a:r>
            <a:r>
              <a:rPr lang="en-US" altLang="tr-TR" sz="2600" b="1" dirty="0"/>
              <a:t>strata.</a:t>
            </a:r>
          </a:p>
          <a:p>
            <a:pPr>
              <a:buFont typeface="Times" pitchFamily="2" charset="0"/>
              <a:buChar char="•"/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13168671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1" name="Rectangle 3">
            <a:extLst>
              <a:ext uri="{FF2B5EF4-FFF2-40B4-BE49-F238E27FC236}">
                <a16:creationId xmlns:a16="http://schemas.microsoft.com/office/drawing/2014/main" id="{37739E00-D6DA-264B-AA65-2D2CAEEAE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2131176"/>
            <a:ext cx="8534400" cy="3213100"/>
          </a:xfrm>
        </p:spPr>
        <p:txBody>
          <a:bodyPr/>
          <a:lstStyle/>
          <a:p>
            <a:r>
              <a:rPr lang="en-US" altLang="tr-TR" sz="3000" dirty="0"/>
              <a:t>Three major factors alter allele frequencies and bring about most evolutionary change:</a:t>
            </a:r>
          </a:p>
          <a:p>
            <a:pPr lvl="1"/>
            <a:r>
              <a:rPr lang="en-US" altLang="tr-TR" dirty="0"/>
              <a:t>Natural selection  -  nonrandom</a:t>
            </a:r>
          </a:p>
          <a:p>
            <a:pPr lvl="1"/>
            <a:r>
              <a:rPr lang="en-US" altLang="tr-TR" dirty="0"/>
              <a:t>Genetic drift   -  random</a:t>
            </a:r>
          </a:p>
          <a:p>
            <a:pPr lvl="1"/>
            <a:r>
              <a:rPr lang="en-US" altLang="tr-TR" dirty="0"/>
              <a:t>Gene flow   -  random</a:t>
            </a:r>
          </a:p>
        </p:txBody>
      </p:sp>
      <p:sp>
        <p:nvSpPr>
          <p:cNvPr id="334854" name="Rectangle 6">
            <a:extLst>
              <a:ext uri="{FF2B5EF4-FFF2-40B4-BE49-F238E27FC236}">
                <a16:creationId xmlns:a16="http://schemas.microsoft.com/office/drawing/2014/main" id="{7494E667-F2E4-004C-A4C8-841ACDE35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1" y="805613"/>
            <a:ext cx="186013" cy="3699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9687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9" name="Rectangle 3">
            <a:extLst>
              <a:ext uri="{FF2B5EF4-FFF2-40B4-BE49-F238E27FC236}">
                <a16:creationId xmlns:a16="http://schemas.microsoft.com/office/drawing/2014/main" id="{B60E2E3F-5863-3841-8909-9455710E7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5645150"/>
          </a:xfrm>
        </p:spPr>
        <p:txBody>
          <a:bodyPr/>
          <a:lstStyle/>
          <a:p>
            <a:r>
              <a:rPr lang="en-US" altLang="tr-TR" b="1" dirty="0"/>
              <a:t>Natural Selection</a:t>
            </a:r>
            <a:r>
              <a:rPr lang="en-US" altLang="tr-TR" sz="2400" b="1" dirty="0"/>
              <a:t>:</a:t>
            </a:r>
            <a:r>
              <a:rPr lang="en-US" altLang="tr-TR" sz="2400" dirty="0"/>
              <a:t>  </a:t>
            </a:r>
            <a:r>
              <a:rPr lang="en-US" altLang="tr-TR" sz="2600" dirty="0"/>
              <a:t>Differential success in reproduction results in certain alleles being passed to the next generation in greater proportions by the more fit individuals.</a:t>
            </a:r>
          </a:p>
          <a:p>
            <a:r>
              <a:rPr lang="en-US" altLang="tr-TR" b="1" dirty="0"/>
              <a:t>Genetic drift</a:t>
            </a:r>
            <a:r>
              <a:rPr lang="en-US" altLang="tr-TR" sz="2600" b="1" dirty="0"/>
              <a:t>:  </a:t>
            </a:r>
            <a:r>
              <a:rPr lang="en-US" altLang="tr-TR" sz="2600" dirty="0"/>
              <a:t>describes how allele frequencies fluctuate randomly from one generation to the next. </a:t>
            </a:r>
          </a:p>
          <a:p>
            <a:r>
              <a:rPr lang="en-US" altLang="tr-TR" sz="2600" dirty="0"/>
              <a:t>The smaller a sample, the greater the chance of deviation from a predicted result.</a:t>
            </a:r>
          </a:p>
          <a:p>
            <a:r>
              <a:rPr lang="en-US" altLang="tr-TR" sz="2600" dirty="0"/>
              <a:t>Genetic drift tends to reduce genetic variation through losses of alleles.</a:t>
            </a:r>
          </a:p>
          <a:p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17371204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5" name="Rectangle 3">
            <a:extLst>
              <a:ext uri="{FF2B5EF4-FFF2-40B4-BE49-F238E27FC236}">
                <a16:creationId xmlns:a16="http://schemas.microsoft.com/office/drawing/2014/main" id="{51CDFCF3-9317-634B-BF0D-4099B9BCE1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65225"/>
            <a:ext cx="8534400" cy="3225800"/>
          </a:xfrm>
        </p:spPr>
        <p:txBody>
          <a:bodyPr/>
          <a:lstStyle/>
          <a:p>
            <a:r>
              <a:rPr lang="en-US" altLang="tr-TR" sz="3000" dirty="0"/>
              <a:t>The </a:t>
            </a:r>
            <a:r>
              <a:rPr lang="en-US" altLang="tr-TR" sz="3000" b="1" dirty="0"/>
              <a:t>founder effect </a:t>
            </a:r>
            <a:r>
              <a:rPr lang="en-US" altLang="tr-TR" sz="3000" dirty="0"/>
              <a:t>occurs when a few individuals become isolated from a larger population.</a:t>
            </a:r>
          </a:p>
          <a:p>
            <a:r>
              <a:rPr lang="en-US" altLang="tr-TR" sz="3000" dirty="0"/>
              <a:t>Allele frequencies in the small founder population can be different from those in the larger parent population.</a:t>
            </a:r>
          </a:p>
        </p:txBody>
      </p:sp>
    </p:spTree>
    <p:extLst>
      <p:ext uri="{BB962C8B-B14F-4D97-AF65-F5344CB8AC3E}">
        <p14:creationId xmlns:p14="http://schemas.microsoft.com/office/powerpoint/2010/main" val="22432172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>
            <a:extLst>
              <a:ext uri="{FF2B5EF4-FFF2-40B4-BE49-F238E27FC236}">
                <a16:creationId xmlns:a16="http://schemas.microsoft.com/office/drawing/2014/main" id="{CF7EB744-6EB8-564A-92B1-0EC20FBE15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3981450"/>
          </a:xfrm>
        </p:spPr>
        <p:txBody>
          <a:bodyPr/>
          <a:lstStyle/>
          <a:p>
            <a:r>
              <a:rPr lang="en-US" altLang="tr-TR" sz="3000" dirty="0"/>
              <a:t>The bottleneck effect is a sudden reduction in  population size due to a change in the environment, such as a natural disaster.</a:t>
            </a:r>
          </a:p>
          <a:p>
            <a:r>
              <a:rPr lang="en-US" altLang="tr-TR" sz="3000" dirty="0"/>
              <a:t>The resulting gene pool may no longer be reflective of the original population’s gene pool.</a:t>
            </a:r>
          </a:p>
          <a:p>
            <a:r>
              <a:rPr lang="en-US" altLang="tr-TR" sz="3000" dirty="0"/>
              <a:t>If the population remains small, it may be further affected by genetic drift.</a:t>
            </a:r>
          </a:p>
        </p:txBody>
      </p:sp>
    </p:spTree>
    <p:extLst>
      <p:ext uri="{BB962C8B-B14F-4D97-AF65-F5344CB8AC3E}">
        <p14:creationId xmlns:p14="http://schemas.microsoft.com/office/powerpoint/2010/main" val="7056629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5" name="Rectangle 3">
            <a:extLst>
              <a:ext uri="{FF2B5EF4-FFF2-40B4-BE49-F238E27FC236}">
                <a16:creationId xmlns:a16="http://schemas.microsoft.com/office/drawing/2014/main" id="{784E5D7D-98DA-1B43-BF7E-C879063C98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51013" y="1174750"/>
            <a:ext cx="8534400" cy="4279900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altLang="tr-TR" sz="3000"/>
              <a:t>Genetic drift is significant in small populations.</a:t>
            </a:r>
          </a:p>
          <a:p>
            <a:pPr marL="533400" indent="-533400">
              <a:buFontTx/>
              <a:buAutoNum type="arabicPeriod"/>
            </a:pPr>
            <a:r>
              <a:rPr lang="en-US" altLang="tr-TR" sz="3000"/>
              <a:t>Genetic drift causes allele frequencies to change at random.</a:t>
            </a:r>
          </a:p>
          <a:p>
            <a:pPr marL="533400" indent="-533400">
              <a:buFontTx/>
              <a:buAutoNum type="arabicPeriod"/>
            </a:pPr>
            <a:r>
              <a:rPr lang="en-US" altLang="tr-TR" sz="3000"/>
              <a:t>Genetic drift can lead to a loss of genetic variation within populations.</a:t>
            </a:r>
          </a:p>
          <a:p>
            <a:pPr marL="533400" indent="-533400">
              <a:buFontTx/>
              <a:buAutoNum type="arabicPeriod"/>
            </a:pPr>
            <a:r>
              <a:rPr lang="en-US" altLang="tr-TR" sz="3000"/>
              <a:t>Genetic drift can cause harmful alleles to become fixed.</a:t>
            </a:r>
          </a:p>
        </p:txBody>
      </p:sp>
    </p:spTree>
    <p:extLst>
      <p:ext uri="{BB962C8B-B14F-4D97-AF65-F5344CB8AC3E}">
        <p14:creationId xmlns:p14="http://schemas.microsoft.com/office/powerpoint/2010/main" val="16135073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9" name="Rectangle 3">
            <a:extLst>
              <a:ext uri="{FF2B5EF4-FFF2-40B4-BE49-F238E27FC236}">
                <a16:creationId xmlns:a16="http://schemas.microsoft.com/office/drawing/2014/main" id="{F87080A7-38A3-BE4C-9A7F-177DDDA7C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5194300"/>
          </a:xfrm>
        </p:spPr>
        <p:txBody>
          <a:bodyPr/>
          <a:lstStyle/>
          <a:p>
            <a:r>
              <a:rPr lang="en-US" altLang="tr-TR" sz="3000" b="1" dirty="0"/>
              <a:t>Gene flow </a:t>
            </a:r>
            <a:r>
              <a:rPr lang="en-US" altLang="tr-TR" sz="3000" dirty="0"/>
              <a:t>consists of the movement of alleles among populations.</a:t>
            </a:r>
          </a:p>
          <a:p>
            <a:r>
              <a:rPr lang="en-US" altLang="tr-TR" sz="3000" dirty="0"/>
              <a:t>Alleles can be transferred through the  movement of fertile individuals or gametes (for example, pollen).</a:t>
            </a:r>
          </a:p>
          <a:p>
            <a:r>
              <a:rPr lang="en-US" altLang="tr-TR" sz="3000" i="1" dirty="0"/>
              <a:t>Gene flow tends to reduce differences between populations over time</a:t>
            </a:r>
            <a:r>
              <a:rPr lang="en-US" altLang="tr-TR" sz="3000" dirty="0"/>
              <a:t>.</a:t>
            </a:r>
          </a:p>
          <a:p>
            <a:r>
              <a:rPr lang="en-US" altLang="tr-TR" sz="3000" dirty="0"/>
              <a:t>Gene flow is more likely than mutation to alter allele frequencies directly.</a:t>
            </a:r>
          </a:p>
        </p:txBody>
      </p:sp>
    </p:spTree>
    <p:extLst>
      <p:ext uri="{BB962C8B-B14F-4D97-AF65-F5344CB8AC3E}">
        <p14:creationId xmlns:p14="http://schemas.microsoft.com/office/powerpoint/2010/main" val="9363303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3" name="Rectangle 3">
            <a:extLst>
              <a:ext uri="{FF2B5EF4-FFF2-40B4-BE49-F238E27FC236}">
                <a16:creationId xmlns:a16="http://schemas.microsoft.com/office/drawing/2014/main" id="{935334D2-F5F0-624B-81A8-3B6D875D5A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568450"/>
            <a:ext cx="8534400" cy="3524250"/>
          </a:xfrm>
        </p:spPr>
        <p:txBody>
          <a:bodyPr/>
          <a:lstStyle/>
          <a:p>
            <a:r>
              <a:rPr lang="en-US" altLang="tr-TR" sz="3000" dirty="0"/>
              <a:t>Only natural selection consistently results in adaptive evolution.</a:t>
            </a:r>
          </a:p>
          <a:p>
            <a:r>
              <a:rPr lang="en-US" altLang="tr-TR" sz="3000" dirty="0"/>
              <a:t>Natural selection brings about adaptive evolution by acting on an organism’s phenotype.</a:t>
            </a:r>
          </a:p>
          <a:p>
            <a:endParaRPr lang="en-US" altLang="tr-TR" sz="3000" dirty="0"/>
          </a:p>
        </p:txBody>
      </p:sp>
      <p:sp>
        <p:nvSpPr>
          <p:cNvPr id="343045" name="Rectangle 5">
            <a:extLst>
              <a:ext uri="{FF2B5EF4-FFF2-40B4-BE49-F238E27FC236}">
                <a16:creationId xmlns:a16="http://schemas.microsoft.com/office/drawing/2014/main" id="{F3CA3E95-73EC-2841-B646-1723165D8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1" y="805613"/>
            <a:ext cx="186013" cy="3699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1737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9" name="Rectangle 3">
            <a:extLst>
              <a:ext uri="{FF2B5EF4-FFF2-40B4-BE49-F238E27FC236}">
                <a16:creationId xmlns:a16="http://schemas.microsoft.com/office/drawing/2014/main" id="{0E595C6B-91DD-3E4E-B819-45C4575098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5226"/>
            <a:ext cx="8534400" cy="5572125"/>
          </a:xfrm>
        </p:spPr>
        <p:txBody>
          <a:bodyPr/>
          <a:lstStyle/>
          <a:p>
            <a:r>
              <a:rPr lang="en-US" altLang="tr-TR" sz="2600" dirty="0"/>
              <a:t>The natural selection phrases “struggle for existence” and “</a:t>
            </a:r>
            <a:r>
              <a:rPr lang="en-US" altLang="tr-TR" sz="2600" i="1" dirty="0"/>
              <a:t>survival of the fittest</a:t>
            </a:r>
            <a:r>
              <a:rPr lang="en-US" altLang="tr-TR" sz="2600" dirty="0"/>
              <a:t>” are misleading as they imply direct competition among individuals.</a:t>
            </a:r>
          </a:p>
          <a:p>
            <a:r>
              <a:rPr lang="en-US" altLang="tr-TR" sz="2600" dirty="0"/>
              <a:t>Reproductive success is generally more subtle and depends on many factors.</a:t>
            </a:r>
          </a:p>
          <a:p>
            <a:r>
              <a:rPr lang="en-US" altLang="tr-TR" sz="2600" i="1" dirty="0"/>
              <a:t>Relative fitness</a:t>
            </a:r>
            <a:r>
              <a:rPr lang="en-US" altLang="tr-TR" sz="2600" dirty="0"/>
              <a:t> is the contribution an individual makes to the gene pool of the next generation, relative to the contributions of other individuals.</a:t>
            </a:r>
          </a:p>
          <a:p>
            <a:r>
              <a:rPr lang="en-US" altLang="tr-TR" sz="2600" dirty="0"/>
              <a:t>Selection favors certain genotypes by acting on the phenotypes of certain organisms.</a:t>
            </a:r>
          </a:p>
          <a:p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38323524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7" name="Rectangle 3">
            <a:extLst>
              <a:ext uri="{FF2B5EF4-FFF2-40B4-BE49-F238E27FC236}">
                <a16:creationId xmlns:a16="http://schemas.microsoft.com/office/drawing/2014/main" id="{DC3C5C43-FF78-6148-A9D9-596A6C4CFC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1"/>
            <a:ext cx="8534400" cy="403701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altLang="tr-TR" sz="3000" dirty="0"/>
              <a:t>There are three modes of natural selection:</a:t>
            </a:r>
          </a:p>
          <a:p>
            <a:pPr lvl="1">
              <a:lnSpc>
                <a:spcPct val="200000"/>
              </a:lnSpc>
            </a:pPr>
            <a:r>
              <a:rPr lang="en-US" altLang="tr-TR" b="1" dirty="0"/>
              <a:t>Directional selection</a:t>
            </a:r>
            <a:endParaRPr lang="en-US" altLang="tr-TR" dirty="0"/>
          </a:p>
          <a:p>
            <a:pPr lvl="1">
              <a:lnSpc>
                <a:spcPct val="200000"/>
              </a:lnSpc>
            </a:pPr>
            <a:r>
              <a:rPr lang="en-US" altLang="tr-TR" b="1" dirty="0"/>
              <a:t>Disruptive selection</a:t>
            </a:r>
            <a:endParaRPr lang="en-US" altLang="tr-TR" dirty="0"/>
          </a:p>
          <a:p>
            <a:pPr lvl="1">
              <a:lnSpc>
                <a:spcPct val="200000"/>
              </a:lnSpc>
            </a:pPr>
            <a:r>
              <a:rPr lang="en-US" altLang="tr-TR" b="1" dirty="0"/>
              <a:t>Stabilizing selection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41457975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9" name="Rectangle 3">
            <a:extLst>
              <a:ext uri="{FF2B5EF4-FFF2-40B4-BE49-F238E27FC236}">
                <a16:creationId xmlns:a16="http://schemas.microsoft.com/office/drawing/2014/main" id="{C8449EF1-F948-824B-B6F0-B43D8E09C6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2768600"/>
          </a:xfrm>
        </p:spPr>
        <p:txBody>
          <a:bodyPr/>
          <a:lstStyle/>
          <a:p>
            <a:r>
              <a:rPr lang="en-US" altLang="tr-TR" sz="3000" i="1" dirty="0"/>
              <a:t>Natural selection: selection increases the frequencies of alleles that enhance survival and reproduction.</a:t>
            </a:r>
          </a:p>
          <a:p>
            <a:r>
              <a:rPr lang="en-US" altLang="tr-TR" sz="3000" i="1" dirty="0"/>
              <a:t>Adaptive evolution: the match between an organism and its environment</a:t>
            </a:r>
            <a:r>
              <a:rPr lang="en-US" altLang="tr-TR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7170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7" name="Rectangle 3">
            <a:extLst>
              <a:ext uri="{FF2B5EF4-FFF2-40B4-BE49-F238E27FC236}">
                <a16:creationId xmlns:a16="http://schemas.microsoft.com/office/drawing/2014/main" id="{71DD422A-4BFA-4049-9287-43398AB379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6813"/>
            <a:ext cx="8534400" cy="4895850"/>
          </a:xfrm>
        </p:spPr>
        <p:txBody>
          <a:bodyPr/>
          <a:lstStyle/>
          <a:p>
            <a:r>
              <a:rPr lang="en-US" altLang="tr-TR" sz="3000" b="1" dirty="0"/>
              <a:t>Lamarck</a:t>
            </a:r>
            <a:r>
              <a:rPr lang="en-US" altLang="tr-TR" sz="3000" dirty="0"/>
              <a:t> hypothesized that species evolve through use and disuse of body parts and the inheritance of acquired characteristics. </a:t>
            </a:r>
          </a:p>
          <a:p>
            <a:r>
              <a:rPr lang="en-US" altLang="tr-TR" sz="3000" b="1" dirty="0"/>
              <a:t>Darwin </a:t>
            </a:r>
            <a:r>
              <a:rPr lang="en-US" altLang="tr-TR" sz="3000" dirty="0"/>
              <a:t>observed </a:t>
            </a:r>
            <a:r>
              <a:rPr lang="en-US" altLang="tr-TR" sz="3000" b="1" dirty="0"/>
              <a:t>adaptations</a:t>
            </a:r>
            <a:r>
              <a:rPr lang="en-US" altLang="tr-TR" sz="3000" dirty="0"/>
              <a:t> of plants and animals that inhabited many diverse environments.</a:t>
            </a:r>
          </a:p>
          <a:p>
            <a:endParaRPr lang="en-US" altLang="tr-TR" sz="3000" dirty="0"/>
          </a:p>
        </p:txBody>
      </p:sp>
      <p:sp>
        <p:nvSpPr>
          <p:cNvPr id="344068" name="Text Box 4">
            <a:extLst>
              <a:ext uri="{FF2B5EF4-FFF2-40B4-BE49-F238E27FC236}">
                <a16:creationId xmlns:a16="http://schemas.microsoft.com/office/drawing/2014/main" id="{A1A915B1-1493-7E4F-9D6D-F915CFE80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4670" y="4272713"/>
            <a:ext cx="186013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349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 algn="ctr" eaLnBrk="0" hangingPunct="0">
              <a:lnSpc>
                <a:spcPct val="100000"/>
              </a:lnSpc>
            </a:pPr>
            <a:endParaRPr kumimoji="1" lang="tr-TR" altLang="tr-TR">
              <a:sym typeface="Symbol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873829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1" name="Rectangle 3">
            <a:extLst>
              <a:ext uri="{FF2B5EF4-FFF2-40B4-BE49-F238E27FC236}">
                <a16:creationId xmlns:a16="http://schemas.microsoft.com/office/drawing/2014/main" id="{26F059A3-E2A9-D349-894A-8138DE5CE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5175250"/>
          </a:xfrm>
        </p:spPr>
        <p:txBody>
          <a:bodyPr/>
          <a:lstStyle/>
          <a:p>
            <a:r>
              <a:rPr lang="en-US" altLang="tr-TR" sz="2600" b="1" dirty="0"/>
              <a:t>Sexual selection </a:t>
            </a:r>
            <a:r>
              <a:rPr lang="en-US" altLang="tr-TR" sz="2600" dirty="0"/>
              <a:t>is natural selection for mating success.</a:t>
            </a:r>
          </a:p>
          <a:p>
            <a:r>
              <a:rPr lang="en-US" altLang="tr-TR" sz="2600" dirty="0"/>
              <a:t>It can result in </a:t>
            </a:r>
            <a:r>
              <a:rPr lang="en-US" altLang="tr-TR" sz="2600" b="1" dirty="0"/>
              <a:t>sexual dimorphism</a:t>
            </a:r>
            <a:r>
              <a:rPr lang="en-US" altLang="tr-TR" sz="2600" dirty="0"/>
              <a:t>, marked differences between the sexes in secondary sexual characteristics.</a:t>
            </a:r>
          </a:p>
          <a:p>
            <a:r>
              <a:rPr lang="en-US" altLang="tr-TR" sz="2600" dirty="0"/>
              <a:t>Male showiness due to mate choice can increase a male’s chances of attracting a female, while decreasing his chances of survival.</a:t>
            </a:r>
          </a:p>
          <a:p>
            <a:endParaRPr lang="en-US" altLang="tr-TR" sz="2600" dirty="0"/>
          </a:p>
          <a:p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35159760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9" name="Rectangle 3">
            <a:extLst>
              <a:ext uri="{FF2B5EF4-FFF2-40B4-BE49-F238E27FC236}">
                <a16:creationId xmlns:a16="http://schemas.microsoft.com/office/drawing/2014/main" id="{35DD3928-98A8-1F4A-8732-A07225DB0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1"/>
            <a:ext cx="8534400" cy="57515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sz="2600" dirty="0"/>
              <a:t>Various mechanisms help to preserve genetic variation in a population:</a:t>
            </a:r>
          </a:p>
          <a:p>
            <a:pPr>
              <a:lnSpc>
                <a:spcPct val="90000"/>
              </a:lnSpc>
            </a:pPr>
            <a:r>
              <a:rPr lang="en-US" altLang="tr-TR" sz="2600" b="1" i="1" dirty="0"/>
              <a:t>Diploidy</a:t>
            </a:r>
            <a:r>
              <a:rPr lang="en-US" altLang="tr-TR" sz="2600" dirty="0"/>
              <a:t> maintains genetic variation in the form of hidden recessive alleles.</a:t>
            </a:r>
          </a:p>
          <a:p>
            <a:pPr>
              <a:lnSpc>
                <a:spcPct val="90000"/>
              </a:lnSpc>
              <a:buFont typeface="Times" pitchFamily="2" charset="0"/>
              <a:buChar char="•"/>
            </a:pPr>
            <a:r>
              <a:rPr lang="en-US" altLang="tr-TR" sz="2600" b="1" i="1" dirty="0"/>
              <a:t>Heterozygote advantage</a:t>
            </a:r>
            <a:r>
              <a:rPr lang="en-US" altLang="tr-TR" sz="2600" b="1" dirty="0"/>
              <a:t> </a:t>
            </a:r>
            <a:r>
              <a:rPr lang="en-US" altLang="tr-TR" sz="2600" dirty="0"/>
              <a:t>occurs when heterozygotes have a higher fitness than do both homozygotes. </a:t>
            </a:r>
          </a:p>
          <a:p>
            <a:pPr>
              <a:lnSpc>
                <a:spcPct val="90000"/>
              </a:lnSpc>
              <a:buFont typeface="Times" pitchFamily="2" charset="0"/>
              <a:buChar char="•"/>
            </a:pPr>
            <a:r>
              <a:rPr lang="en-US" altLang="tr-TR" sz="2600" dirty="0"/>
              <a:t>Natural selection will tend to maintain two or more alleles at that locus.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tr-TR" sz="2600" dirty="0"/>
          </a:p>
          <a:p>
            <a:pPr>
              <a:lnSpc>
                <a:spcPct val="90000"/>
              </a:lnSpc>
            </a:pPr>
            <a:endParaRPr lang="en-US" altLang="tr-TR" sz="2600" dirty="0"/>
          </a:p>
        </p:txBody>
      </p:sp>
    </p:spTree>
    <p:extLst>
      <p:ext uri="{BB962C8B-B14F-4D97-AF65-F5344CB8AC3E}">
        <p14:creationId xmlns:p14="http://schemas.microsoft.com/office/powerpoint/2010/main" val="14000463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7" name="Rectangle 3">
            <a:extLst>
              <a:ext uri="{FF2B5EF4-FFF2-40B4-BE49-F238E27FC236}">
                <a16:creationId xmlns:a16="http://schemas.microsoft.com/office/drawing/2014/main" id="{6EE55CAA-D704-674A-869A-6B4BC38E4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4750"/>
            <a:ext cx="8534400" cy="4148138"/>
          </a:xfrm>
        </p:spPr>
        <p:txBody>
          <a:bodyPr/>
          <a:lstStyle/>
          <a:p>
            <a:r>
              <a:rPr lang="en-US" altLang="tr-TR" sz="3000" b="1" dirty="0"/>
              <a:t>Neutral variation </a:t>
            </a:r>
            <a:r>
              <a:rPr lang="en-US" altLang="tr-TR" sz="3000" dirty="0"/>
              <a:t>is genetic variation that appears to confer no selective advantage or disadvantage for organisms.</a:t>
            </a:r>
          </a:p>
        </p:txBody>
      </p:sp>
    </p:spTree>
    <p:extLst>
      <p:ext uri="{BB962C8B-B14F-4D97-AF65-F5344CB8AC3E}">
        <p14:creationId xmlns:p14="http://schemas.microsoft.com/office/powerpoint/2010/main" val="381214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7" name="Rectangle 3">
            <a:extLst>
              <a:ext uri="{FF2B5EF4-FFF2-40B4-BE49-F238E27FC236}">
                <a16:creationId xmlns:a16="http://schemas.microsoft.com/office/drawing/2014/main" id="{7A3E29E3-050D-2748-8F8C-E1029E5044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9900" y="990600"/>
            <a:ext cx="8534400" cy="5353050"/>
          </a:xfrm>
        </p:spPr>
        <p:txBody>
          <a:bodyPr/>
          <a:lstStyle/>
          <a:p>
            <a:r>
              <a:rPr lang="en-US" altLang="tr-TR" sz="3000" dirty="0"/>
              <a:t>Darwin’s interest in geographic distribution of species was kindled by a stop at the Galápagos Islands near the equator west of South America.</a:t>
            </a:r>
          </a:p>
          <a:p>
            <a:r>
              <a:rPr lang="en-US" altLang="tr-TR" sz="3000" dirty="0"/>
              <a:t>Darwin perceived </a:t>
            </a:r>
            <a:r>
              <a:rPr lang="en-US" altLang="tr-TR" sz="3000" b="1" dirty="0"/>
              <a:t>adaptation </a:t>
            </a:r>
            <a:r>
              <a:rPr lang="en-US" altLang="tr-TR" sz="3000" dirty="0"/>
              <a:t>to the </a:t>
            </a:r>
            <a:r>
              <a:rPr lang="en-US" altLang="tr-TR" sz="3000" b="1" dirty="0"/>
              <a:t>environment</a:t>
            </a:r>
            <a:r>
              <a:rPr lang="en-US" altLang="tr-TR" sz="3000" dirty="0"/>
              <a:t> and the origin of new species as closely related processes.</a:t>
            </a:r>
          </a:p>
          <a:p>
            <a:r>
              <a:rPr lang="en-US" altLang="tr-TR" sz="3000" dirty="0"/>
              <a:t>Recent biologists have concluded that </a:t>
            </a:r>
            <a:r>
              <a:rPr lang="en-US" altLang="tr-TR" sz="3000" b="1" dirty="0"/>
              <a:t>speciation</a:t>
            </a:r>
            <a:r>
              <a:rPr lang="en-US" altLang="tr-TR" sz="3000" dirty="0"/>
              <a:t> is indeed what happened to the Galápagos finches.</a:t>
            </a:r>
          </a:p>
        </p:txBody>
      </p:sp>
    </p:spTree>
    <p:extLst>
      <p:ext uri="{BB962C8B-B14F-4D97-AF65-F5344CB8AC3E}">
        <p14:creationId xmlns:p14="http://schemas.microsoft.com/office/powerpoint/2010/main" val="3868121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5" name="Rectangle 3">
            <a:extLst>
              <a:ext uri="{FF2B5EF4-FFF2-40B4-BE49-F238E27FC236}">
                <a16:creationId xmlns:a16="http://schemas.microsoft.com/office/drawing/2014/main" id="{5B94D8E5-9E3C-6B4E-A5A6-3B09A9C6CD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4750"/>
            <a:ext cx="8534400" cy="4895850"/>
          </a:xfrm>
        </p:spPr>
        <p:txBody>
          <a:bodyPr/>
          <a:lstStyle/>
          <a:p>
            <a:r>
              <a:rPr lang="en-US" altLang="tr-TR" sz="3000" dirty="0"/>
              <a:t>In 1844, </a:t>
            </a:r>
            <a:r>
              <a:rPr lang="en-US" altLang="tr-TR" sz="3000" b="1" dirty="0"/>
              <a:t>Darwin</a:t>
            </a:r>
            <a:r>
              <a:rPr lang="en-US" altLang="tr-TR" sz="3000" dirty="0"/>
              <a:t> wrote an essay on the origin of species and </a:t>
            </a:r>
            <a:r>
              <a:rPr lang="en-US" altLang="tr-TR" sz="3000" b="1" dirty="0"/>
              <a:t>natural selection </a:t>
            </a:r>
            <a:r>
              <a:rPr lang="en-US" altLang="tr-TR" sz="3000" dirty="0"/>
              <a:t>but did not introduce his theory publicly, anticipating an uproar.</a:t>
            </a:r>
          </a:p>
          <a:p>
            <a:r>
              <a:rPr lang="en-US" altLang="tr-TR" sz="3000" dirty="0"/>
              <a:t>In June 1858, Darwin received a manuscript from Alfred Wallace, who had developed a theory of natural selection similar to Darwin’s.</a:t>
            </a:r>
          </a:p>
          <a:p>
            <a:r>
              <a:rPr lang="en-US" altLang="tr-TR" sz="3000" dirty="0"/>
              <a:t>Darwin quickly finished </a:t>
            </a:r>
            <a:r>
              <a:rPr lang="en-US" altLang="tr-TR" sz="3000" b="1" i="1" dirty="0"/>
              <a:t>The Origin of Species</a:t>
            </a:r>
            <a:r>
              <a:rPr lang="en-US" altLang="tr-TR" sz="3000" dirty="0"/>
              <a:t> and published it the next year.</a:t>
            </a:r>
          </a:p>
        </p:txBody>
      </p:sp>
    </p:spTree>
    <p:extLst>
      <p:ext uri="{BB962C8B-B14F-4D97-AF65-F5344CB8AC3E}">
        <p14:creationId xmlns:p14="http://schemas.microsoft.com/office/powerpoint/2010/main" val="2977087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9" name="Rectangle 3">
            <a:extLst>
              <a:ext uri="{FF2B5EF4-FFF2-40B4-BE49-F238E27FC236}">
                <a16:creationId xmlns:a16="http://schemas.microsoft.com/office/drawing/2014/main" id="{4952D1B4-E7ED-A744-9C3F-44A8BA4B4B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66814"/>
            <a:ext cx="8534400" cy="2905125"/>
          </a:xfrm>
        </p:spPr>
        <p:txBody>
          <a:bodyPr/>
          <a:lstStyle/>
          <a:p>
            <a:r>
              <a:rPr lang="en-US" altLang="tr-TR" sz="3000" dirty="0"/>
              <a:t>Darwin developed two main ideas:</a:t>
            </a:r>
          </a:p>
          <a:p>
            <a:pPr lvl="1"/>
            <a:r>
              <a:rPr lang="en-US" altLang="tr-TR" b="1" dirty="0"/>
              <a:t>Descent with modification</a:t>
            </a:r>
            <a:r>
              <a:rPr lang="en-US" altLang="tr-TR" dirty="0"/>
              <a:t> explains life’s unity and diversity.</a:t>
            </a:r>
          </a:p>
          <a:p>
            <a:pPr lvl="1"/>
            <a:r>
              <a:rPr lang="en-US" altLang="tr-TR" b="1" dirty="0"/>
              <a:t>Natural selection</a:t>
            </a:r>
            <a:r>
              <a:rPr lang="en-US" altLang="tr-TR" dirty="0"/>
              <a:t> is a cause of adaptive evolution.</a:t>
            </a:r>
          </a:p>
        </p:txBody>
      </p:sp>
    </p:spTree>
    <p:extLst>
      <p:ext uri="{BB962C8B-B14F-4D97-AF65-F5344CB8AC3E}">
        <p14:creationId xmlns:p14="http://schemas.microsoft.com/office/powerpoint/2010/main" val="3580231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1" name="Rectangle 3">
            <a:extLst>
              <a:ext uri="{FF2B5EF4-FFF2-40B4-BE49-F238E27FC236}">
                <a16:creationId xmlns:a16="http://schemas.microsoft.com/office/drawing/2014/main" id="{A59ACF0F-1F39-B54B-96C0-7B914FE710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75" y="1171575"/>
            <a:ext cx="8534400" cy="3225800"/>
          </a:xfrm>
        </p:spPr>
        <p:txBody>
          <a:bodyPr/>
          <a:lstStyle/>
          <a:p>
            <a:r>
              <a:rPr lang="en-US" altLang="tr-TR" sz="3000" b="1" dirty="0"/>
              <a:t>Artificial selection: </a:t>
            </a:r>
            <a:r>
              <a:rPr lang="en-US" altLang="tr-TR" sz="3000" dirty="0"/>
              <a:t>Darwin noted that humans have modified other species by selecting and breeding individuals with desired traits, a process called</a:t>
            </a:r>
            <a:r>
              <a:rPr lang="en-US" altLang="tr-TR" sz="3000" b="1" dirty="0"/>
              <a:t>.</a:t>
            </a:r>
          </a:p>
          <a:p>
            <a:r>
              <a:rPr lang="en-US" altLang="tr-TR" sz="3000" dirty="0"/>
              <a:t>Darwin then described four observations of nature and from these drew two inferences.</a:t>
            </a:r>
          </a:p>
        </p:txBody>
      </p:sp>
    </p:spTree>
    <p:extLst>
      <p:ext uri="{BB962C8B-B14F-4D97-AF65-F5344CB8AC3E}">
        <p14:creationId xmlns:p14="http://schemas.microsoft.com/office/powerpoint/2010/main" val="1776439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3" name="Rectangle 3">
            <a:extLst>
              <a:ext uri="{FF2B5EF4-FFF2-40B4-BE49-F238E27FC236}">
                <a16:creationId xmlns:a16="http://schemas.microsoft.com/office/drawing/2014/main" id="{60802015-477E-574F-B74A-41D427F007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28788" y="1176339"/>
            <a:ext cx="8534400" cy="54895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tr-TR" sz="3000" dirty="0"/>
              <a:t>Traits are inherited from parents to offspring.</a:t>
            </a:r>
          </a:p>
          <a:p>
            <a:pPr>
              <a:lnSpc>
                <a:spcPct val="90000"/>
              </a:lnSpc>
            </a:pPr>
            <a:r>
              <a:rPr lang="en-US" altLang="tr-TR" sz="3000" dirty="0"/>
              <a:t>All species are capable of producing more offspring than the environment can support.</a:t>
            </a:r>
          </a:p>
          <a:p>
            <a:pPr>
              <a:lnSpc>
                <a:spcPct val="90000"/>
              </a:lnSpc>
            </a:pPr>
            <a:r>
              <a:rPr lang="en-US" altLang="tr-TR" sz="3000" dirty="0"/>
              <a:t>Overproduction leads to competition for food or other resources.  </a:t>
            </a:r>
          </a:p>
          <a:p>
            <a:pPr>
              <a:lnSpc>
                <a:spcPct val="90000"/>
              </a:lnSpc>
            </a:pPr>
            <a:r>
              <a:rPr lang="en-US" altLang="tr-TR" sz="3000" dirty="0"/>
              <a:t>The individuals best adapted to their environment will survive and reproduce.</a:t>
            </a:r>
          </a:p>
          <a:p>
            <a:pPr>
              <a:lnSpc>
                <a:spcPct val="90000"/>
              </a:lnSpc>
            </a:pPr>
            <a:endParaRPr lang="en-US" altLang="tr-TR" sz="3000" dirty="0"/>
          </a:p>
        </p:txBody>
      </p:sp>
    </p:spTree>
    <p:extLst>
      <p:ext uri="{BB962C8B-B14F-4D97-AF65-F5344CB8AC3E}">
        <p14:creationId xmlns:p14="http://schemas.microsoft.com/office/powerpoint/2010/main" val="1825264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TEXT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BTEXT" val=""/>
</p:tagLst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1776</Words>
  <Application>Microsoft Macintosh PowerPoint</Application>
  <PresentationFormat>Geniş ekran</PresentationFormat>
  <Paragraphs>155</Paragraphs>
  <Slides>42</Slides>
  <Notes>24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9" baseType="lpstr">
      <vt:lpstr>Arial</vt:lpstr>
      <vt:lpstr>Calibri</vt:lpstr>
      <vt:lpstr>Calibri Light</vt:lpstr>
      <vt:lpstr>Symbol</vt:lpstr>
      <vt:lpstr>Times</vt:lpstr>
      <vt:lpstr>Times New Roman</vt:lpstr>
      <vt:lpstr>Office Teması</vt:lpstr>
      <vt:lpstr>Descent with Modification:       A Darwinian View of Life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Natural Selection: A Summary</vt:lpstr>
      <vt:lpstr>Anatomical and Molecular Homologies</vt:lpstr>
      <vt:lpstr>PowerPoint Sunusu</vt:lpstr>
      <vt:lpstr>Homologies and “Tree Thinking”</vt:lpstr>
      <vt:lpstr>Convergent Evolution</vt:lpstr>
      <vt:lpstr>Biogeography</vt:lpstr>
      <vt:lpstr>PowerPoint Sunusu</vt:lpstr>
      <vt:lpstr>The Evolution of Populations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Hardy-Weinberg equation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Descent with Modification:       A Darwinian View of Life </dc:title>
  <dc:creator>Ahmet Emre Yaprak</dc:creator>
  <cp:lastModifiedBy>Ahmet Emre Yaprak</cp:lastModifiedBy>
  <cp:revision>4</cp:revision>
  <cp:lastPrinted>2020-01-20T11:43:21Z</cp:lastPrinted>
  <dcterms:created xsi:type="dcterms:W3CDTF">2020-01-20T11:21:28Z</dcterms:created>
  <dcterms:modified xsi:type="dcterms:W3CDTF">2020-01-20T12:35:31Z</dcterms:modified>
</cp:coreProperties>
</file>