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64" r:id="rId2"/>
    <p:sldId id="265" r:id="rId3"/>
    <p:sldId id="269" r:id="rId4"/>
    <p:sldId id="268" r:id="rId5"/>
    <p:sldId id="270" r:id="rId6"/>
    <p:sldId id="271" r:id="rId7"/>
    <p:sldId id="272" r:id="rId8"/>
    <p:sldId id="273" r:id="rId9"/>
    <p:sldId id="274" r:id="rId10"/>
    <p:sldId id="275" r:id="rId11"/>
    <p:sldId id="266" r:id="rId12"/>
    <p:sldId id="276" r:id="rId13"/>
    <p:sldId id="277"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074FCF2B-6B00-4841-BB8A-D55890BE1A22}">
          <p14:sldIdLst>
            <p14:sldId id="264"/>
            <p14:sldId id="265"/>
            <p14:sldId id="269"/>
            <p14:sldId id="268"/>
            <p14:sldId id="270"/>
            <p14:sldId id="271"/>
            <p14:sldId id="272"/>
            <p14:sldId id="273"/>
            <p14:sldId id="274"/>
            <p14:sldId id="275"/>
            <p14:sldId id="266"/>
            <p14:sldId id="276"/>
            <p14:sldId id="277"/>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snapToGrid="0">
      <p:cViewPr varScale="1">
        <p:scale>
          <a:sx n="68" d="100"/>
          <a:sy n="68" d="100"/>
        </p:scale>
        <p:origin x="804"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A361C-51ED-476A-B4CB-B86B1E95B75D}" type="datetimeFigureOut">
              <a:rPr lang="tr-TR" smtClean="0"/>
              <a:pPr/>
              <a:t>4.05.2020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9C12-E0E5-42AE-A4C6-560D77C049C9}" type="slidenum">
              <a:rPr lang="tr-TR" smtClean="0"/>
              <a:pPr/>
              <a:t>‹#›</a:t>
            </a:fld>
            <a:endParaRPr lang="tr-TR"/>
          </a:p>
        </p:txBody>
      </p:sp>
    </p:spTree>
    <p:extLst>
      <p:ext uri="{BB962C8B-B14F-4D97-AF65-F5344CB8AC3E}">
        <p14:creationId xmlns:p14="http://schemas.microsoft.com/office/powerpoint/2010/main" val="193748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pPr/>
              <a:t>4.05.2020</a:t>
            </a:fld>
            <a:endParaRPr lang="tr-T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4900" dirty="0">
                <a:latin typeface="Book Antiqua" pitchFamily="18" charset="0"/>
              </a:rPr>
              <a:t>KLASİK SOSYOLOJİ KURAMLARI</a:t>
            </a:r>
            <a:br>
              <a:rPr lang="tr-TR" dirty="0">
                <a:latin typeface="Book Antiqua" pitchFamily="18" charset="0"/>
              </a:rPr>
            </a:br>
            <a:r>
              <a:rPr lang="tr-TR" sz="4000" i="1" dirty="0" err="1">
                <a:latin typeface="Book Antiqua" pitchFamily="18" charset="0"/>
              </a:rPr>
              <a:t>Georg</a:t>
            </a:r>
            <a:r>
              <a:rPr lang="tr-TR" sz="4000" i="1" dirty="0">
                <a:latin typeface="Book Antiqua" pitchFamily="18" charset="0"/>
              </a:rPr>
              <a:t> </a:t>
            </a:r>
            <a:r>
              <a:rPr lang="tr-TR" sz="4000" i="1" dirty="0" err="1">
                <a:latin typeface="Book Antiqua" pitchFamily="18" charset="0"/>
              </a:rPr>
              <a:t>Simmel</a:t>
            </a:r>
            <a:r>
              <a:rPr lang="tr-TR" sz="4000" i="1" dirty="0">
                <a:latin typeface="Book Antiqua" pitchFamily="18" charset="0"/>
              </a:rPr>
              <a:t> (1858-1918)</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a:p>
          <a:p>
            <a:r>
              <a:rPr lang="tr-TR" b="1" dirty="0">
                <a:latin typeface="Book Antiqua" pitchFamily="18" charset="0"/>
              </a:rPr>
              <a:t>Prof. Dr. Erol Demir</a:t>
            </a:r>
          </a:p>
          <a:p>
            <a:r>
              <a:rPr lang="tr-TR" b="1" dirty="0">
                <a:latin typeface="Book Antiqua" pitchFamily="18" charset="0"/>
              </a:rPr>
              <a:t>Ankara Üniversitesi</a:t>
            </a:r>
          </a:p>
          <a:p>
            <a:r>
              <a:rPr lang="tr-TR" b="1" dirty="0">
                <a:latin typeface="Book Antiqua" pitchFamily="18" charset="0"/>
              </a:rPr>
              <a:t>Sosyoloji Bölümü</a:t>
            </a:r>
          </a:p>
          <a:p>
            <a:r>
              <a:rPr lang="tr-TR" b="1" dirty="0" err="1">
                <a:latin typeface="Book Antiqua" pitchFamily="18" charset="0"/>
              </a:rPr>
              <a:t>erol</a:t>
            </a:r>
            <a:r>
              <a:rPr lang="tr-TR" b="1" dirty="0">
                <a:latin typeface="Book Antiqua" pitchFamily="18" charset="0"/>
              </a:rPr>
              <a:t>.demir@</a:t>
            </a:r>
            <a:r>
              <a:rPr lang="tr-TR" b="1" dirty="0" err="1">
                <a:latin typeface="Book Antiqua" pitchFamily="18" charset="0"/>
              </a:rPr>
              <a:t>humanity</a:t>
            </a:r>
            <a:r>
              <a:rPr lang="tr-TR" b="1" dirty="0">
                <a:latin typeface="Book Antiqua" pitchFamily="18" charset="0"/>
              </a:rPr>
              <a:t>.</a:t>
            </a:r>
            <a:r>
              <a:rPr lang="tr-TR" b="1" dirty="0" err="1">
                <a:latin typeface="Book Antiqua" pitchFamily="18" charset="0"/>
              </a:rPr>
              <a:t>ankara</a:t>
            </a:r>
            <a:r>
              <a:rPr lang="tr-TR" b="1" dirty="0">
                <a:latin typeface="Book Antiqua" pitchFamily="18" charset="0"/>
              </a:rPr>
              <a:t>.edu.tr</a:t>
            </a:r>
          </a:p>
          <a:p>
            <a:endParaRPr lang="tr-TR" sz="2400" dirty="0">
              <a:latin typeface="Book Antiqu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Georg</a:t>
            </a:r>
            <a:r>
              <a:rPr lang="tr-TR" dirty="0">
                <a:latin typeface="Book Antiqua" pitchFamily="18" charset="0"/>
              </a:rPr>
              <a:t> </a:t>
            </a:r>
            <a:r>
              <a:rPr lang="tr-TR" dirty="0" err="1">
                <a:latin typeface="Book Antiqua" pitchFamily="18" charset="0"/>
              </a:rPr>
              <a:t>Simmel</a:t>
            </a:r>
            <a:r>
              <a:rPr lang="tr-TR" dirty="0">
                <a:latin typeface="Book Antiqua" pitchFamily="18" charset="0"/>
              </a:rPr>
              <a:t> </a:t>
            </a:r>
            <a:r>
              <a:rPr lang="tr-TR" b="1" i="1" dirty="0">
                <a:latin typeface="Book Antiqua" panose="02040602050305030304" pitchFamily="18" charset="0"/>
              </a:rPr>
              <a:t>– Moda</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083210" y="1617785"/>
            <a:ext cx="9973995" cy="4360984"/>
          </a:xfrm>
        </p:spPr>
        <p:txBody>
          <a:bodyPr>
            <a:normAutofit fontScale="92500" lnSpcReduction="10000"/>
          </a:bodyPr>
          <a:lstStyle/>
          <a:p>
            <a:r>
              <a:rPr lang="tr-TR" dirty="0" err="1">
                <a:latin typeface="Book Antiqua" panose="02040602050305030304" pitchFamily="18" charset="0"/>
              </a:rPr>
              <a:t>Simmel’in</a:t>
            </a:r>
            <a:r>
              <a:rPr lang="tr-TR" dirty="0">
                <a:latin typeface="Book Antiqua" panose="02040602050305030304" pitchFamily="18" charset="0"/>
              </a:rPr>
              <a:t> bir etkileşim biçimi olarak aldığı </a:t>
            </a:r>
            <a:r>
              <a:rPr lang="tr-TR" b="1" dirty="0">
                <a:latin typeface="Book Antiqua" panose="02040602050305030304" pitchFamily="18" charset="0"/>
              </a:rPr>
              <a:t>moda</a:t>
            </a:r>
            <a:r>
              <a:rPr lang="tr-TR" dirty="0">
                <a:latin typeface="Book Antiqua" panose="02040602050305030304" pitchFamily="18" charset="0"/>
              </a:rPr>
              <a:t>, bir taraftan belirli bir şekilde davranma talebine uymak isteyenlere olanak tanıyan bir ilişki biçimidir. Diğer bir deyişle, «modaya uymak isteyenler» için yol göstericidir. </a:t>
            </a:r>
          </a:p>
          <a:p>
            <a:r>
              <a:rPr lang="tr-TR" dirty="0">
                <a:latin typeface="Book Antiqua" panose="02040602050305030304" pitchFamily="18" charset="0"/>
              </a:rPr>
              <a:t>Diğer taraftan ise </a:t>
            </a:r>
            <a:r>
              <a:rPr lang="tr-TR" b="1" dirty="0">
                <a:latin typeface="Book Antiqua" panose="02040602050305030304" pitchFamily="18" charset="0"/>
              </a:rPr>
              <a:t>moda</a:t>
            </a:r>
            <a:r>
              <a:rPr lang="tr-TR" dirty="0">
                <a:latin typeface="Book Antiqua" panose="02040602050305030304" pitchFamily="18" charset="0"/>
              </a:rPr>
              <a:t>, sapılacak normu belirlemektedir. Özgün olmak isteyenler modadan farklı giyinmek isteyecektir. Moda, birbirine karşıt olanları temsil etmektedir.</a:t>
            </a:r>
          </a:p>
          <a:p>
            <a:r>
              <a:rPr lang="tr-TR" dirty="0">
                <a:latin typeface="Book Antiqua" panose="02040602050305030304" pitchFamily="18" charset="0"/>
              </a:rPr>
              <a:t>Moda, bir tarihsel süreci de içermektedir. Modaya uygun olmayan özgünlükler zamanla modanın kendisi haline gelebilmektedir. Buradaki çelişki, aynı zamanda </a:t>
            </a:r>
            <a:r>
              <a:rPr lang="tr-TR" dirty="0" err="1">
                <a:latin typeface="Book Antiqua" panose="02040602050305030304" pitchFamily="18" charset="0"/>
              </a:rPr>
              <a:t>Simmel’in</a:t>
            </a:r>
            <a:r>
              <a:rPr lang="tr-TR" dirty="0">
                <a:latin typeface="Book Antiqua" panose="02040602050305030304" pitchFamily="18" charset="0"/>
              </a:rPr>
              <a:t> </a:t>
            </a:r>
            <a:r>
              <a:rPr lang="tr-TR" b="1" dirty="0">
                <a:latin typeface="Book Antiqua" panose="02040602050305030304" pitchFamily="18" charset="0"/>
              </a:rPr>
              <a:t>diyalektik</a:t>
            </a:r>
            <a:r>
              <a:rPr lang="tr-TR" dirty="0">
                <a:latin typeface="Book Antiqua" panose="02040602050305030304" pitchFamily="18" charset="0"/>
              </a:rPr>
              <a:t> yaklaşımını göstermektedir. </a:t>
            </a:r>
          </a:p>
          <a:p>
            <a:endParaRPr lang="tr-TR" dirty="0">
              <a:latin typeface="Book Antiqua" panose="02040602050305030304" pitchFamily="18" charset="0"/>
            </a:endParaRPr>
          </a:p>
        </p:txBody>
      </p:sp>
    </p:spTree>
    <p:extLst>
      <p:ext uri="{BB962C8B-B14F-4D97-AF65-F5344CB8AC3E}">
        <p14:creationId xmlns:p14="http://schemas.microsoft.com/office/powerpoint/2010/main" val="6437085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Georg</a:t>
            </a:r>
            <a:r>
              <a:rPr lang="tr-TR" dirty="0">
                <a:latin typeface="Book Antiqua" pitchFamily="18" charset="0"/>
              </a:rPr>
              <a:t> </a:t>
            </a:r>
            <a:r>
              <a:rPr lang="tr-TR" dirty="0" err="1">
                <a:latin typeface="Book Antiqua" pitchFamily="18" charset="0"/>
              </a:rPr>
              <a:t>Simmel</a:t>
            </a:r>
            <a:r>
              <a:rPr lang="tr-TR" dirty="0">
                <a:latin typeface="Book Antiqua" pitchFamily="18" charset="0"/>
              </a:rPr>
              <a:t> </a:t>
            </a:r>
            <a:r>
              <a:rPr lang="tr-TR" b="1" i="1" dirty="0">
                <a:latin typeface="Book Antiqua" panose="02040602050305030304" pitchFamily="18" charset="0"/>
              </a:rPr>
              <a:t>– Metropol ve Zihinsel Yaşam</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083210" y="1617785"/>
            <a:ext cx="9973995" cy="4360984"/>
          </a:xfrm>
        </p:spPr>
        <p:txBody>
          <a:bodyPr>
            <a:normAutofit fontScale="92500"/>
          </a:bodyPr>
          <a:lstStyle/>
          <a:p>
            <a:r>
              <a:rPr lang="tr-TR" dirty="0" err="1">
                <a:latin typeface="Book Antiqua" panose="02040602050305030304" pitchFamily="18" charset="0"/>
              </a:rPr>
              <a:t>Simmel’e</a:t>
            </a:r>
            <a:r>
              <a:rPr lang="tr-TR" dirty="0">
                <a:latin typeface="Book Antiqua" panose="02040602050305030304" pitchFamily="18" charset="0"/>
              </a:rPr>
              <a:t> göre Modern metropol, nesnel kültürün sahici arenasıdır ve bireysel kültürün gerileyişi anlamına gelmektedir. </a:t>
            </a:r>
          </a:p>
          <a:p>
            <a:r>
              <a:rPr lang="tr-TR" dirty="0" err="1">
                <a:latin typeface="Book Antiqua" panose="02040602050305030304" pitchFamily="18" charset="0"/>
              </a:rPr>
              <a:t>Simmel</a:t>
            </a:r>
            <a:r>
              <a:rPr lang="tr-TR" dirty="0">
                <a:latin typeface="Book Antiqua" panose="02040602050305030304" pitchFamily="18" charset="0"/>
              </a:rPr>
              <a:t>, paranın insan ilişkilerini derinden etkilediğini, paranın kullanılmasıyla sahici insan ilişkilerinin azaldığını ve toplumsal ilişkilerin </a:t>
            </a:r>
            <a:r>
              <a:rPr lang="tr-TR" b="1" dirty="0">
                <a:latin typeface="Book Antiqua" panose="02040602050305030304" pitchFamily="18" charset="0"/>
              </a:rPr>
              <a:t>bıkkın </a:t>
            </a:r>
            <a:r>
              <a:rPr lang="tr-TR" dirty="0">
                <a:latin typeface="Book Antiqua" panose="02040602050305030304" pitchFamily="18" charset="0"/>
              </a:rPr>
              <a:t>(</a:t>
            </a:r>
            <a:r>
              <a:rPr lang="tr-TR" dirty="0" err="1">
                <a:latin typeface="Book Antiqua" panose="02040602050305030304" pitchFamily="18" charset="0"/>
              </a:rPr>
              <a:t>blasé</a:t>
            </a:r>
            <a:r>
              <a:rPr lang="tr-TR" dirty="0">
                <a:latin typeface="Book Antiqua" panose="02040602050305030304" pitchFamily="18" charset="0"/>
              </a:rPr>
              <a:t>) ve mesafeli bir hale geldiğini savunmaktadır. </a:t>
            </a:r>
          </a:p>
          <a:p>
            <a:r>
              <a:rPr lang="tr-TR" dirty="0">
                <a:latin typeface="Book Antiqua" panose="02040602050305030304" pitchFamily="18" charset="0"/>
              </a:rPr>
              <a:t>Modern kent de para ekonomisinin ihtiyaç duyduğu </a:t>
            </a:r>
            <a:r>
              <a:rPr lang="tr-TR" dirty="0" err="1">
                <a:latin typeface="Book Antiqua" panose="02040602050305030304" pitchFamily="18" charset="0"/>
              </a:rPr>
              <a:t>hesaplanabilirliğe</a:t>
            </a:r>
            <a:r>
              <a:rPr lang="tr-TR" dirty="0">
                <a:latin typeface="Book Antiqua" panose="02040602050305030304" pitchFamily="18" charset="0"/>
              </a:rPr>
              <a:t> uygun bir ortam sağlamaktadır. Kentteki işbölümü ve uzmanlaşmanın artmasıyla bireysel kültür gerilemektedir ve bireyselliği sürdürmek zorlaşmaktadır.</a:t>
            </a:r>
          </a:p>
        </p:txBody>
      </p:sp>
    </p:spTree>
    <p:extLst>
      <p:ext uri="{BB962C8B-B14F-4D97-AF65-F5344CB8AC3E}">
        <p14:creationId xmlns:p14="http://schemas.microsoft.com/office/powerpoint/2010/main" val="1714344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Georg</a:t>
            </a:r>
            <a:r>
              <a:rPr lang="tr-TR" dirty="0">
                <a:latin typeface="Book Antiqua" pitchFamily="18" charset="0"/>
              </a:rPr>
              <a:t> </a:t>
            </a:r>
            <a:r>
              <a:rPr lang="tr-TR" dirty="0" err="1">
                <a:latin typeface="Book Antiqua" pitchFamily="18" charset="0"/>
              </a:rPr>
              <a:t>Simmel</a:t>
            </a:r>
            <a:r>
              <a:rPr lang="tr-TR" dirty="0">
                <a:latin typeface="Book Antiqua" pitchFamily="18" charset="0"/>
              </a:rPr>
              <a:t> </a:t>
            </a:r>
            <a:r>
              <a:rPr lang="tr-TR" b="1" i="1" dirty="0">
                <a:latin typeface="Book Antiqua" panose="02040602050305030304" pitchFamily="18" charset="0"/>
              </a:rPr>
              <a:t>– Para Felsefesi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942533" y="1612350"/>
            <a:ext cx="10515600" cy="4360984"/>
          </a:xfrm>
        </p:spPr>
        <p:txBody>
          <a:bodyPr>
            <a:normAutofit fontScale="92500" lnSpcReduction="20000"/>
          </a:bodyPr>
          <a:lstStyle/>
          <a:p>
            <a:r>
              <a:rPr lang="tr-TR" dirty="0" err="1">
                <a:latin typeface="Book Antiqua" panose="02040602050305030304" pitchFamily="18" charset="0"/>
              </a:rPr>
              <a:t>Simmel</a:t>
            </a:r>
            <a:r>
              <a:rPr lang="tr-TR" dirty="0">
                <a:latin typeface="Book Antiqua" panose="02040602050305030304" pitchFamily="18" charset="0"/>
              </a:rPr>
              <a:t>, parayı «nesnel kültür» gibi geniş ölçekli fenomenlerle birlikte ele almaktadır. Paranın alışveriş, yaşam tarzı, bireysel özgürlük, açgözlülük gibi kavramlarla ilişkisine bakmaktadır.</a:t>
            </a:r>
          </a:p>
          <a:p>
            <a:r>
              <a:rPr lang="tr-TR" dirty="0" err="1">
                <a:latin typeface="Book Antiqua" panose="02040602050305030304" pitchFamily="18" charset="0"/>
              </a:rPr>
              <a:t>Simmel’e</a:t>
            </a:r>
            <a:r>
              <a:rPr lang="tr-TR" dirty="0">
                <a:latin typeface="Book Antiqua" panose="02040602050305030304" pitchFamily="18" charset="0"/>
              </a:rPr>
              <a:t> göre, para sayesinde piyasa, modern ekonomi ve modern kapitalist toplum eyleyenin dışında ve onun üzerinde zorlayıcı, bir nevi bağımsız, bir varlık kazanmalarına aracılık etmektedir.</a:t>
            </a:r>
          </a:p>
          <a:p>
            <a:r>
              <a:rPr lang="tr-TR" dirty="0">
                <a:latin typeface="Book Antiqua" panose="02040602050305030304" pitchFamily="18" charset="0"/>
              </a:rPr>
              <a:t>Para, modern dünyada hem </a:t>
            </a:r>
            <a:r>
              <a:rPr lang="tr-TR" dirty="0" err="1">
                <a:latin typeface="Book Antiqua" panose="02040602050305030304" pitchFamily="18" charset="0"/>
              </a:rPr>
              <a:t>şeyleşmeye</a:t>
            </a:r>
            <a:r>
              <a:rPr lang="tr-TR" dirty="0">
                <a:latin typeface="Book Antiqua" panose="02040602050305030304" pitchFamily="18" charset="0"/>
              </a:rPr>
              <a:t> hem rasyonelleşmeye katkıda bulunmaktadır. Para işlemlerinin kendisi bile karmaşık zihinsel süreçler gerektirmektedir. Entelektüelliğin önemi artmaktadır. Para işlemleri toplumda böyle önem kazandıkça da bireyin önemi azalmaktadır. Başka  bir deyişle, nesnel kültürün yayılmasıyla bireysel kültür gerilemektedir.</a:t>
            </a:r>
          </a:p>
        </p:txBody>
      </p:sp>
    </p:spTree>
    <p:extLst>
      <p:ext uri="{BB962C8B-B14F-4D97-AF65-F5344CB8AC3E}">
        <p14:creationId xmlns:p14="http://schemas.microsoft.com/office/powerpoint/2010/main" val="2713750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Georg</a:t>
            </a:r>
            <a:r>
              <a:rPr lang="tr-TR" dirty="0">
                <a:latin typeface="Book Antiqua" pitchFamily="18" charset="0"/>
              </a:rPr>
              <a:t> </a:t>
            </a:r>
            <a:r>
              <a:rPr lang="tr-TR" dirty="0" err="1">
                <a:latin typeface="Book Antiqua" pitchFamily="18" charset="0"/>
              </a:rPr>
              <a:t>Simmel</a:t>
            </a:r>
            <a:r>
              <a:rPr lang="tr-TR" dirty="0">
                <a:latin typeface="Book Antiqua" pitchFamily="18" charset="0"/>
              </a:rPr>
              <a:t> </a:t>
            </a:r>
            <a:r>
              <a:rPr lang="tr-TR" b="1" i="1" dirty="0">
                <a:latin typeface="Book Antiqua" panose="02040602050305030304" pitchFamily="18" charset="0"/>
              </a:rPr>
              <a:t>– Para Felsefesi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942533" y="1443537"/>
            <a:ext cx="10515600" cy="4619637"/>
          </a:xfrm>
        </p:spPr>
        <p:txBody>
          <a:bodyPr>
            <a:normAutofit fontScale="85000" lnSpcReduction="10000"/>
          </a:bodyPr>
          <a:lstStyle/>
          <a:p>
            <a:r>
              <a:rPr lang="tr-TR" dirty="0" err="1">
                <a:latin typeface="Book Antiqua" panose="02040602050305030304" pitchFamily="18" charset="0"/>
              </a:rPr>
              <a:t>Simmel’e</a:t>
            </a:r>
            <a:r>
              <a:rPr lang="tr-TR" dirty="0">
                <a:latin typeface="Book Antiqua" panose="02040602050305030304" pitchFamily="18" charset="0"/>
              </a:rPr>
              <a:t> göre, modern ekonomi içinde nesnelere bir para değeri yüklenmektedir. Bu, nesneler ve insanlar arasına bir mesafe koymaktadır. Para olmadan o nesneler elde edilemeyeceği için parayı elde etmenin kendisi de değer kazanmaktadır. Yeterli para olduğunda ise insanlar ve nesneler arasındaki mesafenin üstesinden gelinebilmektedir. Burada para hem mesafeyi belirleyen bir faktör hem de bu mesafenin üstesinden gelme aracıdır.</a:t>
            </a:r>
          </a:p>
          <a:p>
            <a:r>
              <a:rPr lang="tr-TR" dirty="0" err="1">
                <a:latin typeface="Book Antiqua" panose="02040602050305030304" pitchFamily="18" charset="0"/>
              </a:rPr>
              <a:t>Simmel</a:t>
            </a:r>
            <a:r>
              <a:rPr lang="tr-TR" dirty="0">
                <a:latin typeface="Book Antiqua" panose="02040602050305030304" pitchFamily="18" charset="0"/>
              </a:rPr>
              <a:t> ve </a:t>
            </a:r>
            <a:r>
              <a:rPr lang="tr-TR" dirty="0" err="1">
                <a:latin typeface="Book Antiqua" panose="02040602050305030304" pitchFamily="18" charset="0"/>
              </a:rPr>
              <a:t>Marx’ın</a:t>
            </a:r>
            <a:r>
              <a:rPr lang="tr-TR" dirty="0">
                <a:latin typeface="Book Antiqua" panose="02040602050305030304" pitchFamily="18" charset="0"/>
              </a:rPr>
              <a:t> görüşleri arasındaki temel fark; </a:t>
            </a:r>
            <a:r>
              <a:rPr lang="tr-TR" dirty="0" err="1">
                <a:latin typeface="Book Antiqua" panose="02040602050305030304" pitchFamily="18" charset="0"/>
              </a:rPr>
              <a:t>Marx</a:t>
            </a:r>
            <a:r>
              <a:rPr lang="tr-TR" dirty="0">
                <a:latin typeface="Book Antiqua" panose="02040602050305030304" pitchFamily="18" charset="0"/>
              </a:rPr>
              <a:t>, ekonomik sorunları tarihsel olarak çözümleyip kapitalist toplumun bir ürünü olarak görmekte ve dolayısıyla çözülebileceğine inanmaktadır. </a:t>
            </a:r>
            <a:r>
              <a:rPr lang="tr-TR" dirty="0" err="1">
                <a:latin typeface="Book Antiqua" panose="02040602050305030304" pitchFamily="18" charset="0"/>
              </a:rPr>
              <a:t>Simmel</a:t>
            </a:r>
            <a:r>
              <a:rPr lang="tr-TR" dirty="0">
                <a:latin typeface="Book Antiqua" panose="02040602050305030304" pitchFamily="18" charset="0"/>
              </a:rPr>
              <a:t> ise temel sorunların «aşkınlık» yeteneği sebebiyle insan yaşamının doğasında olduğunu düşünmektedir. </a:t>
            </a:r>
            <a:r>
              <a:rPr lang="tr-TR" dirty="0" err="1">
                <a:latin typeface="Book Antiqua" panose="02040602050305030304" pitchFamily="18" charset="0"/>
              </a:rPr>
              <a:t>Simmel’e</a:t>
            </a:r>
            <a:r>
              <a:rPr lang="tr-TR" dirty="0">
                <a:latin typeface="Book Antiqua" panose="02040602050305030304" pitchFamily="18" charset="0"/>
              </a:rPr>
              <a:t> göre sorun, evrensel bir trajedinin parçası; nesnel kültürün büyümesi karşısında </a:t>
            </a:r>
            <a:r>
              <a:rPr lang="tr-TR">
                <a:latin typeface="Book Antiqua" panose="02040602050305030304" pitchFamily="18" charset="0"/>
              </a:rPr>
              <a:t>bireyin çaresizliğidir.</a:t>
            </a:r>
            <a:endParaRPr lang="tr-TR" dirty="0">
              <a:latin typeface="Book Antiqua" panose="02040602050305030304" pitchFamily="18" charset="0"/>
            </a:endParaRPr>
          </a:p>
        </p:txBody>
      </p:sp>
    </p:spTree>
    <p:extLst>
      <p:ext uri="{BB962C8B-B14F-4D97-AF65-F5344CB8AC3E}">
        <p14:creationId xmlns:p14="http://schemas.microsoft.com/office/powerpoint/2010/main" val="540788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Georg</a:t>
            </a:r>
            <a:r>
              <a:rPr lang="tr-TR" dirty="0">
                <a:latin typeface="Book Antiqua" pitchFamily="18" charset="0"/>
              </a:rPr>
              <a:t> </a:t>
            </a:r>
            <a:r>
              <a:rPr lang="tr-TR" dirty="0" err="1">
                <a:latin typeface="Book Antiqua" pitchFamily="18" charset="0"/>
              </a:rPr>
              <a:t>Simmel</a:t>
            </a:r>
            <a:r>
              <a:rPr lang="tr-TR" dirty="0">
                <a:latin typeface="Book Antiqua" pitchFamily="18" charset="0"/>
              </a:rPr>
              <a:t> </a:t>
            </a:r>
            <a:r>
              <a:rPr lang="tr-TR" b="1" i="1" dirty="0">
                <a:latin typeface="Book Antiqua" panose="02040602050305030304" pitchFamily="18" charset="0"/>
              </a:rPr>
              <a:t>– Ders </a:t>
            </a:r>
            <a:r>
              <a:rPr lang="tr-TR" i="1" dirty="0">
                <a:latin typeface="Book Antiqua" panose="02040602050305030304" pitchFamily="18" charset="0"/>
              </a:rPr>
              <a:t>İ</a:t>
            </a:r>
            <a:r>
              <a:rPr lang="tr-TR" b="1" i="1" dirty="0">
                <a:latin typeface="Book Antiqua" panose="02040602050305030304" pitchFamily="18" charset="0"/>
              </a:rPr>
              <a:t>çeriği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924929" y="1589650"/>
            <a:ext cx="8653976" cy="4149968"/>
          </a:xfrm>
        </p:spPr>
        <p:txBody>
          <a:bodyPr>
            <a:normAutofit/>
          </a:bodyPr>
          <a:lstStyle/>
          <a:p>
            <a:r>
              <a:rPr lang="tr-TR" dirty="0">
                <a:latin typeface="Book Antiqua" panose="02040602050305030304" pitchFamily="18" charset="0"/>
              </a:rPr>
              <a:t>Toplumsal Etkileşim</a:t>
            </a:r>
          </a:p>
          <a:p>
            <a:r>
              <a:rPr lang="tr-TR" dirty="0">
                <a:latin typeface="Book Antiqua" panose="02040602050305030304" pitchFamily="18" charset="0"/>
              </a:rPr>
              <a:t>Toplumsal Geometri	</a:t>
            </a:r>
          </a:p>
          <a:p>
            <a:r>
              <a:rPr lang="tr-TR" dirty="0">
                <a:latin typeface="Book Antiqua" panose="02040602050305030304" pitchFamily="18" charset="0"/>
              </a:rPr>
              <a:t>Toplumsal Tipler</a:t>
            </a:r>
          </a:p>
          <a:p>
            <a:r>
              <a:rPr lang="tr-TR" dirty="0">
                <a:latin typeface="Book Antiqua" panose="02040602050305030304" pitchFamily="18" charset="0"/>
              </a:rPr>
              <a:t>Toplumsal Biçimler</a:t>
            </a:r>
          </a:p>
          <a:p>
            <a:r>
              <a:rPr lang="tr-TR" dirty="0">
                <a:latin typeface="Book Antiqua" panose="02040602050305030304" pitchFamily="18" charset="0"/>
              </a:rPr>
              <a:t>Kültürün Trajedisi</a:t>
            </a:r>
          </a:p>
          <a:p>
            <a:r>
              <a:rPr lang="tr-TR" dirty="0">
                <a:latin typeface="Book Antiqua" panose="02040602050305030304" pitchFamily="18" charset="0"/>
              </a:rPr>
              <a:t>Moda</a:t>
            </a:r>
          </a:p>
          <a:p>
            <a:r>
              <a:rPr lang="tr-TR" dirty="0">
                <a:latin typeface="Book Antiqua" panose="02040602050305030304" pitchFamily="18" charset="0"/>
              </a:rPr>
              <a:t>Metropol ve Zihinsel Yaşam</a:t>
            </a:r>
          </a:p>
          <a:p>
            <a:r>
              <a:rPr lang="tr-TR" dirty="0">
                <a:latin typeface="Book Antiqua" panose="02040602050305030304" pitchFamily="18" charset="0"/>
              </a:rPr>
              <a:t>Para Felsefesi</a:t>
            </a:r>
          </a:p>
        </p:txBody>
      </p:sp>
    </p:spTree>
    <p:extLst>
      <p:ext uri="{BB962C8B-B14F-4D97-AF65-F5344CB8AC3E}">
        <p14:creationId xmlns:p14="http://schemas.microsoft.com/office/powerpoint/2010/main" val="3216571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Georg</a:t>
            </a:r>
            <a:r>
              <a:rPr lang="tr-TR" dirty="0">
                <a:latin typeface="Book Antiqua" pitchFamily="18" charset="0"/>
              </a:rPr>
              <a:t> </a:t>
            </a:r>
            <a:r>
              <a:rPr lang="tr-TR" dirty="0" err="1">
                <a:latin typeface="Book Antiqua" pitchFamily="18" charset="0"/>
              </a:rPr>
              <a:t>Simmel</a:t>
            </a:r>
            <a:r>
              <a:rPr lang="tr-TR" dirty="0">
                <a:latin typeface="Book Antiqua" pitchFamily="18" charset="0"/>
              </a:rPr>
              <a:t> </a:t>
            </a:r>
            <a:r>
              <a:rPr lang="tr-TR" b="1" i="1" dirty="0">
                <a:latin typeface="Book Antiqua" panose="02040602050305030304" pitchFamily="18" charset="0"/>
              </a:rPr>
              <a:t>– Toplumsal Etkileşim</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392702" y="1645921"/>
            <a:ext cx="9678572" cy="4360984"/>
          </a:xfrm>
        </p:spPr>
        <p:txBody>
          <a:bodyPr>
            <a:normAutofit lnSpcReduction="10000"/>
          </a:bodyPr>
          <a:lstStyle/>
          <a:p>
            <a:r>
              <a:rPr lang="tr-TR" dirty="0" err="1">
                <a:latin typeface="Book Antiqua" panose="02040602050305030304" pitchFamily="18" charset="0"/>
              </a:rPr>
              <a:t>Simmel</a:t>
            </a:r>
            <a:r>
              <a:rPr lang="tr-TR" dirty="0">
                <a:latin typeface="Book Antiqua" panose="02040602050305030304" pitchFamily="18" charset="0"/>
              </a:rPr>
              <a:t>, özellikle «etkileşim» ile ilgilenmektedir. Toplumsal gerçekliğin etkileşimlerde bulunan çatışmalar ve karşıtlıklar aracılığıyla anlaşılacağını savunmaktadır. </a:t>
            </a:r>
          </a:p>
          <a:p>
            <a:r>
              <a:rPr lang="tr-TR" dirty="0" err="1">
                <a:latin typeface="Book Antiqua" panose="02040602050305030304" pitchFamily="18" charset="0"/>
              </a:rPr>
              <a:t>Simmel’e</a:t>
            </a:r>
            <a:r>
              <a:rPr lang="tr-TR" dirty="0">
                <a:latin typeface="Book Antiqua" panose="02040602050305030304" pitchFamily="18" charset="0"/>
              </a:rPr>
              <a:t> göre, toplumsal gerçekliğin daha iyi analiz edilebilmesi için etkileşimi analiz ederken sınırlı sayıda biçimler kullanmak gerekmektedir. Burada amaç, çok çeşitli etkileşimlerde var olan ortaklıkların ortaya çıkarılmasıdır. Bu </a:t>
            </a:r>
            <a:r>
              <a:rPr lang="tr-TR" dirty="0" err="1">
                <a:latin typeface="Book Antiqua" panose="02040602050305030304" pitchFamily="18" charset="0"/>
              </a:rPr>
              <a:t>yöntembilimsel</a:t>
            </a:r>
            <a:r>
              <a:rPr lang="tr-TR" dirty="0">
                <a:latin typeface="Book Antiqua" panose="02040602050305030304" pitchFamily="18" charset="0"/>
              </a:rPr>
              <a:t> amaç doğrultusunda toplumsal geometri analizi, toplumsal tipler ve toplumsal biçimler geliştirmiştir.</a:t>
            </a:r>
          </a:p>
        </p:txBody>
      </p:sp>
    </p:spTree>
    <p:extLst>
      <p:ext uri="{BB962C8B-B14F-4D97-AF65-F5344CB8AC3E}">
        <p14:creationId xmlns:p14="http://schemas.microsoft.com/office/powerpoint/2010/main" val="3151897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Georg</a:t>
            </a:r>
            <a:r>
              <a:rPr lang="tr-TR" dirty="0">
                <a:latin typeface="Book Antiqua" pitchFamily="18" charset="0"/>
              </a:rPr>
              <a:t> </a:t>
            </a:r>
            <a:r>
              <a:rPr lang="tr-TR" dirty="0" err="1">
                <a:latin typeface="Book Antiqua" pitchFamily="18" charset="0"/>
              </a:rPr>
              <a:t>Simmel</a:t>
            </a:r>
            <a:r>
              <a:rPr lang="tr-TR" dirty="0">
                <a:latin typeface="Book Antiqua" pitchFamily="18" charset="0"/>
              </a:rPr>
              <a:t> </a:t>
            </a:r>
            <a:r>
              <a:rPr lang="tr-TR" b="1" i="1" dirty="0">
                <a:latin typeface="Book Antiqua" panose="02040602050305030304" pitchFamily="18" charset="0"/>
              </a:rPr>
              <a:t>– Toplumsal Geometri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392701" y="1645921"/>
            <a:ext cx="9706707" cy="4262510"/>
          </a:xfrm>
        </p:spPr>
        <p:txBody>
          <a:bodyPr>
            <a:normAutofit fontScale="92500" lnSpcReduction="10000"/>
          </a:bodyPr>
          <a:lstStyle/>
          <a:p>
            <a:pPr marL="0" indent="0">
              <a:buNone/>
            </a:pPr>
            <a:r>
              <a:rPr lang="tr-TR" b="1" u="sng" dirty="0">
                <a:latin typeface="Book Antiqua" panose="02040602050305030304" pitchFamily="18" charset="0"/>
              </a:rPr>
              <a:t>Sayılar</a:t>
            </a:r>
          </a:p>
          <a:p>
            <a:pPr marL="0" indent="0">
              <a:buNone/>
            </a:pPr>
            <a:r>
              <a:rPr lang="tr-TR" dirty="0" err="1">
                <a:latin typeface="Book Antiqua" panose="02040602050305030304" pitchFamily="18" charset="0"/>
              </a:rPr>
              <a:t>Simmel</a:t>
            </a:r>
            <a:r>
              <a:rPr lang="tr-TR" dirty="0">
                <a:latin typeface="Book Antiqua" panose="02040602050305030304" pitchFamily="18" charset="0"/>
              </a:rPr>
              <a:t>, insanların sayılarının, etkileşimin niteliği üzerinde etkili olduğunu savunmaktadır.</a:t>
            </a:r>
          </a:p>
          <a:p>
            <a:pPr marL="0" indent="0">
              <a:buNone/>
            </a:pPr>
            <a:r>
              <a:rPr lang="tr-TR" dirty="0">
                <a:latin typeface="Book Antiqua" panose="02040602050305030304" pitchFamily="18" charset="0"/>
              </a:rPr>
              <a:t>	</a:t>
            </a:r>
            <a:r>
              <a:rPr lang="tr-TR" i="1" dirty="0">
                <a:latin typeface="Book Antiqua" panose="02040602050305030304" pitchFamily="18" charset="0"/>
              </a:rPr>
              <a:t>İkili ve Üçlü Gruplar:</a:t>
            </a:r>
            <a:r>
              <a:rPr lang="tr-TR" dirty="0">
                <a:latin typeface="Book Antiqua" panose="02040602050305030304" pitchFamily="18" charset="0"/>
              </a:rPr>
              <a:t> </a:t>
            </a:r>
            <a:r>
              <a:rPr lang="tr-TR" dirty="0" err="1">
                <a:latin typeface="Book Antiqua" panose="02040602050305030304" pitchFamily="18" charset="0"/>
              </a:rPr>
              <a:t>Simmel’e</a:t>
            </a:r>
            <a:r>
              <a:rPr lang="tr-TR" dirty="0">
                <a:latin typeface="Book Antiqua" panose="02040602050305030304" pitchFamily="18" charset="0"/>
              </a:rPr>
              <a:t> göre bu iki grubun etkileşimi arasında üçüncü kişinin eklenmesiyle radikal farklılıklar bulunur. İkili gruplarda iki bireyin ötesinde bir anlam veya bağımsız bir grup yapısı yoktur. İki kişi de bireyselliklerini yüksek derecede sürdürür. Üçüncü kişinin eklenmesiyle bağımsız bir grup yapısının gelişmesi olası hale gelir, bireysellikler tehdit altına girer ve yeni toplumsal roller mümkün olabilir. </a:t>
            </a:r>
          </a:p>
        </p:txBody>
      </p:sp>
    </p:spTree>
    <p:extLst>
      <p:ext uri="{BB962C8B-B14F-4D97-AF65-F5344CB8AC3E}">
        <p14:creationId xmlns:p14="http://schemas.microsoft.com/office/powerpoint/2010/main" val="1583382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Georg</a:t>
            </a:r>
            <a:r>
              <a:rPr lang="tr-TR" dirty="0">
                <a:latin typeface="Book Antiqua" pitchFamily="18" charset="0"/>
              </a:rPr>
              <a:t> </a:t>
            </a:r>
            <a:r>
              <a:rPr lang="tr-TR" dirty="0" err="1">
                <a:latin typeface="Book Antiqua" pitchFamily="18" charset="0"/>
              </a:rPr>
              <a:t>Simmel</a:t>
            </a:r>
            <a:r>
              <a:rPr lang="tr-TR" dirty="0">
                <a:latin typeface="Book Antiqua" pitchFamily="18" charset="0"/>
              </a:rPr>
              <a:t> </a:t>
            </a:r>
            <a:r>
              <a:rPr lang="tr-TR" b="1" i="1" dirty="0">
                <a:latin typeface="Book Antiqua" panose="02040602050305030304" pitchFamily="18" charset="0"/>
              </a:rPr>
              <a:t>– Toplumsal Geometri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392701" y="1645921"/>
            <a:ext cx="9961099" cy="4515728"/>
          </a:xfrm>
        </p:spPr>
        <p:txBody>
          <a:bodyPr>
            <a:normAutofit fontScale="92500" lnSpcReduction="20000"/>
          </a:bodyPr>
          <a:lstStyle/>
          <a:p>
            <a:pPr marL="0" indent="0">
              <a:buNone/>
            </a:pPr>
            <a:r>
              <a:rPr lang="tr-TR" b="1" u="sng" dirty="0">
                <a:latin typeface="Book Antiqua" panose="02040602050305030304" pitchFamily="18" charset="0"/>
              </a:rPr>
              <a:t>Sayılar</a:t>
            </a:r>
          </a:p>
          <a:p>
            <a:r>
              <a:rPr lang="tr-TR" dirty="0" err="1">
                <a:latin typeface="Book Antiqua" panose="02040602050305030304" pitchFamily="18" charset="0"/>
              </a:rPr>
              <a:t>Simmel’e</a:t>
            </a:r>
            <a:r>
              <a:rPr lang="tr-TR" dirty="0">
                <a:latin typeface="Book Antiqua" panose="02040602050305030304" pitchFamily="18" charset="0"/>
              </a:rPr>
              <a:t> göre kişi sayısı arttıkça ve büyük toplumsal yapılar oluştukça birey gittikçe toplumun yapısından ayrılır, yalnızlaşır ve parçalanmış haline gelir. Bunun sonunda da bireyler ve toplumsal yapılar arasında diyalektik bir ilişki oluşur.</a:t>
            </a:r>
          </a:p>
          <a:p>
            <a:r>
              <a:rPr lang="tr-TR" dirty="0">
                <a:latin typeface="Book Antiqua" panose="02040602050305030304" pitchFamily="18" charset="0"/>
              </a:rPr>
              <a:t>Artan büyüklük ve farklılaşma, bireysel bağları zayıflatma ve çok daha mesafeli, kişisel olmayan ilişkiler oluşturma eğilimindedir.</a:t>
            </a:r>
          </a:p>
          <a:p>
            <a:r>
              <a:rPr lang="tr-TR" dirty="0">
                <a:latin typeface="Book Antiqua" panose="02040602050305030304" pitchFamily="18" charset="0"/>
              </a:rPr>
              <a:t>Çelişkili bir biçimde, bireyi özgürleştiren toplum aynı zamanda bireyselliği de tehdit eder. Kitle toplumunun tehditlerinin üstesinden gelmenin yolu ise aile gibi küçük gruplar içerisinde olmaktır.</a:t>
            </a:r>
          </a:p>
        </p:txBody>
      </p:sp>
    </p:spTree>
    <p:extLst>
      <p:ext uri="{BB962C8B-B14F-4D97-AF65-F5344CB8AC3E}">
        <p14:creationId xmlns:p14="http://schemas.microsoft.com/office/powerpoint/2010/main" val="2610807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Georg</a:t>
            </a:r>
            <a:r>
              <a:rPr lang="tr-TR" dirty="0">
                <a:latin typeface="Book Antiqua" pitchFamily="18" charset="0"/>
              </a:rPr>
              <a:t> </a:t>
            </a:r>
            <a:r>
              <a:rPr lang="tr-TR" dirty="0" err="1">
                <a:latin typeface="Book Antiqua" pitchFamily="18" charset="0"/>
              </a:rPr>
              <a:t>Simmel</a:t>
            </a:r>
            <a:r>
              <a:rPr lang="tr-TR" dirty="0">
                <a:latin typeface="Book Antiqua" pitchFamily="18" charset="0"/>
              </a:rPr>
              <a:t> </a:t>
            </a:r>
            <a:r>
              <a:rPr lang="tr-TR" b="1" i="1" dirty="0">
                <a:latin typeface="Book Antiqua" panose="02040602050305030304" pitchFamily="18" charset="0"/>
              </a:rPr>
              <a:t>– Toplumsal Geometri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392701" y="1645921"/>
            <a:ext cx="9298745" cy="4304714"/>
          </a:xfrm>
        </p:spPr>
        <p:txBody>
          <a:bodyPr>
            <a:normAutofit fontScale="92500" lnSpcReduction="10000"/>
          </a:bodyPr>
          <a:lstStyle/>
          <a:p>
            <a:pPr marL="0" indent="0">
              <a:buNone/>
            </a:pPr>
            <a:r>
              <a:rPr lang="tr-TR" b="1" u="sng" dirty="0">
                <a:latin typeface="Book Antiqua" panose="02040602050305030304" pitchFamily="18" charset="0"/>
              </a:rPr>
              <a:t>Mesafe</a:t>
            </a:r>
          </a:p>
          <a:p>
            <a:r>
              <a:rPr lang="tr-TR" dirty="0" err="1">
                <a:latin typeface="Book Antiqua" panose="02040602050305030304" pitchFamily="18" charset="0"/>
              </a:rPr>
              <a:t>Simmel</a:t>
            </a:r>
            <a:r>
              <a:rPr lang="tr-TR" dirty="0">
                <a:latin typeface="Book Antiqua" panose="02040602050305030304" pitchFamily="18" charset="0"/>
              </a:rPr>
              <a:t>, toplumsal etkileşiminin niteliği üzerinde mesafenin de etkili olduğunu savunmaktadır.</a:t>
            </a:r>
          </a:p>
          <a:p>
            <a:r>
              <a:rPr lang="tr-TR" dirty="0">
                <a:latin typeface="Book Antiqua" panose="02040602050305030304" pitchFamily="18" charset="0"/>
              </a:rPr>
              <a:t>Bir şey çok yakınsa ve elde etmek çok kolaysa veya bir şey çok uzaksa ve elde etmek çok zorsa değerli değildir. En değerli olan, büyük bir çabayla elde edilebilendir.</a:t>
            </a:r>
          </a:p>
          <a:p>
            <a:r>
              <a:rPr lang="tr-TR" b="1" dirty="0">
                <a:latin typeface="Book Antiqua" panose="02040602050305030304" pitchFamily="18" charset="0"/>
              </a:rPr>
              <a:t>«Yabancı»</a:t>
            </a:r>
            <a:r>
              <a:rPr lang="tr-TR" dirty="0">
                <a:latin typeface="Book Antiqua" panose="02040602050305030304" pitchFamily="18" charset="0"/>
              </a:rPr>
              <a:t> ne çok yakın ne de uzak bir eyleyen tipini betimlemektedir. Çok yakın olsaydı artık bir yabancı olmayacaktı; ancak çok uzak olsaydı da grupla herhangi bir temas kurmayacaktı. Yabancının burada özgün bir mesafesi vardır ve bu, kurulan etkileşimi etkilemektedir. </a:t>
            </a:r>
          </a:p>
        </p:txBody>
      </p:sp>
    </p:spTree>
    <p:extLst>
      <p:ext uri="{BB962C8B-B14F-4D97-AF65-F5344CB8AC3E}">
        <p14:creationId xmlns:p14="http://schemas.microsoft.com/office/powerpoint/2010/main" val="2744668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Georg</a:t>
            </a:r>
            <a:r>
              <a:rPr lang="tr-TR" dirty="0">
                <a:latin typeface="Book Antiqua" pitchFamily="18" charset="0"/>
              </a:rPr>
              <a:t> </a:t>
            </a:r>
            <a:r>
              <a:rPr lang="tr-TR" dirty="0" err="1">
                <a:latin typeface="Book Antiqua" pitchFamily="18" charset="0"/>
              </a:rPr>
              <a:t>Simmel</a:t>
            </a:r>
            <a:r>
              <a:rPr lang="tr-TR" dirty="0">
                <a:latin typeface="Book Antiqua" pitchFamily="18" charset="0"/>
              </a:rPr>
              <a:t> </a:t>
            </a:r>
            <a:r>
              <a:rPr lang="tr-TR" b="1" i="1" dirty="0">
                <a:latin typeface="Book Antiqua" panose="02040602050305030304" pitchFamily="18" charset="0"/>
              </a:rPr>
              <a:t>– Toplumsal Tipler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392701" y="1645921"/>
            <a:ext cx="9298745" cy="4304714"/>
          </a:xfrm>
        </p:spPr>
        <p:txBody>
          <a:bodyPr>
            <a:normAutofit fontScale="92500" lnSpcReduction="20000"/>
          </a:bodyPr>
          <a:lstStyle/>
          <a:p>
            <a:pPr marL="0" indent="0">
              <a:buNone/>
            </a:pPr>
            <a:r>
              <a:rPr lang="tr-TR" dirty="0">
                <a:latin typeface="Book Antiqua" panose="02040602050305030304" pitchFamily="18" charset="0"/>
              </a:rPr>
              <a:t>Toplumsal tipler ve biçimler, </a:t>
            </a:r>
            <a:r>
              <a:rPr lang="tr-TR" dirty="0" err="1">
                <a:latin typeface="Book Antiqua" panose="02040602050305030304" pitchFamily="18" charset="0"/>
              </a:rPr>
              <a:t>Simmel’in</a:t>
            </a:r>
            <a:r>
              <a:rPr lang="tr-TR" dirty="0">
                <a:latin typeface="Book Antiqua" panose="02040602050305030304" pitchFamily="18" charset="0"/>
              </a:rPr>
              <a:t> etkileşim çeşitlerini daha iyi anlamak için kullandığı inşalardır. Yabancı, cimri, savurgan, maceracı ve soylu şeklinde toplumsal tipler oluşturmuştur. Bir örnek olarak «yoksul» ele alınabilir.</a:t>
            </a:r>
          </a:p>
          <a:p>
            <a:pPr marL="0" indent="0">
              <a:buNone/>
            </a:pPr>
            <a:r>
              <a:rPr lang="tr-TR" b="1" u="sng" dirty="0">
                <a:latin typeface="Book Antiqua" panose="02040602050305030304" pitchFamily="18" charset="0"/>
              </a:rPr>
              <a:t>Yoksul:</a:t>
            </a:r>
            <a:r>
              <a:rPr lang="tr-TR" dirty="0">
                <a:latin typeface="Book Antiqua" panose="02040602050305030304" pitchFamily="18" charset="0"/>
              </a:rPr>
              <a:t> </a:t>
            </a:r>
            <a:r>
              <a:rPr lang="tr-TR" dirty="0" err="1">
                <a:latin typeface="Book Antiqua" panose="02040602050305030304" pitchFamily="18" charset="0"/>
              </a:rPr>
              <a:t>Simmel</a:t>
            </a:r>
            <a:r>
              <a:rPr lang="tr-TR" dirty="0">
                <a:latin typeface="Book Antiqua" panose="02040602050305030304" pitchFamily="18" charset="0"/>
              </a:rPr>
              <a:t>, yoksulluğu belirli bir para miktarıyla veya bu paranın olmayışı ile açıklamamaktadır. Yoksulluk tüm tabakalarda bulunur. «Görece yoksunluk» kavramı ile birlikte düşünülebilir. Üst sınıflar da eşdeğerlerinden daha aza sahipse kendilerini onlar ile karşılaştırarak yoksul olduklarını hissedebilirler.</a:t>
            </a:r>
            <a:endParaRPr lang="tr-TR" b="1" u="sng" dirty="0">
              <a:latin typeface="Book Antiqua" panose="02040602050305030304" pitchFamily="18" charset="0"/>
            </a:endParaRPr>
          </a:p>
          <a:p>
            <a:pPr marL="0" indent="0">
              <a:buNone/>
            </a:pPr>
            <a:r>
              <a:rPr lang="tr-TR" dirty="0" err="1">
                <a:latin typeface="Book Antiqua" panose="02040602050305030304" pitchFamily="18" charset="0"/>
              </a:rPr>
              <a:t>Simmel</a:t>
            </a:r>
            <a:r>
              <a:rPr lang="tr-TR" dirty="0">
                <a:latin typeface="Book Antiqua" panose="02040602050305030304" pitchFamily="18" charset="0"/>
              </a:rPr>
              <a:t>, belirlediği bu tip ile onun etkileşimine dair analizler yapabiliyor. Örneğin, muhtaç ve yardım eden ilişkisi.</a:t>
            </a:r>
          </a:p>
        </p:txBody>
      </p:sp>
    </p:spTree>
    <p:extLst>
      <p:ext uri="{BB962C8B-B14F-4D97-AF65-F5344CB8AC3E}">
        <p14:creationId xmlns:p14="http://schemas.microsoft.com/office/powerpoint/2010/main" val="3251864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Georg</a:t>
            </a:r>
            <a:r>
              <a:rPr lang="tr-TR" dirty="0">
                <a:latin typeface="Book Antiqua" pitchFamily="18" charset="0"/>
              </a:rPr>
              <a:t> </a:t>
            </a:r>
            <a:r>
              <a:rPr lang="tr-TR" dirty="0" err="1">
                <a:latin typeface="Book Antiqua" pitchFamily="18" charset="0"/>
              </a:rPr>
              <a:t>Simmel</a:t>
            </a:r>
            <a:r>
              <a:rPr lang="tr-TR" dirty="0">
                <a:latin typeface="Book Antiqua" pitchFamily="18" charset="0"/>
              </a:rPr>
              <a:t> </a:t>
            </a:r>
            <a:r>
              <a:rPr lang="tr-TR" b="1" i="1" dirty="0">
                <a:latin typeface="Book Antiqua" panose="02040602050305030304" pitchFamily="18" charset="0"/>
              </a:rPr>
              <a:t>– Toplumsal Biçimler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392701" y="1645921"/>
            <a:ext cx="9298745" cy="4304714"/>
          </a:xfrm>
        </p:spPr>
        <p:txBody>
          <a:bodyPr>
            <a:normAutofit fontScale="85000" lnSpcReduction="10000"/>
          </a:bodyPr>
          <a:lstStyle/>
          <a:p>
            <a:pPr marL="0" indent="0">
              <a:buNone/>
            </a:pPr>
            <a:r>
              <a:rPr lang="tr-TR" dirty="0" err="1">
                <a:latin typeface="Book Antiqua" panose="02040602050305030304" pitchFamily="18" charset="0"/>
              </a:rPr>
              <a:t>Simmel</a:t>
            </a:r>
            <a:r>
              <a:rPr lang="tr-TR" dirty="0">
                <a:latin typeface="Book Antiqua" panose="02040602050305030304" pitchFamily="18" charset="0"/>
              </a:rPr>
              <a:t>, etkileşimi daha iyi analiz edebilmek için çeşitli toplumsal biçimler belirlemiştir. Bir örnek toplumsal biçim olarak egemenlik ele alınabilir.</a:t>
            </a:r>
          </a:p>
          <a:p>
            <a:pPr marL="0" indent="0">
              <a:buNone/>
            </a:pPr>
            <a:r>
              <a:rPr lang="tr-TR" b="1" u="sng" dirty="0">
                <a:latin typeface="Book Antiqua" panose="02040602050305030304" pitchFamily="18" charset="0"/>
              </a:rPr>
              <a:t>Üstte Yer Alma ve Altta Yer Alma:</a:t>
            </a:r>
            <a:r>
              <a:rPr lang="tr-TR" dirty="0">
                <a:latin typeface="Book Antiqua" panose="02040602050305030304" pitchFamily="18" charset="0"/>
              </a:rPr>
              <a:t> </a:t>
            </a:r>
            <a:r>
              <a:rPr lang="tr-TR" dirty="0" err="1">
                <a:latin typeface="Book Antiqua" panose="02040602050305030304" pitchFamily="18" charset="0"/>
              </a:rPr>
              <a:t>Simmel’e</a:t>
            </a:r>
            <a:r>
              <a:rPr lang="tr-TR" dirty="0">
                <a:latin typeface="Book Antiqua" panose="02040602050305030304" pitchFamily="18" charset="0"/>
              </a:rPr>
              <a:t> göre bir kimse; bir bireyin, bir grubun, ya da nesnel bir kuvvetin altında  yer alabilir. Nesnel bir kuvvetin (örneğin, para) altında yer almak, </a:t>
            </a:r>
            <a:r>
              <a:rPr lang="tr-TR" dirty="0" err="1">
                <a:latin typeface="Book Antiqua" panose="02040602050305030304" pitchFamily="18" charset="0"/>
              </a:rPr>
              <a:t>Simmel’e</a:t>
            </a:r>
            <a:r>
              <a:rPr lang="tr-TR" dirty="0">
                <a:latin typeface="Book Antiqua" panose="02040602050305030304" pitchFamily="18" charset="0"/>
              </a:rPr>
              <a:t> göre en küçük düşürücü; çünkü birey, kendisine egemen olan «</a:t>
            </a:r>
            <a:r>
              <a:rPr lang="tr-TR" dirty="0" err="1">
                <a:latin typeface="Book Antiqua" panose="02040602050305030304" pitchFamily="18" charset="0"/>
              </a:rPr>
              <a:t>şey»in</a:t>
            </a:r>
            <a:r>
              <a:rPr lang="tr-TR" dirty="0">
                <a:latin typeface="Book Antiqua" panose="02040602050305030304" pitchFamily="18" charset="0"/>
              </a:rPr>
              <a:t> seviyesine düşmektedir.</a:t>
            </a:r>
          </a:p>
          <a:p>
            <a:pPr marL="0" indent="0">
              <a:buNone/>
            </a:pPr>
            <a:r>
              <a:rPr lang="tr-TR" dirty="0">
                <a:latin typeface="Book Antiqua" panose="02040602050305030304" pitchFamily="18" charset="0"/>
              </a:rPr>
              <a:t>Karşılıklı ilişkiler olmadan herhangi bir etkileşim biçimi olamaz; dolayısıyla en baskıcı egemenlik biçiminde bile altta kalanların en azından bir derece bireysel özgürlükleri bulunur. Bunun sebebi, üstte yer alanların altta yer alanlardan bir tepki beklemesidir. </a:t>
            </a:r>
            <a:endParaRPr lang="tr-TR" b="1" u="sng" dirty="0">
              <a:latin typeface="Book Antiqua" panose="02040602050305030304" pitchFamily="18" charset="0"/>
            </a:endParaRPr>
          </a:p>
        </p:txBody>
      </p:sp>
    </p:spTree>
    <p:extLst>
      <p:ext uri="{BB962C8B-B14F-4D97-AF65-F5344CB8AC3E}">
        <p14:creationId xmlns:p14="http://schemas.microsoft.com/office/powerpoint/2010/main" val="1161551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Georg</a:t>
            </a:r>
            <a:r>
              <a:rPr lang="tr-TR" dirty="0">
                <a:latin typeface="Book Antiqua" pitchFamily="18" charset="0"/>
              </a:rPr>
              <a:t> </a:t>
            </a:r>
            <a:r>
              <a:rPr lang="tr-TR" dirty="0" err="1">
                <a:latin typeface="Book Antiqua" pitchFamily="18" charset="0"/>
              </a:rPr>
              <a:t>Simmel</a:t>
            </a:r>
            <a:r>
              <a:rPr lang="tr-TR" dirty="0">
                <a:latin typeface="Book Antiqua" pitchFamily="18" charset="0"/>
              </a:rPr>
              <a:t> </a:t>
            </a:r>
            <a:r>
              <a:rPr lang="tr-TR" b="1" i="1" dirty="0">
                <a:latin typeface="Book Antiqua" panose="02040602050305030304" pitchFamily="18" charset="0"/>
              </a:rPr>
              <a:t>– Kültürün Trajedisi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984738" y="1702190"/>
            <a:ext cx="10369061" cy="4628271"/>
          </a:xfrm>
        </p:spPr>
        <p:txBody>
          <a:bodyPr>
            <a:normAutofit fontScale="92500" lnSpcReduction="20000"/>
          </a:bodyPr>
          <a:lstStyle/>
          <a:p>
            <a:r>
              <a:rPr lang="tr-TR" dirty="0" err="1">
                <a:latin typeface="Book Antiqua" panose="02040602050305030304" pitchFamily="18" charset="0"/>
              </a:rPr>
              <a:t>Simmel’e</a:t>
            </a:r>
            <a:r>
              <a:rPr lang="tr-TR" dirty="0">
                <a:latin typeface="Book Antiqua" panose="02040602050305030304" pitchFamily="18" charset="0"/>
              </a:rPr>
              <a:t> göre, toplumsal yapılar ve toplumsal yapıların kültürel ürünleri insanları etkiler, hatta tehdit eder. </a:t>
            </a:r>
          </a:p>
          <a:p>
            <a:r>
              <a:rPr lang="tr-TR" u="sng" dirty="0">
                <a:latin typeface="Book Antiqua" panose="02040602050305030304" pitchFamily="18" charset="0"/>
              </a:rPr>
              <a:t>Nesnel kültür </a:t>
            </a:r>
            <a:r>
              <a:rPr lang="tr-TR" dirty="0">
                <a:latin typeface="Book Antiqua" panose="02040602050305030304" pitchFamily="18" charset="0"/>
              </a:rPr>
              <a:t>insanların ürettikleri şeylere (bilim, felsefe, sanat, vb.); </a:t>
            </a:r>
            <a:r>
              <a:rPr lang="tr-TR" u="sng" dirty="0">
                <a:latin typeface="Book Antiqua" panose="02040602050305030304" pitchFamily="18" charset="0"/>
              </a:rPr>
              <a:t>bireysel kültür</a:t>
            </a:r>
            <a:r>
              <a:rPr lang="tr-TR" dirty="0">
                <a:latin typeface="Book Antiqua" panose="02040602050305030304" pitchFamily="18" charset="0"/>
              </a:rPr>
              <a:t> ise bireylerin bu nesnel kültür öğelerini üretme, özümseme ve denetleme kapasitesine işaret etmektedir. </a:t>
            </a:r>
          </a:p>
          <a:p>
            <a:r>
              <a:rPr lang="tr-TR" dirty="0">
                <a:latin typeface="Book Antiqua" panose="02040602050305030304" pitchFamily="18" charset="0"/>
              </a:rPr>
              <a:t>İnsanlar iki çeşit </a:t>
            </a:r>
            <a:r>
              <a:rPr lang="tr-TR" b="1" dirty="0">
                <a:latin typeface="Book Antiqua" panose="02040602050305030304" pitchFamily="18" charset="0"/>
              </a:rPr>
              <a:t>«aşkınlık»</a:t>
            </a:r>
            <a:r>
              <a:rPr lang="tr-TR" dirty="0">
                <a:latin typeface="Book Antiqua" panose="02040602050305030304" pitchFamily="18" charset="0"/>
              </a:rPr>
              <a:t> yeteneğine sahiptir:</a:t>
            </a:r>
          </a:p>
          <a:p>
            <a:pPr lvl="1"/>
            <a:r>
              <a:rPr lang="tr-TR" dirty="0">
                <a:latin typeface="Book Antiqua" panose="02040602050305030304" pitchFamily="18" charset="0"/>
              </a:rPr>
              <a:t>İnsanlar yaratıcı kapasitelere (daha fazla yaşam) sahip, böylece kendilerini aşabilirler,</a:t>
            </a:r>
          </a:p>
          <a:p>
            <a:pPr lvl="1"/>
            <a:r>
              <a:rPr lang="tr-TR" dirty="0">
                <a:latin typeface="Book Antiqua" panose="02040602050305030304" pitchFamily="18" charset="0"/>
              </a:rPr>
              <a:t>Bu aşkın yetenek de insanların sürekli olarak kendilerini aşan nesneler dizisi (yaşamdan daha fazla) üretmelerine olanak verir.</a:t>
            </a:r>
          </a:p>
          <a:p>
            <a:r>
              <a:rPr lang="tr-TR" dirty="0">
                <a:latin typeface="Book Antiqua" panose="02040602050305030304" pitchFamily="18" charset="0"/>
              </a:rPr>
              <a:t>Nesnel kültürün büyümesi, bireysel kültür için bir tehdit oluşturmakta, kısıtlayıcı bir hale gelmektedir. Bu, </a:t>
            </a:r>
            <a:r>
              <a:rPr lang="tr-TR" b="1" dirty="0">
                <a:latin typeface="Book Antiqua" panose="02040602050305030304" pitchFamily="18" charset="0"/>
              </a:rPr>
              <a:t>kültürün trajedisi</a:t>
            </a:r>
            <a:r>
              <a:rPr lang="tr-TR" dirty="0">
                <a:latin typeface="Book Antiqua" panose="02040602050305030304" pitchFamily="18" charset="0"/>
              </a:rPr>
              <a:t> kavramıyla tartışılmaktadır.</a:t>
            </a:r>
          </a:p>
        </p:txBody>
      </p:sp>
    </p:spTree>
    <p:extLst>
      <p:ext uri="{BB962C8B-B14F-4D97-AF65-F5344CB8AC3E}">
        <p14:creationId xmlns:p14="http://schemas.microsoft.com/office/powerpoint/2010/main" val="1986049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386</TotalTime>
  <Words>1064</Words>
  <Application>Microsoft Office PowerPoint</Application>
  <PresentationFormat>Geniş ekran</PresentationFormat>
  <Paragraphs>62</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Book Antiqua</vt:lpstr>
      <vt:lpstr>Calibri</vt:lpstr>
      <vt:lpstr>Verdana</vt:lpstr>
      <vt:lpstr>Wingdings 2</vt:lpstr>
      <vt:lpstr>Görünüş</vt:lpstr>
      <vt:lpstr>KLASİK SOSYOLOJİ KURAMLARI Georg Simmel (1858-1918)</vt:lpstr>
      <vt:lpstr>Georg Simmel – Ders İçeriği</vt:lpstr>
      <vt:lpstr>Georg Simmel – Toplumsal Etkileşim</vt:lpstr>
      <vt:lpstr>Georg Simmel – Toplumsal Geometri</vt:lpstr>
      <vt:lpstr>Georg Simmel – Toplumsal Geometri</vt:lpstr>
      <vt:lpstr>Georg Simmel – Toplumsal Geometri</vt:lpstr>
      <vt:lpstr>Georg Simmel – Toplumsal Tipler</vt:lpstr>
      <vt:lpstr>Georg Simmel – Toplumsal Biçimler</vt:lpstr>
      <vt:lpstr>Georg Simmel – Kültürün Trajedisi</vt:lpstr>
      <vt:lpstr>Georg Simmel – Moda</vt:lpstr>
      <vt:lpstr>Georg Simmel – Metropol ve Zihinsel Yaşam</vt:lpstr>
      <vt:lpstr>Georg Simmel – Para Felsefesi</vt:lpstr>
      <vt:lpstr>Georg Simmel – Para Felsefesi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dc:title>
  <dc:creator>bilgiseyerim</dc:creator>
  <cp:lastModifiedBy>Cansu.Okan</cp:lastModifiedBy>
  <cp:revision>301</cp:revision>
  <dcterms:created xsi:type="dcterms:W3CDTF">2018-03-24T09:54:46Z</dcterms:created>
  <dcterms:modified xsi:type="dcterms:W3CDTF">2020-05-04T11:34:56Z</dcterms:modified>
</cp:coreProperties>
</file>