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sldIdLst>
    <p:sldId id="256" r:id="rId2"/>
    <p:sldId id="261" r:id="rId3"/>
    <p:sldId id="257" r:id="rId4"/>
    <p:sldId id="258" r:id="rId5"/>
    <p:sldId id="259" r:id="rId6"/>
    <p:sldId id="260"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6" d="100"/>
          <a:sy n="86" d="100"/>
        </p:scale>
        <p:origin x="-148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E0C6AADA-C38F-4DFA-BF0B-F6FE7ADB937C}" type="datetimeFigureOut">
              <a:rPr lang="tr-TR" smtClean="0"/>
              <a:t>14.6.2017</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C2FE5A87-B6C1-4CDE-9D55-F0E83319CA6F}"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E0C6AADA-C38F-4DFA-BF0B-F6FE7ADB937C}" type="datetimeFigureOut">
              <a:rPr lang="tr-TR" smtClean="0"/>
              <a:t>14.6.2017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2FE5A87-B6C1-4CDE-9D55-F0E83319CA6F}"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E0C6AADA-C38F-4DFA-BF0B-F6FE7ADB937C}" type="datetimeFigureOut">
              <a:rPr lang="tr-TR" smtClean="0"/>
              <a:t>14.6.2017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2FE5A87-B6C1-4CDE-9D55-F0E83319CA6F}"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2_Nur Titel">
    <p:spTree>
      <p:nvGrpSpPr>
        <p:cNvPr id="1" name=""/>
        <p:cNvGrpSpPr/>
        <p:nvPr/>
      </p:nvGrpSpPr>
      <p:grpSpPr>
        <a:xfrm>
          <a:off x="0" y="0"/>
          <a:ext cx="0" cy="0"/>
          <a:chOff x="0" y="0"/>
          <a:chExt cx="0" cy="0"/>
        </a:xfrm>
      </p:grpSpPr>
      <p:sp>
        <p:nvSpPr>
          <p:cNvPr id="2" name="Titel 1"/>
          <p:cNvSpPr>
            <a:spLocks noGrp="1"/>
          </p:cNvSpPr>
          <p:nvPr>
            <p:ph type="title"/>
          </p:nvPr>
        </p:nvSpPr>
        <p:spPr>
          <a:xfrm>
            <a:off x="323850" y="238539"/>
            <a:ext cx="8497092" cy="616455"/>
          </a:xfrm>
        </p:spPr>
        <p:txBody>
          <a:bodyPr anchor="ctr" anchorCtr="0">
            <a:noAutofit/>
          </a:bodyPr>
          <a:lstStyle>
            <a:lvl1pPr>
              <a:lnSpc>
                <a:spcPct val="100000"/>
              </a:lnSpc>
              <a:defRPr/>
            </a:lvl1pPr>
          </a:lstStyle>
          <a:p>
            <a:r>
              <a:rPr lang="de-DE" smtClean="0"/>
              <a:t>Titelmasterformat durch Klicken bearbeiten</a:t>
            </a:r>
            <a:endParaRPr lang="de-DE" dirty="0"/>
          </a:p>
        </p:txBody>
      </p:sp>
      <p:sp>
        <p:nvSpPr>
          <p:cNvPr id="3" name="Datumsplatzhalter 2"/>
          <p:cNvSpPr>
            <a:spLocks noGrp="1"/>
          </p:cNvSpPr>
          <p:nvPr>
            <p:ph type="dt" sz="half" idx="10"/>
          </p:nvPr>
        </p:nvSpPr>
        <p:spPr/>
        <p:txBody>
          <a:bodyPr/>
          <a:lstStyle/>
          <a:p>
            <a:fld id="{E373F149-83C4-4179-9681-702531CCFDAC}" type="datetimeFigureOut">
              <a:rPr lang="de-DE" smtClean="0">
                <a:solidFill>
                  <a:prstClr val="black">
                    <a:lumMod val="65000"/>
                    <a:lumOff val="35000"/>
                  </a:prstClr>
                </a:solidFill>
              </a:rPr>
              <a:pPr/>
              <a:t>14.06.2017</a:t>
            </a:fld>
            <a:endParaRPr lang="de-DE">
              <a:solidFill>
                <a:prstClr val="black">
                  <a:lumMod val="65000"/>
                  <a:lumOff val="35000"/>
                </a:prstClr>
              </a:solidFill>
            </a:endParaRPr>
          </a:p>
        </p:txBody>
      </p:sp>
      <p:sp>
        <p:nvSpPr>
          <p:cNvPr id="4" name="Fußzeilenplatzhalter 3"/>
          <p:cNvSpPr>
            <a:spLocks noGrp="1"/>
          </p:cNvSpPr>
          <p:nvPr>
            <p:ph type="ftr" sz="quarter" idx="11"/>
          </p:nvPr>
        </p:nvSpPr>
        <p:spPr/>
        <p:txBody>
          <a:bodyPr/>
          <a:lstStyle/>
          <a:p>
            <a:endParaRPr lang="de-DE">
              <a:solidFill>
                <a:prstClr val="black">
                  <a:lumMod val="65000"/>
                  <a:lumOff val="35000"/>
                </a:prstClr>
              </a:solidFill>
            </a:endParaRPr>
          </a:p>
        </p:txBody>
      </p:sp>
      <p:sp>
        <p:nvSpPr>
          <p:cNvPr id="5" name="Foliennummernplatzhalter 4"/>
          <p:cNvSpPr>
            <a:spLocks noGrp="1"/>
          </p:cNvSpPr>
          <p:nvPr>
            <p:ph type="sldNum" sz="quarter" idx="12"/>
          </p:nvPr>
        </p:nvSpPr>
        <p:spPr/>
        <p:txBody>
          <a:bodyPr/>
          <a:lstStyle/>
          <a:p>
            <a:fld id="{9DC1E638-3F78-4E0D-883A-B278700C48C0}" type="slidenum">
              <a:rPr lang="de-DE" smtClean="0">
                <a:solidFill>
                  <a:prstClr val="black">
                    <a:lumMod val="65000"/>
                    <a:lumOff val="35000"/>
                  </a:prstClr>
                </a:solidFill>
              </a:rPr>
              <a:pPr/>
              <a:t>‹#›</a:t>
            </a:fld>
            <a:endParaRPr lang="de-DE">
              <a:solidFill>
                <a:prstClr val="black">
                  <a:lumMod val="65000"/>
                  <a:lumOff val="35000"/>
                </a:prstClr>
              </a:solidFill>
            </a:endParaRPr>
          </a:p>
        </p:txBody>
      </p:sp>
      <p:sp>
        <p:nvSpPr>
          <p:cNvPr id="9" name="Textplatzhalter 7"/>
          <p:cNvSpPr>
            <a:spLocks noGrp="1"/>
          </p:cNvSpPr>
          <p:nvPr>
            <p:ph type="body" sz="quarter" idx="13"/>
          </p:nvPr>
        </p:nvSpPr>
        <p:spPr>
          <a:xfrm>
            <a:off x="323850" y="854994"/>
            <a:ext cx="8496300" cy="336244"/>
          </a:xfrm>
        </p:spPr>
        <p:txBody>
          <a:bodyPr lIns="0" tIns="0" rIns="0" bIns="0" anchor="t" anchorCtr="0">
            <a:noAutofit/>
          </a:bodyPr>
          <a:lstStyle>
            <a:lvl1pPr>
              <a:buNone/>
              <a:defRPr sz="2000"/>
            </a:lvl1pPr>
          </a:lstStyle>
          <a:p>
            <a:pPr lvl="0"/>
            <a:r>
              <a:rPr lang="de-DE" smtClean="0"/>
              <a:t>Textmasterformate durch Klicken bearbeiten</a:t>
            </a:r>
          </a:p>
        </p:txBody>
      </p:sp>
    </p:spTree>
    <p:extLst>
      <p:ext uri="{BB962C8B-B14F-4D97-AF65-F5344CB8AC3E}">
        <p14:creationId xmlns="" xmlns:p14="http://schemas.microsoft.com/office/powerpoint/2010/main" val="31089748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E0C6AADA-C38F-4DFA-BF0B-F6FE7ADB937C}" type="datetimeFigureOut">
              <a:rPr lang="tr-TR" smtClean="0"/>
              <a:t>14.6.2017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2FE5A87-B6C1-4CDE-9D55-F0E83319CA6F}"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E0C6AADA-C38F-4DFA-BF0B-F6FE7ADB937C}" type="datetimeFigureOut">
              <a:rPr lang="tr-TR" smtClean="0"/>
              <a:t>14.6.2017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2FE5A87-B6C1-4CDE-9D55-F0E83319CA6F}"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E0C6AADA-C38F-4DFA-BF0B-F6FE7ADB937C}" type="datetimeFigureOut">
              <a:rPr lang="tr-TR" smtClean="0"/>
              <a:t>14.6.2017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2FE5A87-B6C1-4CDE-9D55-F0E83319CA6F}"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E0C6AADA-C38F-4DFA-BF0B-F6FE7ADB937C}" type="datetimeFigureOut">
              <a:rPr lang="tr-TR" smtClean="0"/>
              <a:t>14.6.2017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C2FE5A87-B6C1-4CDE-9D55-F0E83319CA6F}"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E0C6AADA-C38F-4DFA-BF0B-F6FE7ADB937C}" type="datetimeFigureOut">
              <a:rPr lang="tr-TR" smtClean="0"/>
              <a:t>14.6.2017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C2FE5A87-B6C1-4CDE-9D55-F0E83319CA6F}"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E0C6AADA-C38F-4DFA-BF0B-F6FE7ADB937C}" type="datetimeFigureOut">
              <a:rPr lang="tr-TR" smtClean="0"/>
              <a:t>14.6.2017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C2FE5A87-B6C1-4CDE-9D55-F0E83319CA6F}"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E0C6AADA-C38F-4DFA-BF0B-F6FE7ADB937C}" type="datetimeFigureOut">
              <a:rPr lang="tr-TR" smtClean="0"/>
              <a:t>14.6.2017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2FE5A87-B6C1-4CDE-9D55-F0E83319CA6F}"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E0C6AADA-C38F-4DFA-BF0B-F6FE7ADB937C}" type="datetimeFigureOut">
              <a:rPr lang="tr-TR" smtClean="0"/>
              <a:t>14.6.2017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C2FE5A87-B6C1-4CDE-9D55-F0E83319CA6F}" type="slidenum">
              <a:rPr lang="tr-TR" smtClean="0"/>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0C6AADA-C38F-4DFA-BF0B-F6FE7ADB937C}" type="datetimeFigureOut">
              <a:rPr lang="tr-TR" smtClean="0"/>
              <a:t>14.6.2017</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2FE5A87-B6C1-4CDE-9D55-F0E83319CA6F}" type="slidenum">
              <a:rPr lang="tr-TR" smtClean="0"/>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Coğrafi İşaretin Faydaları</a:t>
            </a:r>
            <a:endParaRPr lang="tr-TR" dirty="0"/>
          </a:p>
        </p:txBody>
      </p:sp>
      <p:sp>
        <p:nvSpPr>
          <p:cNvPr id="3" name="2 Alt Başlık"/>
          <p:cNvSpPr>
            <a:spLocks noGrp="1"/>
          </p:cNvSpPr>
          <p:nvPr>
            <p:ph type="subTitle" idx="1"/>
          </p:nvPr>
        </p:nvSpPr>
        <p:spPr/>
        <p:txBody>
          <a:bodyPr/>
          <a:lstStyle/>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fontAlgn="auto" hangingPunct="1">
              <a:spcAft>
                <a:spcPts val="0"/>
              </a:spcAft>
              <a:defRPr/>
            </a:pPr>
            <a:endParaRPr dirty="0"/>
          </a:p>
        </p:txBody>
      </p:sp>
      <p:sp>
        <p:nvSpPr>
          <p:cNvPr id="118785" name="Content Placeholder 1"/>
          <p:cNvSpPr>
            <a:spLocks noGrp="1"/>
          </p:cNvSpPr>
          <p:nvPr>
            <p:ph idx="1"/>
          </p:nvPr>
        </p:nvSpPr>
        <p:spPr>
          <a:xfrm>
            <a:off x="684213" y="1700213"/>
            <a:ext cx="7499350" cy="4752975"/>
          </a:xfrm>
        </p:spPr>
        <p:txBody>
          <a:bodyPr>
            <a:normAutofit lnSpcReduction="10000"/>
          </a:bodyPr>
          <a:lstStyle/>
          <a:p>
            <a:pPr>
              <a:lnSpc>
                <a:spcPct val="80000"/>
              </a:lnSpc>
            </a:pPr>
            <a:r>
              <a:rPr lang="tr-TR" sz="2800" dirty="0" smtClean="0">
                <a:solidFill>
                  <a:schemeClr val="tx1"/>
                </a:solidFill>
                <a:latin typeface="Times New Roman" pitchFamily="18" charset="0"/>
                <a:cs typeface="Times New Roman" pitchFamily="18" charset="0"/>
              </a:rPr>
              <a:t>   </a:t>
            </a:r>
            <a:r>
              <a:rPr lang="tr-TR" sz="2800" dirty="0" smtClean="0">
                <a:solidFill>
                  <a:schemeClr val="tx1"/>
                </a:solidFill>
                <a:latin typeface="Arial" pitchFamily="34" charset="0"/>
                <a:cs typeface="Arial" pitchFamily="34" charset="0"/>
              </a:rPr>
              <a:t>Yöresel/geleneksel ürünler üretildikleri bölgeye ait özellikleri yansıtır ve o yörenin özellikleriyle bilinir. Bunlar arasında özellikle el sanatı ürünlerinin coğrafi işaret tescilini alması ürünün kalitesinin ve yöresel özelliklerinin devamlılığı açısından önemlidir </a:t>
            </a:r>
          </a:p>
          <a:p>
            <a:pPr eaLnBrk="1" hangingPunct="1">
              <a:lnSpc>
                <a:spcPct val="80000"/>
              </a:lnSpc>
              <a:buNone/>
            </a:pPr>
            <a:endParaRPr lang="tr-TR" sz="2800" dirty="0" smtClean="0">
              <a:latin typeface="Arial" pitchFamily="34" charset="0"/>
              <a:cs typeface="Arial" pitchFamily="34" charset="0"/>
            </a:endParaRPr>
          </a:p>
          <a:p>
            <a:pPr>
              <a:lnSpc>
                <a:spcPct val="80000"/>
              </a:lnSpc>
            </a:pPr>
            <a:r>
              <a:rPr lang="tr-TR" sz="2800" kern="0" dirty="0" smtClean="0">
                <a:solidFill>
                  <a:srgbClr val="000000"/>
                </a:solidFill>
                <a:latin typeface="Arial" pitchFamily="34" charset="0"/>
                <a:cs typeface="Arial" pitchFamily="34" charset="0"/>
              </a:rPr>
              <a:t>   O yörede üretilen aynı veya benzer el sanatı ürünlerinin coğrafi konum, hammadde ve insan faktörü (usta) gibi nedenlerle standardizasyonunun yapılması oldukça zordur. Ancak coğrafi işaretleme yoluyla belgelenen ürünleri belirli bir standarda getirmek ve bu standardı sürdürmek mümkün olabilir</a:t>
            </a:r>
          </a:p>
          <a:p>
            <a:pPr>
              <a:lnSpc>
                <a:spcPct val="80000"/>
              </a:lnSpc>
              <a:buNone/>
            </a:pPr>
            <a:endParaRPr lang="tr-TR" sz="2000" dirty="0" smtClean="0">
              <a:latin typeface="Arial" pitchFamily="34" charset="0"/>
              <a:cs typeface="Arial" pitchFamily="34" charset="0"/>
            </a:endParaRPr>
          </a:p>
          <a:p>
            <a:pPr>
              <a:lnSpc>
                <a:spcPct val="80000"/>
              </a:lnSpc>
              <a:buNone/>
            </a:pPr>
            <a:endParaRPr lang="tr-TR" sz="2000" dirty="0" smtClean="0">
              <a:latin typeface="Arial" pitchFamily="34" charset="0"/>
              <a:cs typeface="Arial" pitchFamily="34" charset="0"/>
            </a:endParaRPr>
          </a:p>
        </p:txBody>
      </p:sp>
    </p:spTree>
    <p:extLst>
      <p:ext uri="{BB962C8B-B14F-4D97-AF65-F5344CB8AC3E}">
        <p14:creationId xmlns="" xmlns:p14="http://schemas.microsoft.com/office/powerpoint/2010/main" val="23785442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lvl="0"/>
            <a:r>
              <a:rPr lang="tr-TR" dirty="0" smtClean="0">
                <a:solidFill>
                  <a:srgbClr val="000000"/>
                </a:solidFill>
                <a:latin typeface="Times New Roman" pitchFamily="18" charset="0"/>
                <a:cs typeface="Times New Roman" pitchFamily="18" charset="0"/>
              </a:rPr>
              <a:t>Geleneksel ve kültürel bilginin nesilden </a:t>
            </a:r>
            <a:r>
              <a:rPr lang="tr-TR" dirty="0" err="1" smtClean="0">
                <a:solidFill>
                  <a:srgbClr val="000000"/>
                </a:solidFill>
                <a:latin typeface="Times New Roman" pitchFamily="18" charset="0"/>
                <a:cs typeface="Times New Roman" pitchFamily="18" charset="0"/>
              </a:rPr>
              <a:t>nesile</a:t>
            </a:r>
            <a:r>
              <a:rPr lang="tr-TR" dirty="0" smtClean="0">
                <a:solidFill>
                  <a:srgbClr val="000000"/>
                </a:solidFill>
                <a:latin typeface="Times New Roman" pitchFamily="18" charset="0"/>
                <a:cs typeface="Times New Roman" pitchFamily="18" charset="0"/>
              </a:rPr>
              <a:t> aktarılması sırasında belgeleme açısından önemlidir. Ürünün yapımında kullanılan hammadde, üretim teknikleri, renk, motif özellikleri, motiflerin anlamları gibi yerel ve geleneksel bilgiyi korur</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lvl="0"/>
            <a:r>
              <a:rPr lang="tr-TR" dirty="0" smtClean="0">
                <a:solidFill>
                  <a:srgbClr val="000000"/>
                </a:solidFill>
                <a:latin typeface="Times New Roman" pitchFamily="18" charset="0"/>
                <a:cs typeface="Times New Roman" pitchFamily="18" charset="0"/>
              </a:rPr>
              <a:t>Ürüne kazandırılan kimlik ile tüketiciye doğrudan bilgi aktarılmasını sağlar ve tüketicide güven uyandırır. Böylece tüketici tarafından talep gören ürünün sürdürülebilirliği sağlanır</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Turizme katkıları</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Ankara Örneği</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5720" y="571480"/>
            <a:ext cx="8497092" cy="616455"/>
          </a:xfrm>
        </p:spPr>
        <p:txBody>
          <a:bodyPr/>
          <a:lstStyle/>
          <a:p>
            <a:r>
              <a:rPr lang="tr-TR" sz="3600" dirty="0" smtClean="0">
                <a:solidFill>
                  <a:srgbClr val="7030A0"/>
                </a:solidFill>
              </a:rPr>
              <a:t>Ankara İline Özgü Ürünlerin</a:t>
            </a:r>
            <a:br>
              <a:rPr lang="tr-TR" sz="3600" dirty="0" smtClean="0">
                <a:solidFill>
                  <a:srgbClr val="7030A0"/>
                </a:solidFill>
              </a:rPr>
            </a:br>
            <a:r>
              <a:rPr lang="tr-TR" sz="3600" dirty="0" smtClean="0">
                <a:solidFill>
                  <a:srgbClr val="7030A0"/>
                </a:solidFill>
              </a:rPr>
              <a:t>Coğrafi İşaret Durumu</a:t>
            </a:r>
            <a:r>
              <a:rPr lang="tr-TR" sz="2800" dirty="0" smtClean="0"/>
              <a:t/>
            </a:r>
            <a:br>
              <a:rPr lang="tr-TR" sz="2800" dirty="0" smtClean="0"/>
            </a:br>
            <a:endParaRPr lang="tr-TR" sz="2800" dirty="0"/>
          </a:p>
        </p:txBody>
      </p:sp>
      <p:sp>
        <p:nvSpPr>
          <p:cNvPr id="3" name="2 Metin Yer Tutucusu"/>
          <p:cNvSpPr>
            <a:spLocks noGrp="1"/>
          </p:cNvSpPr>
          <p:nvPr>
            <p:ph type="body" sz="quarter" idx="13"/>
          </p:nvPr>
        </p:nvSpPr>
        <p:spPr>
          <a:xfrm>
            <a:off x="323850" y="1071546"/>
            <a:ext cx="8496300" cy="119692"/>
          </a:xfrm>
        </p:spPr>
        <p:txBody>
          <a:bodyPr/>
          <a:lstStyle/>
          <a:p>
            <a:pPr algn="ctr"/>
            <a:endParaRPr lang="tr-TR" sz="2800" dirty="0" smtClean="0">
              <a:solidFill>
                <a:schemeClr val="accent5">
                  <a:lumMod val="75000"/>
                </a:schemeClr>
              </a:solidFill>
            </a:endParaRPr>
          </a:p>
          <a:p>
            <a:pPr algn="ctr"/>
            <a:endParaRPr lang="tr-TR" sz="2800" dirty="0" smtClean="0">
              <a:solidFill>
                <a:schemeClr val="accent5">
                  <a:lumMod val="75000"/>
                </a:schemeClr>
              </a:solidFill>
            </a:endParaRPr>
          </a:p>
          <a:p>
            <a:pPr algn="ctr"/>
            <a:r>
              <a:rPr lang="tr-TR" sz="2800" dirty="0" smtClean="0">
                <a:solidFill>
                  <a:schemeClr val="accent5">
                    <a:lumMod val="75000"/>
                  </a:schemeClr>
                </a:solidFill>
              </a:rPr>
              <a:t>Coğrafi İşaret Tescilini alan ürünler;</a:t>
            </a:r>
            <a:endParaRPr lang="tr-TR" dirty="0" smtClean="0">
              <a:solidFill>
                <a:schemeClr val="tx2">
                  <a:lumMod val="75000"/>
                </a:schemeClr>
              </a:solidFill>
            </a:endParaRPr>
          </a:p>
          <a:p>
            <a:pPr algn="ctr"/>
            <a:endParaRPr lang="tr-TR" dirty="0" smtClean="0">
              <a:solidFill>
                <a:schemeClr val="tx2">
                  <a:lumMod val="75000"/>
                </a:schemeClr>
              </a:solidFill>
            </a:endParaRPr>
          </a:p>
          <a:p>
            <a:pPr algn="ctr"/>
            <a:r>
              <a:rPr lang="tr-TR" dirty="0" smtClean="0">
                <a:solidFill>
                  <a:schemeClr val="tx2">
                    <a:lumMod val="75000"/>
                  </a:schemeClr>
                </a:solidFill>
              </a:rPr>
              <a:t>Kalecik Karası Üzümü 2005</a:t>
            </a:r>
          </a:p>
          <a:p>
            <a:pPr algn="ctr"/>
            <a:r>
              <a:rPr lang="tr-TR" dirty="0" smtClean="0">
                <a:solidFill>
                  <a:schemeClr val="tx2">
                    <a:lumMod val="75000"/>
                  </a:schemeClr>
                </a:solidFill>
              </a:rPr>
              <a:t>Çubuk Turşusu 2006</a:t>
            </a:r>
          </a:p>
          <a:p>
            <a:pPr algn="ctr"/>
            <a:r>
              <a:rPr lang="tr-TR" dirty="0" smtClean="0">
                <a:solidFill>
                  <a:schemeClr val="tx2">
                    <a:lumMod val="75000"/>
                  </a:schemeClr>
                </a:solidFill>
              </a:rPr>
              <a:t>Beypazarı Kurusu 2009</a:t>
            </a:r>
          </a:p>
          <a:p>
            <a:endParaRPr lang="tr-TR" dirty="0" smtClean="0"/>
          </a:p>
          <a:p>
            <a:endParaRPr lang="tr-TR" dirty="0" smtClean="0"/>
          </a:p>
          <a:p>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Metin Yer Tutucusu"/>
          <p:cNvSpPr>
            <a:spLocks noGrp="1"/>
          </p:cNvSpPr>
          <p:nvPr>
            <p:ph type="body" sz="quarter" idx="13"/>
          </p:nvPr>
        </p:nvSpPr>
        <p:spPr/>
        <p:txBody>
          <a:bodyPr/>
          <a:lstStyle/>
          <a:p>
            <a:endParaRPr lang="tr-TR"/>
          </a:p>
        </p:txBody>
      </p:sp>
      <p:sp>
        <p:nvSpPr>
          <p:cNvPr id="4" name="3 Dikdörtgen"/>
          <p:cNvSpPr/>
          <p:nvPr/>
        </p:nvSpPr>
        <p:spPr>
          <a:xfrm>
            <a:off x="571472" y="1767007"/>
            <a:ext cx="7858180" cy="4062651"/>
          </a:xfrm>
          <a:prstGeom prst="rect">
            <a:avLst/>
          </a:prstGeom>
        </p:spPr>
        <p:txBody>
          <a:bodyPr wrap="square">
            <a:spAutoFit/>
          </a:bodyPr>
          <a:lstStyle/>
          <a:p>
            <a:pPr algn="ctr"/>
            <a:r>
              <a:rPr lang="tr-TR" sz="2400" dirty="0" smtClean="0">
                <a:solidFill>
                  <a:schemeClr val="accent5">
                    <a:lumMod val="75000"/>
                  </a:schemeClr>
                </a:solidFill>
              </a:rPr>
              <a:t>Coğrafi İşaret başvurusu yapan ürünler;</a:t>
            </a:r>
          </a:p>
          <a:p>
            <a:pPr algn="ctr"/>
            <a:endParaRPr lang="tr-TR" dirty="0" smtClean="0">
              <a:solidFill>
                <a:schemeClr val="tx2">
                  <a:lumMod val="75000"/>
                </a:schemeClr>
              </a:solidFill>
            </a:endParaRPr>
          </a:p>
          <a:p>
            <a:pPr algn="ctr"/>
            <a:r>
              <a:rPr lang="tr-TR" sz="2400" dirty="0" smtClean="0">
                <a:solidFill>
                  <a:schemeClr val="tx2">
                    <a:lumMod val="75000"/>
                  </a:schemeClr>
                </a:solidFill>
              </a:rPr>
              <a:t>Ankara Döneri</a:t>
            </a:r>
          </a:p>
          <a:p>
            <a:pPr algn="ctr"/>
            <a:r>
              <a:rPr lang="tr-TR" sz="2400" dirty="0" smtClean="0">
                <a:solidFill>
                  <a:schemeClr val="tx2">
                    <a:lumMod val="75000"/>
                  </a:schemeClr>
                </a:solidFill>
              </a:rPr>
              <a:t>Ankara Keçisi Oğlak Eti</a:t>
            </a:r>
          </a:p>
          <a:p>
            <a:pPr algn="ctr"/>
            <a:r>
              <a:rPr lang="tr-TR" sz="2400" dirty="0" smtClean="0">
                <a:solidFill>
                  <a:schemeClr val="tx2">
                    <a:lumMod val="75000"/>
                  </a:schemeClr>
                </a:solidFill>
              </a:rPr>
              <a:t>Ankara Simidi</a:t>
            </a:r>
          </a:p>
          <a:p>
            <a:pPr algn="ctr"/>
            <a:r>
              <a:rPr lang="tr-TR" sz="2400" dirty="0" smtClean="0">
                <a:solidFill>
                  <a:schemeClr val="tx2">
                    <a:lumMod val="75000"/>
                  </a:schemeClr>
                </a:solidFill>
              </a:rPr>
              <a:t>Ankara Tavası</a:t>
            </a:r>
          </a:p>
          <a:p>
            <a:pPr algn="ctr"/>
            <a:r>
              <a:rPr lang="tr-TR" sz="2400" dirty="0" smtClean="0">
                <a:solidFill>
                  <a:schemeClr val="tx2">
                    <a:lumMod val="75000"/>
                  </a:schemeClr>
                </a:solidFill>
              </a:rPr>
              <a:t>Gölbaşı Peygamber Üzümü</a:t>
            </a:r>
          </a:p>
          <a:p>
            <a:pPr algn="ctr"/>
            <a:r>
              <a:rPr lang="tr-TR" sz="2400" dirty="0" smtClean="0">
                <a:solidFill>
                  <a:schemeClr val="tx2">
                    <a:lumMod val="75000"/>
                  </a:schemeClr>
                </a:solidFill>
              </a:rPr>
              <a:t>Kazan Kavunu</a:t>
            </a:r>
          </a:p>
          <a:p>
            <a:pPr algn="ctr"/>
            <a:r>
              <a:rPr lang="tr-TR" sz="2400" dirty="0" smtClean="0">
                <a:solidFill>
                  <a:srgbClr val="FF0000"/>
                </a:solidFill>
              </a:rPr>
              <a:t>Ankara Tiftiği</a:t>
            </a:r>
          </a:p>
          <a:p>
            <a:pPr algn="ctr"/>
            <a:r>
              <a:rPr lang="tr-TR" sz="2400" dirty="0" smtClean="0">
                <a:solidFill>
                  <a:srgbClr val="FF0000"/>
                </a:solidFill>
              </a:rPr>
              <a:t>Nallıhan Örtmesi</a:t>
            </a:r>
          </a:p>
          <a:p>
            <a:pPr algn="ctr"/>
            <a:r>
              <a:rPr lang="tr-TR" sz="2400" dirty="0" smtClean="0">
                <a:solidFill>
                  <a:srgbClr val="FF0000"/>
                </a:solidFill>
              </a:rPr>
              <a:t>Nallıhan İğne Oyası</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TotalTime>
  <Words>185</Words>
  <Application>Microsoft Office PowerPoint</Application>
  <PresentationFormat>Ekran Gösterisi (4:3)</PresentationFormat>
  <Paragraphs>28</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Akış</vt:lpstr>
      <vt:lpstr>Coğrafi İşaretin Faydaları</vt:lpstr>
      <vt:lpstr>Slayt 2</vt:lpstr>
      <vt:lpstr>Slayt 3</vt:lpstr>
      <vt:lpstr>Slayt 4</vt:lpstr>
      <vt:lpstr>Slayt 5</vt:lpstr>
      <vt:lpstr>Slayt 6</vt:lpstr>
      <vt:lpstr>Ankara İline Özgü Ürünlerin Coğrafi İşaret Durumu </vt:lpstr>
      <vt:lpstr>Slayt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Coğrafi İşaretin Faydaları</dc:title>
  <dc:creator>Kullanıcı123</dc:creator>
  <cp:lastModifiedBy>Kullanıcı123</cp:lastModifiedBy>
  <cp:revision>1</cp:revision>
  <dcterms:created xsi:type="dcterms:W3CDTF">2017-06-14T06:58:17Z</dcterms:created>
  <dcterms:modified xsi:type="dcterms:W3CDTF">2017-06-14T07:01:41Z</dcterms:modified>
</cp:coreProperties>
</file>