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Lst>
  <p:notesMasterIdLst>
    <p:notesMasterId r:id="rId58"/>
  </p:notesMasterIdLst>
  <p:handoutMasterIdLst>
    <p:handoutMasterId r:id="rId59"/>
  </p:handoutMasterIdLst>
  <p:sldIdLst>
    <p:sldId id="256" r:id="rId2"/>
    <p:sldId id="257" r:id="rId3"/>
    <p:sldId id="258" r:id="rId4"/>
    <p:sldId id="272" r:id="rId5"/>
    <p:sldId id="271" r:id="rId6"/>
    <p:sldId id="285" r:id="rId7"/>
    <p:sldId id="287" r:id="rId8"/>
    <p:sldId id="301" r:id="rId9"/>
    <p:sldId id="302" r:id="rId10"/>
    <p:sldId id="303" r:id="rId11"/>
    <p:sldId id="286" r:id="rId12"/>
    <p:sldId id="288" r:id="rId13"/>
    <p:sldId id="290" r:id="rId14"/>
    <p:sldId id="291" r:id="rId15"/>
    <p:sldId id="289" r:id="rId16"/>
    <p:sldId id="294" r:id="rId17"/>
    <p:sldId id="295" r:id="rId18"/>
    <p:sldId id="401" r:id="rId19"/>
    <p:sldId id="293" r:id="rId20"/>
    <p:sldId id="296" r:id="rId21"/>
    <p:sldId id="292" r:id="rId22"/>
    <p:sldId id="297" r:id="rId23"/>
    <p:sldId id="299" r:id="rId24"/>
    <p:sldId id="324" r:id="rId25"/>
    <p:sldId id="338" r:id="rId26"/>
    <p:sldId id="339" r:id="rId27"/>
    <p:sldId id="394" r:id="rId28"/>
    <p:sldId id="397" r:id="rId29"/>
    <p:sldId id="340" r:id="rId30"/>
    <p:sldId id="390" r:id="rId31"/>
    <p:sldId id="391" r:id="rId32"/>
    <p:sldId id="341" r:id="rId33"/>
    <p:sldId id="342" r:id="rId34"/>
    <p:sldId id="343" r:id="rId35"/>
    <p:sldId id="344" r:id="rId36"/>
    <p:sldId id="345" r:id="rId37"/>
    <p:sldId id="346" r:id="rId38"/>
    <p:sldId id="347" r:id="rId39"/>
    <p:sldId id="388" r:id="rId40"/>
    <p:sldId id="348" r:id="rId41"/>
    <p:sldId id="349" r:id="rId42"/>
    <p:sldId id="350" r:id="rId43"/>
    <p:sldId id="372" r:id="rId44"/>
    <p:sldId id="373" r:id="rId45"/>
    <p:sldId id="374" r:id="rId46"/>
    <p:sldId id="375" r:id="rId47"/>
    <p:sldId id="377" r:id="rId48"/>
    <p:sldId id="378" r:id="rId49"/>
    <p:sldId id="379" r:id="rId50"/>
    <p:sldId id="382" r:id="rId51"/>
    <p:sldId id="383" r:id="rId52"/>
    <p:sldId id="384" r:id="rId53"/>
    <p:sldId id="385" r:id="rId54"/>
    <p:sldId id="386" r:id="rId55"/>
    <p:sldId id="387" r:id="rId56"/>
    <p:sldId id="402" r:id="rId57"/>
  </p:sldIdLst>
  <p:sldSz cx="9144000" cy="6858000" type="screen4x3"/>
  <p:notesSz cx="6784975" cy="9906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40156" cy="4953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43249" y="0"/>
            <a:ext cx="2940156" cy="495300"/>
          </a:xfrm>
          <a:prstGeom prst="rect">
            <a:avLst/>
          </a:prstGeom>
        </p:spPr>
        <p:txBody>
          <a:bodyPr vert="horz" lIns="91440" tIns="45720" rIns="91440" bIns="45720" rtlCol="0"/>
          <a:lstStyle>
            <a:lvl1pPr algn="r">
              <a:defRPr sz="1200"/>
            </a:lvl1pPr>
          </a:lstStyle>
          <a:p>
            <a:fld id="{7B118006-9B06-4F5D-B991-7256EA119CE6}" type="datetimeFigureOut">
              <a:rPr lang="tr-TR" smtClean="0"/>
              <a:pPr/>
              <a:t>03.09.2019</a:t>
            </a:fld>
            <a:endParaRPr lang="tr-TR"/>
          </a:p>
        </p:txBody>
      </p:sp>
      <p:sp>
        <p:nvSpPr>
          <p:cNvPr id="4" name="3 Altbilgi Yer Tutucusu"/>
          <p:cNvSpPr>
            <a:spLocks noGrp="1"/>
          </p:cNvSpPr>
          <p:nvPr>
            <p:ph type="ftr" sz="quarter" idx="2"/>
          </p:nvPr>
        </p:nvSpPr>
        <p:spPr>
          <a:xfrm>
            <a:off x="0" y="9408981"/>
            <a:ext cx="2940156" cy="4953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43249" y="9408981"/>
            <a:ext cx="2940156" cy="495300"/>
          </a:xfrm>
          <a:prstGeom prst="rect">
            <a:avLst/>
          </a:prstGeom>
        </p:spPr>
        <p:txBody>
          <a:bodyPr vert="horz" lIns="91440" tIns="45720" rIns="91440" bIns="45720" rtlCol="0" anchor="b"/>
          <a:lstStyle>
            <a:lvl1pPr algn="r">
              <a:defRPr sz="1200"/>
            </a:lvl1pPr>
          </a:lstStyle>
          <a:p>
            <a:fld id="{612FE29C-42CA-4EA6-A39F-0D1B15E8776E}"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40156" cy="4953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tr-TR"/>
          </a:p>
        </p:txBody>
      </p:sp>
      <p:sp>
        <p:nvSpPr>
          <p:cNvPr id="3" name="2 Veri Yer Tutucusu"/>
          <p:cNvSpPr>
            <a:spLocks noGrp="1"/>
          </p:cNvSpPr>
          <p:nvPr>
            <p:ph type="dt" idx="1"/>
          </p:nvPr>
        </p:nvSpPr>
        <p:spPr>
          <a:xfrm>
            <a:off x="3843249" y="0"/>
            <a:ext cx="2940156" cy="4953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FEA6D45-1355-4BB2-A714-DD6669E86DC6}" type="datetimeFigureOut">
              <a:rPr lang="tr-TR"/>
              <a:pPr>
                <a:defRPr/>
              </a:pPr>
              <a:t>03.09.2019</a:t>
            </a:fld>
            <a:endParaRPr lang="tr-TR"/>
          </a:p>
        </p:txBody>
      </p:sp>
      <p:sp>
        <p:nvSpPr>
          <p:cNvPr id="4" name="3 Slayt Görüntüsü Yer Tutucusu"/>
          <p:cNvSpPr>
            <a:spLocks noGrp="1" noRot="1" noChangeAspect="1"/>
          </p:cNvSpPr>
          <p:nvPr>
            <p:ph type="sldImg" idx="2"/>
          </p:nvPr>
        </p:nvSpPr>
        <p:spPr>
          <a:xfrm>
            <a:off x="915988" y="742950"/>
            <a:ext cx="4953000" cy="371475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78498" y="4705350"/>
            <a:ext cx="5427980" cy="4457700"/>
          </a:xfrm>
          <a:prstGeom prst="rect">
            <a:avLst/>
          </a:prstGeom>
        </p:spPr>
        <p:txBody>
          <a:bodyPr vert="horz" wrap="square" lIns="91440" tIns="45720" rIns="91440" bIns="45720" numCol="1" anchor="t" anchorCtr="0" compatLnSpc="1">
            <a:prstTxWarp prst="textNoShape">
              <a:avLst/>
            </a:prstTxWarp>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9408981"/>
            <a:ext cx="2940156" cy="4953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tr-TR"/>
          </a:p>
        </p:txBody>
      </p:sp>
      <p:sp>
        <p:nvSpPr>
          <p:cNvPr id="7" name="6 Slayt Numarası Yer Tutucusu"/>
          <p:cNvSpPr>
            <a:spLocks noGrp="1"/>
          </p:cNvSpPr>
          <p:nvPr>
            <p:ph type="sldNum" sz="quarter" idx="5"/>
          </p:nvPr>
        </p:nvSpPr>
        <p:spPr>
          <a:xfrm>
            <a:off x="3843249" y="9408981"/>
            <a:ext cx="2940156" cy="4953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2640F8C-A48C-4E19-8B4A-F52DC6AEBEE2}"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charset="0"/>
      </a:defRPr>
    </a:lvl1pPr>
    <a:lvl2pPr marL="457200" algn="l" rtl="0" eaLnBrk="0" fontAlgn="base" hangingPunct="0">
      <a:spcBef>
        <a:spcPct val="30000"/>
      </a:spcBef>
      <a:spcAft>
        <a:spcPct val="0"/>
      </a:spcAft>
      <a:defRPr sz="1200" kern="1200">
        <a:solidFill>
          <a:schemeClr val="tx1"/>
        </a:solidFill>
        <a:latin typeface="+mn-lt"/>
        <a:ea typeface="+mn-ea"/>
        <a:cs typeface="Arial" charset="0"/>
      </a:defRPr>
    </a:lvl2pPr>
    <a:lvl3pPr marL="914400" algn="l" rtl="0" eaLnBrk="0" fontAlgn="base" hangingPunct="0">
      <a:spcBef>
        <a:spcPct val="30000"/>
      </a:spcBef>
      <a:spcAft>
        <a:spcPct val="0"/>
      </a:spcAft>
      <a:defRPr sz="1200" kern="1200">
        <a:solidFill>
          <a:schemeClr val="tx1"/>
        </a:solidFill>
        <a:latin typeface="+mn-lt"/>
        <a:ea typeface="+mn-ea"/>
        <a:cs typeface="Arial" charset="0"/>
      </a:defRPr>
    </a:lvl3pPr>
    <a:lvl4pPr marL="1371600" algn="l" rtl="0" eaLnBrk="0" fontAlgn="base" hangingPunct="0">
      <a:spcBef>
        <a:spcPct val="30000"/>
      </a:spcBef>
      <a:spcAft>
        <a:spcPct val="0"/>
      </a:spcAft>
      <a:defRPr sz="1200" kern="1200">
        <a:solidFill>
          <a:schemeClr val="tx1"/>
        </a:solidFill>
        <a:latin typeface="+mn-lt"/>
        <a:ea typeface="+mn-ea"/>
        <a:cs typeface="Arial" charset="0"/>
      </a:defRPr>
    </a:lvl4pPr>
    <a:lvl5pPr marL="1828800" algn="l" rtl="0" eaLnBrk="0" fontAlgn="base" hangingPunct="0">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TextEdit="1"/>
          </p:cNvSpPr>
          <p:nvPr>
            <p:ph type="sldImg"/>
          </p:nvPr>
        </p:nvSpPr>
        <p:spPr bwMode="auto">
          <a:noFill/>
          <a:ln>
            <a:solidFill>
              <a:srgbClr val="000000"/>
            </a:solidFill>
            <a:miter lim="800000"/>
            <a:headEnd/>
            <a:tailEnd/>
          </a:ln>
        </p:spPr>
      </p:sp>
      <p:sp>
        <p:nvSpPr>
          <p:cNvPr id="15362" name="Rectangle 3"/>
          <p:cNvSpPr>
            <a:spLocks noGrp="1"/>
          </p:cNvSpPr>
          <p:nvPr>
            <p:ph type="body" idx="1"/>
          </p:nvPr>
        </p:nvSpPr>
        <p:spPr bwMode="auto">
          <a:noFill/>
        </p:spPr>
        <p:txBody>
          <a:bodyPr/>
          <a:lstStyle/>
          <a:p>
            <a:pPr eaLnBrk="1" hangingPunct="1"/>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43249" y="9408981"/>
            <a:ext cx="2940156" cy="495300"/>
          </a:xfrm>
          <a:prstGeom prst="rect">
            <a:avLst/>
          </a:prstGeom>
          <a:noFill/>
          <a:ln>
            <a:miter lim="800000"/>
            <a:headEnd/>
            <a:tailEnd/>
          </a:ln>
        </p:spPr>
        <p:txBody>
          <a:bodyPr anchor="b"/>
          <a:lstStyle/>
          <a:p>
            <a:pPr algn="r">
              <a:defRPr/>
            </a:pPr>
            <a:fld id="{2BE8D333-9F97-4E20-90CD-FE1C2A4DB1EE}" type="slidenum">
              <a:rPr lang="tr-TR" sz="1200">
                <a:latin typeface="+mn-lt"/>
                <a:cs typeface="+mn-cs"/>
              </a:rPr>
              <a:pPr algn="r">
                <a:defRPr/>
              </a:pPr>
              <a:t>44</a:t>
            </a:fld>
            <a:endParaRPr lang="tr-TR" sz="1200">
              <a:latin typeface="+mn-lt"/>
              <a:cs typeface="+mn-cs"/>
            </a:endParaRPr>
          </a:p>
        </p:txBody>
      </p:sp>
      <p:sp>
        <p:nvSpPr>
          <p:cNvPr id="808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0900" name="Rectangle 3"/>
          <p:cNvSpPr>
            <a:spLocks noGrp="1" noChangeArrowheads="1"/>
          </p:cNvSpPr>
          <p:nvPr>
            <p:ph type="body" idx="1"/>
          </p:nvPr>
        </p:nvSpPr>
        <p:spPr bwMode="auto">
          <a:noFill/>
        </p:spPr>
        <p:txBody>
          <a:bodyPr/>
          <a:lstStyle/>
          <a:p>
            <a:pPr eaLnBrk="1" hangingPunct="1">
              <a:spcBef>
                <a:spcPct val="0"/>
              </a:spcBef>
            </a:pPr>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txBox="1">
            <a:spLocks noGrp="1" noChangeArrowheads="1"/>
          </p:cNvSpPr>
          <p:nvPr/>
        </p:nvSpPr>
        <p:spPr bwMode="auto">
          <a:xfrm>
            <a:off x="3843249" y="9408981"/>
            <a:ext cx="2940156" cy="495300"/>
          </a:xfrm>
          <a:prstGeom prst="rect">
            <a:avLst/>
          </a:prstGeom>
          <a:noFill/>
          <a:ln>
            <a:miter lim="800000"/>
            <a:headEnd/>
            <a:tailEnd/>
          </a:ln>
        </p:spPr>
        <p:txBody>
          <a:bodyPr anchor="b"/>
          <a:lstStyle/>
          <a:p>
            <a:pPr algn="r">
              <a:defRPr/>
            </a:pPr>
            <a:fld id="{B7D80E45-01FA-4471-B59C-C51994D9FD03}" type="slidenum">
              <a:rPr lang="tr-TR" sz="1200">
                <a:latin typeface="+mn-lt"/>
                <a:cs typeface="+mn-cs"/>
              </a:rPr>
              <a:pPr algn="r">
                <a:defRPr/>
              </a:pPr>
              <a:t>45</a:t>
            </a:fld>
            <a:endParaRPr lang="tr-TR" sz="1200">
              <a:latin typeface="+mn-lt"/>
              <a:cs typeface="+mn-cs"/>
            </a:endParaRPr>
          </a:p>
        </p:txBody>
      </p:sp>
      <p:sp>
        <p:nvSpPr>
          <p:cNvPr id="829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2948" name="Rectangle 3"/>
          <p:cNvSpPr>
            <a:spLocks noGrp="1" noChangeArrowheads="1"/>
          </p:cNvSpPr>
          <p:nvPr>
            <p:ph type="body" idx="1"/>
          </p:nvPr>
        </p:nvSpPr>
        <p:spPr bwMode="auto">
          <a:noFill/>
        </p:spPr>
        <p:txBody>
          <a:bodyPr/>
          <a:lstStyle/>
          <a:p>
            <a:pPr eaLnBrk="1" hangingPunct="1">
              <a:spcBef>
                <a:spcPct val="0"/>
              </a:spcBef>
            </a:pPr>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txBox="1">
            <a:spLocks noGrp="1" noChangeArrowheads="1"/>
          </p:cNvSpPr>
          <p:nvPr/>
        </p:nvSpPr>
        <p:spPr bwMode="auto">
          <a:xfrm>
            <a:off x="3843249" y="9408981"/>
            <a:ext cx="2940156" cy="495300"/>
          </a:xfrm>
          <a:prstGeom prst="rect">
            <a:avLst/>
          </a:prstGeom>
          <a:noFill/>
          <a:ln>
            <a:miter lim="800000"/>
            <a:headEnd/>
            <a:tailEnd/>
          </a:ln>
        </p:spPr>
        <p:txBody>
          <a:bodyPr anchor="b"/>
          <a:lstStyle/>
          <a:p>
            <a:pPr algn="r">
              <a:defRPr/>
            </a:pPr>
            <a:fld id="{84D4D802-81C2-4608-9C22-383320D71B75}" type="slidenum">
              <a:rPr lang="tr-TR" sz="1200">
                <a:latin typeface="+mn-lt"/>
                <a:cs typeface="+mn-cs"/>
              </a:rPr>
              <a:pPr algn="r">
                <a:defRPr/>
              </a:pPr>
              <a:t>46</a:t>
            </a:fld>
            <a:endParaRPr lang="tr-TR" sz="1200">
              <a:latin typeface="+mn-lt"/>
              <a:cs typeface="+mn-cs"/>
            </a:endParaRPr>
          </a:p>
        </p:txBody>
      </p:sp>
      <p:sp>
        <p:nvSpPr>
          <p:cNvPr id="849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4996" name="Rectangle 3"/>
          <p:cNvSpPr>
            <a:spLocks noGrp="1" noChangeArrowheads="1"/>
          </p:cNvSpPr>
          <p:nvPr>
            <p:ph type="body" idx="1"/>
          </p:nvPr>
        </p:nvSpPr>
        <p:spPr bwMode="auto">
          <a:noFill/>
        </p:spPr>
        <p:txBody>
          <a:bodyPr/>
          <a:lstStyle/>
          <a:p>
            <a:pPr eaLnBrk="1" hangingPunct="1">
              <a:spcBef>
                <a:spcPct val="0"/>
              </a:spcBef>
            </a:pPr>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txBox="1">
            <a:spLocks noGrp="1" noChangeArrowheads="1"/>
          </p:cNvSpPr>
          <p:nvPr/>
        </p:nvSpPr>
        <p:spPr bwMode="auto">
          <a:xfrm>
            <a:off x="3843249" y="9408981"/>
            <a:ext cx="2940156" cy="495300"/>
          </a:xfrm>
          <a:prstGeom prst="rect">
            <a:avLst/>
          </a:prstGeom>
          <a:noFill/>
          <a:ln>
            <a:miter lim="800000"/>
            <a:headEnd/>
            <a:tailEnd/>
          </a:ln>
        </p:spPr>
        <p:txBody>
          <a:bodyPr anchor="b"/>
          <a:lstStyle/>
          <a:p>
            <a:pPr algn="r">
              <a:defRPr/>
            </a:pPr>
            <a:fld id="{FEA614AB-012F-4FC9-943C-4915A67ECC4A}" type="slidenum">
              <a:rPr lang="tr-TR" sz="1200">
                <a:latin typeface="+mn-lt"/>
              </a:rPr>
              <a:pPr algn="r">
                <a:defRPr/>
              </a:pPr>
              <a:t>47</a:t>
            </a:fld>
            <a:endParaRPr lang="tr-TR" sz="1200">
              <a:latin typeface="+mn-lt"/>
            </a:endParaRPr>
          </a:p>
        </p:txBody>
      </p:sp>
      <p:sp>
        <p:nvSpPr>
          <p:cNvPr id="880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8068" name="Rectangle 3"/>
          <p:cNvSpPr>
            <a:spLocks noGrp="1" noChangeArrowheads="1"/>
          </p:cNvSpPr>
          <p:nvPr>
            <p:ph type="body" idx="1"/>
          </p:nvPr>
        </p:nvSpPr>
        <p:spPr bwMode="auto">
          <a:noFill/>
        </p:spPr>
        <p:txBody>
          <a:bodyPr/>
          <a:lstStyle/>
          <a:p>
            <a:pPr eaLnBrk="1" hangingPunct="1">
              <a:spcBef>
                <a:spcPct val="0"/>
              </a:spcBef>
            </a:pPr>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txBox="1">
            <a:spLocks noGrp="1" noChangeArrowheads="1"/>
          </p:cNvSpPr>
          <p:nvPr/>
        </p:nvSpPr>
        <p:spPr bwMode="auto">
          <a:xfrm>
            <a:off x="3843249" y="9408981"/>
            <a:ext cx="2940156" cy="495300"/>
          </a:xfrm>
          <a:prstGeom prst="rect">
            <a:avLst/>
          </a:prstGeom>
          <a:noFill/>
          <a:ln>
            <a:miter lim="800000"/>
            <a:headEnd/>
            <a:tailEnd/>
          </a:ln>
        </p:spPr>
        <p:txBody>
          <a:bodyPr anchor="b"/>
          <a:lstStyle/>
          <a:p>
            <a:pPr algn="r">
              <a:defRPr/>
            </a:pPr>
            <a:fld id="{FDD2A821-8D3B-4C67-A2F2-8EB292EB56BA}" type="slidenum">
              <a:rPr lang="tr-TR" sz="1200">
                <a:latin typeface="+mn-lt"/>
              </a:rPr>
              <a:pPr algn="r">
                <a:defRPr/>
              </a:pPr>
              <a:t>49</a:t>
            </a:fld>
            <a:endParaRPr lang="tr-TR" sz="1200">
              <a:latin typeface="+mn-lt"/>
            </a:endParaRPr>
          </a:p>
        </p:txBody>
      </p:sp>
      <p:sp>
        <p:nvSpPr>
          <p:cNvPr id="911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1140" name="Rectangle 3"/>
          <p:cNvSpPr>
            <a:spLocks noGrp="1" noChangeArrowheads="1"/>
          </p:cNvSpPr>
          <p:nvPr>
            <p:ph type="body" idx="1"/>
          </p:nvPr>
        </p:nvSpPr>
        <p:spPr bwMode="auto">
          <a:noFill/>
        </p:spPr>
        <p:txBody>
          <a:bodyPr/>
          <a:lstStyle/>
          <a:p>
            <a:pPr eaLnBrk="1" hangingPunct="1">
              <a:spcBef>
                <a:spcPct val="0"/>
              </a:spcBef>
            </a:pPr>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txBox="1">
            <a:spLocks noGrp="1" noChangeArrowheads="1"/>
          </p:cNvSpPr>
          <p:nvPr/>
        </p:nvSpPr>
        <p:spPr bwMode="auto">
          <a:xfrm>
            <a:off x="3843249" y="9408981"/>
            <a:ext cx="2940156" cy="495300"/>
          </a:xfrm>
          <a:prstGeom prst="rect">
            <a:avLst/>
          </a:prstGeom>
          <a:noFill/>
          <a:ln>
            <a:miter lim="800000"/>
            <a:headEnd/>
            <a:tailEnd/>
          </a:ln>
        </p:spPr>
        <p:txBody>
          <a:bodyPr anchor="b"/>
          <a:lstStyle/>
          <a:p>
            <a:pPr algn="r">
              <a:defRPr/>
            </a:pPr>
            <a:fld id="{8AC92402-8FCA-4190-97A5-A974FD4D8606}" type="slidenum">
              <a:rPr lang="tr-TR" sz="1200">
                <a:latin typeface="+mn-lt"/>
              </a:rPr>
              <a:pPr algn="r">
                <a:defRPr/>
              </a:pPr>
              <a:t>52</a:t>
            </a:fld>
            <a:endParaRPr lang="tr-TR" sz="1200">
              <a:latin typeface="+mn-lt"/>
            </a:endParaRPr>
          </a:p>
        </p:txBody>
      </p:sp>
      <p:sp>
        <p:nvSpPr>
          <p:cNvPr id="983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8308" name="Rectangle 3"/>
          <p:cNvSpPr>
            <a:spLocks noGrp="1" noChangeArrowheads="1"/>
          </p:cNvSpPr>
          <p:nvPr>
            <p:ph type="body" idx="1"/>
          </p:nvPr>
        </p:nvSpPr>
        <p:spPr bwMode="auto">
          <a:noFill/>
        </p:spPr>
        <p:txBody>
          <a:bodyPr/>
          <a:lstStyle/>
          <a:p>
            <a:pPr eaLnBrk="1" hangingPunct="1">
              <a:spcBef>
                <a:spcPct val="0"/>
              </a:spcBef>
            </a:pPr>
            <a:endParaRPr 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txBox="1">
            <a:spLocks noGrp="1" noChangeArrowheads="1"/>
          </p:cNvSpPr>
          <p:nvPr/>
        </p:nvSpPr>
        <p:spPr bwMode="auto">
          <a:xfrm>
            <a:off x="3843249" y="9408981"/>
            <a:ext cx="2940156" cy="495300"/>
          </a:xfrm>
          <a:prstGeom prst="rect">
            <a:avLst/>
          </a:prstGeom>
          <a:noFill/>
          <a:ln>
            <a:miter lim="800000"/>
            <a:headEnd/>
            <a:tailEnd/>
          </a:ln>
        </p:spPr>
        <p:txBody>
          <a:bodyPr anchor="b"/>
          <a:lstStyle/>
          <a:p>
            <a:pPr algn="r">
              <a:defRPr/>
            </a:pPr>
            <a:fld id="{9FD9D829-0665-4F56-8E53-00DAA5964540}" type="slidenum">
              <a:rPr lang="tr-TR" sz="1200">
                <a:latin typeface="+mn-lt"/>
              </a:rPr>
              <a:pPr algn="r">
                <a:defRPr/>
              </a:pPr>
              <a:t>55</a:t>
            </a:fld>
            <a:endParaRPr lang="tr-TR" sz="1200">
              <a:latin typeface="+mn-lt"/>
            </a:endParaRPr>
          </a:p>
        </p:txBody>
      </p:sp>
      <p:sp>
        <p:nvSpPr>
          <p:cNvPr id="1024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2404" name="Rectangle 3"/>
          <p:cNvSpPr>
            <a:spLocks noGrp="1" noChangeArrowheads="1"/>
          </p:cNvSpPr>
          <p:nvPr>
            <p:ph type="body" idx="1"/>
          </p:nvPr>
        </p:nvSpPr>
        <p:spPr bwMode="auto">
          <a:noFill/>
        </p:spPr>
        <p:txBody>
          <a:bodyPr/>
          <a:lstStyle/>
          <a:p>
            <a:pPr eaLnBrk="1" hangingPunct="1">
              <a:spcBef>
                <a:spcPct val="0"/>
              </a:spcBef>
            </a:pPr>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tr-T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tr-T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tr-T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tr-T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tr-T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tr-T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tr-T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tr-T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tr-T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tr-T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tr-T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tr-T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tr-T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tr-T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tr-T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tr-T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tr-T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tr-T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tr-T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tr-T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tr-T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tr-T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tr-T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tr-T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tr-T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tr-T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tr-T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tr-T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tr-T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tr-T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tr-T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tr-T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tr-TR"/>
          </a:p>
        </p:txBody>
      </p:sp>
      <p:sp>
        <p:nvSpPr>
          <p:cNvPr id="220163" name="Rectangle 3"/>
          <p:cNvSpPr>
            <a:spLocks noGrp="1" noChangeArrowheads="1"/>
          </p:cNvSpPr>
          <p:nvPr>
            <p:ph type="ctrTitle"/>
          </p:nvPr>
        </p:nvSpPr>
        <p:spPr>
          <a:xfrm>
            <a:off x="315913" y="466725"/>
            <a:ext cx="6781800" cy="2133600"/>
          </a:xfrm>
        </p:spPr>
        <p:txBody>
          <a:bodyPr/>
          <a:lstStyle>
            <a:lvl1pPr algn="r">
              <a:defRPr sz="4800"/>
            </a:lvl1pPr>
          </a:lstStyle>
          <a:p>
            <a:r>
              <a:rPr lang="tr-TR" altLang="en-US"/>
              <a:t>Asıl başlık stili için tıklatın</a:t>
            </a:r>
          </a:p>
        </p:txBody>
      </p:sp>
      <p:sp>
        <p:nvSpPr>
          <p:cNvPr id="22016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tr-TR" altLang="en-US"/>
              <a:t>Asıl alt başlık stilini düzenlemek için tıklatın</a:t>
            </a:r>
          </a:p>
        </p:txBody>
      </p:sp>
      <p:sp>
        <p:nvSpPr>
          <p:cNvPr id="38" name="Rectangle 5"/>
          <p:cNvSpPr>
            <a:spLocks noGrp="1" noChangeArrowheads="1"/>
          </p:cNvSpPr>
          <p:nvPr>
            <p:ph type="dt" sz="half" idx="10"/>
          </p:nvPr>
        </p:nvSpPr>
        <p:spPr/>
        <p:txBody>
          <a:bodyPr/>
          <a:lstStyle>
            <a:lvl1pPr>
              <a:defRPr/>
            </a:lvl1pPr>
          </a:lstStyle>
          <a:p>
            <a:pPr>
              <a:defRPr/>
            </a:pPr>
            <a:fld id="{4A91E902-EA8C-4F6C-8013-8DD766D959A8}" type="datetime1">
              <a:rPr lang="tr-TR"/>
              <a:pPr>
                <a:defRPr/>
              </a:pPr>
              <a:t>03.09.2019</a:t>
            </a:fld>
            <a:endParaRPr lang="tr-TR" altLang="en-US"/>
          </a:p>
        </p:txBody>
      </p:sp>
      <p:sp>
        <p:nvSpPr>
          <p:cNvPr id="39" name="Rectangle 6"/>
          <p:cNvSpPr>
            <a:spLocks noGrp="1" noChangeArrowheads="1"/>
          </p:cNvSpPr>
          <p:nvPr>
            <p:ph type="ftr" sz="quarter" idx="11"/>
          </p:nvPr>
        </p:nvSpPr>
        <p:spPr/>
        <p:txBody>
          <a:bodyPr/>
          <a:lstStyle>
            <a:lvl1pPr>
              <a:defRPr/>
            </a:lvl1pPr>
          </a:lstStyle>
          <a:p>
            <a:pPr>
              <a:defRPr/>
            </a:pPr>
            <a:r>
              <a:rPr lang="tr-TR" altLang="en-US"/>
              <a:t>AHE 206 Enfeksiyon Hastalıkları Hemşireliği</a:t>
            </a:r>
          </a:p>
        </p:txBody>
      </p:sp>
      <p:sp>
        <p:nvSpPr>
          <p:cNvPr id="40" name="Rectangle 7"/>
          <p:cNvSpPr>
            <a:spLocks noGrp="1" noChangeArrowheads="1"/>
          </p:cNvSpPr>
          <p:nvPr>
            <p:ph type="sldNum" sz="quarter" idx="12"/>
          </p:nvPr>
        </p:nvSpPr>
        <p:spPr/>
        <p:txBody>
          <a:bodyPr/>
          <a:lstStyle>
            <a:lvl1pPr>
              <a:defRPr/>
            </a:lvl1pPr>
          </a:lstStyle>
          <a:p>
            <a:pPr>
              <a:defRPr/>
            </a:pPr>
            <a:fld id="{349F7AC2-E571-4565-838E-C2617698EFCF}" type="slidenum">
              <a:rPr lang="tr-TR" altLang="en-US"/>
              <a:pPr>
                <a:defRPr/>
              </a:pPr>
              <a:t>‹#›</a:t>
            </a:fld>
            <a:endParaRPr lang="tr-T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5"/>
          <p:cNvSpPr>
            <a:spLocks noGrp="1" noChangeArrowheads="1"/>
          </p:cNvSpPr>
          <p:nvPr>
            <p:ph type="dt" sz="half" idx="10"/>
          </p:nvPr>
        </p:nvSpPr>
        <p:spPr>
          <a:ln/>
        </p:spPr>
        <p:txBody>
          <a:bodyPr/>
          <a:lstStyle>
            <a:lvl1pPr>
              <a:defRPr/>
            </a:lvl1pPr>
          </a:lstStyle>
          <a:p>
            <a:pPr>
              <a:defRPr/>
            </a:pPr>
            <a:fld id="{3805D404-F3DC-44A4-8896-E42597743970}" type="datetime1">
              <a:rPr lang="tr-TR"/>
              <a:pPr>
                <a:defRPr/>
              </a:pPr>
              <a:t>03.09.2019</a:t>
            </a:fld>
            <a:endParaRPr lang="tr-TR"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tr-TR" altLang="en-US"/>
              <a:t>AHE 206 Enfeksiyon Hastalıkları Hemşireliği</a:t>
            </a:r>
          </a:p>
        </p:txBody>
      </p:sp>
      <p:sp>
        <p:nvSpPr>
          <p:cNvPr id="6" name="Rectangle 7"/>
          <p:cNvSpPr>
            <a:spLocks noGrp="1" noChangeArrowheads="1"/>
          </p:cNvSpPr>
          <p:nvPr>
            <p:ph type="sldNum" sz="quarter" idx="12"/>
          </p:nvPr>
        </p:nvSpPr>
        <p:spPr>
          <a:ln/>
        </p:spPr>
        <p:txBody>
          <a:bodyPr/>
          <a:lstStyle>
            <a:lvl1pPr>
              <a:defRPr/>
            </a:lvl1pPr>
          </a:lstStyle>
          <a:p>
            <a:pPr>
              <a:defRPr/>
            </a:pPr>
            <a:fld id="{F4BFB954-B573-4FB7-ADE7-55D8B99AB9BD}" type="slidenum">
              <a:rPr lang="tr-TR" altLang="en-US"/>
              <a:pPr>
                <a:defRPr/>
              </a:pPr>
              <a:t>‹#›</a:t>
            </a:fld>
            <a:endParaRPr lang="tr-T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122238"/>
            <a:ext cx="2057400" cy="6008687"/>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122238"/>
            <a:ext cx="6019800" cy="600868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5"/>
          <p:cNvSpPr>
            <a:spLocks noGrp="1" noChangeArrowheads="1"/>
          </p:cNvSpPr>
          <p:nvPr>
            <p:ph type="dt" sz="half" idx="10"/>
          </p:nvPr>
        </p:nvSpPr>
        <p:spPr>
          <a:ln/>
        </p:spPr>
        <p:txBody>
          <a:bodyPr/>
          <a:lstStyle>
            <a:lvl1pPr>
              <a:defRPr/>
            </a:lvl1pPr>
          </a:lstStyle>
          <a:p>
            <a:pPr>
              <a:defRPr/>
            </a:pPr>
            <a:fld id="{23CF9C03-E3E1-44DB-8C68-22C9362BE0FE}" type="datetime1">
              <a:rPr lang="tr-TR"/>
              <a:pPr>
                <a:defRPr/>
              </a:pPr>
              <a:t>03.09.2019</a:t>
            </a:fld>
            <a:endParaRPr lang="tr-TR"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tr-TR" altLang="en-US"/>
              <a:t>AHE 206 Enfeksiyon Hastalıkları Hemşireliği</a:t>
            </a:r>
          </a:p>
        </p:txBody>
      </p:sp>
      <p:sp>
        <p:nvSpPr>
          <p:cNvPr id="6" name="Rectangle 7"/>
          <p:cNvSpPr>
            <a:spLocks noGrp="1" noChangeArrowheads="1"/>
          </p:cNvSpPr>
          <p:nvPr>
            <p:ph type="sldNum" sz="quarter" idx="12"/>
          </p:nvPr>
        </p:nvSpPr>
        <p:spPr>
          <a:ln/>
        </p:spPr>
        <p:txBody>
          <a:bodyPr/>
          <a:lstStyle>
            <a:lvl1pPr>
              <a:defRPr/>
            </a:lvl1pPr>
          </a:lstStyle>
          <a:p>
            <a:pPr>
              <a:defRPr/>
            </a:pPr>
            <a:fld id="{AF7EE806-7C21-42DB-8C3F-B56D14759A23}" type="slidenum">
              <a:rPr lang="tr-TR" altLang="en-US"/>
              <a:pPr>
                <a:defRPr/>
              </a:pPr>
              <a:t>‹#›</a:t>
            </a:fld>
            <a:endParaRPr lang="tr-T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5"/>
          <p:cNvSpPr>
            <a:spLocks noGrp="1" noChangeArrowheads="1"/>
          </p:cNvSpPr>
          <p:nvPr>
            <p:ph type="dt" sz="half" idx="10"/>
          </p:nvPr>
        </p:nvSpPr>
        <p:spPr>
          <a:ln/>
        </p:spPr>
        <p:txBody>
          <a:bodyPr/>
          <a:lstStyle>
            <a:lvl1pPr>
              <a:defRPr/>
            </a:lvl1pPr>
          </a:lstStyle>
          <a:p>
            <a:pPr>
              <a:defRPr/>
            </a:pPr>
            <a:fld id="{43B5F38A-65F5-40D0-85AD-BE8B9539383D}" type="datetime1">
              <a:rPr lang="tr-TR"/>
              <a:pPr>
                <a:defRPr/>
              </a:pPr>
              <a:t>03.09.2019</a:t>
            </a:fld>
            <a:endParaRPr lang="tr-TR"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tr-TR" altLang="en-US"/>
              <a:t>AHE 206 Enfeksiyon Hastalıkları Hemşireliği</a:t>
            </a:r>
          </a:p>
        </p:txBody>
      </p:sp>
      <p:sp>
        <p:nvSpPr>
          <p:cNvPr id="6" name="Rectangle 7"/>
          <p:cNvSpPr>
            <a:spLocks noGrp="1" noChangeArrowheads="1"/>
          </p:cNvSpPr>
          <p:nvPr>
            <p:ph type="sldNum" sz="quarter" idx="12"/>
          </p:nvPr>
        </p:nvSpPr>
        <p:spPr>
          <a:ln/>
        </p:spPr>
        <p:txBody>
          <a:bodyPr/>
          <a:lstStyle>
            <a:lvl1pPr>
              <a:defRPr/>
            </a:lvl1pPr>
          </a:lstStyle>
          <a:p>
            <a:pPr>
              <a:defRPr/>
            </a:pPr>
            <a:fld id="{74405A22-DBC2-4A87-94B0-D8250DFE5D1B}" type="slidenum">
              <a:rPr lang="tr-TR" altLang="en-US"/>
              <a:pPr>
                <a:defRPr/>
              </a:pPr>
              <a:t>‹#›</a:t>
            </a:fld>
            <a:endParaRPr lang="tr-T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a:t>Asıl metin stillerini düzenlemek için tıklatın</a:t>
            </a:r>
          </a:p>
        </p:txBody>
      </p:sp>
      <p:sp>
        <p:nvSpPr>
          <p:cNvPr id="4" name="Rectangle 5"/>
          <p:cNvSpPr>
            <a:spLocks noGrp="1" noChangeArrowheads="1"/>
          </p:cNvSpPr>
          <p:nvPr>
            <p:ph type="dt" sz="half" idx="10"/>
          </p:nvPr>
        </p:nvSpPr>
        <p:spPr>
          <a:ln/>
        </p:spPr>
        <p:txBody>
          <a:bodyPr/>
          <a:lstStyle>
            <a:lvl1pPr>
              <a:defRPr/>
            </a:lvl1pPr>
          </a:lstStyle>
          <a:p>
            <a:pPr>
              <a:defRPr/>
            </a:pPr>
            <a:fld id="{408B7E6D-E7DD-4005-B17E-A927A9F9486F}" type="datetime1">
              <a:rPr lang="tr-TR"/>
              <a:pPr>
                <a:defRPr/>
              </a:pPr>
              <a:t>03.09.2019</a:t>
            </a:fld>
            <a:endParaRPr lang="tr-TR"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tr-TR" altLang="en-US"/>
              <a:t>AHE 206 Enfeksiyon Hastalıkları Hemşireliği</a:t>
            </a:r>
          </a:p>
        </p:txBody>
      </p:sp>
      <p:sp>
        <p:nvSpPr>
          <p:cNvPr id="6" name="Rectangle 7"/>
          <p:cNvSpPr>
            <a:spLocks noGrp="1" noChangeArrowheads="1"/>
          </p:cNvSpPr>
          <p:nvPr>
            <p:ph type="sldNum" sz="quarter" idx="12"/>
          </p:nvPr>
        </p:nvSpPr>
        <p:spPr>
          <a:ln/>
        </p:spPr>
        <p:txBody>
          <a:bodyPr/>
          <a:lstStyle>
            <a:lvl1pPr>
              <a:defRPr/>
            </a:lvl1pPr>
          </a:lstStyle>
          <a:p>
            <a:pPr>
              <a:defRPr/>
            </a:pPr>
            <a:fld id="{D5722741-0534-4705-AB1A-71BA2FC075E4}" type="slidenum">
              <a:rPr lang="tr-TR" altLang="en-US"/>
              <a:pPr>
                <a:defRPr/>
              </a:pPr>
              <a:t>‹#›</a:t>
            </a:fld>
            <a:endParaRPr lang="tr-T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5"/>
          <p:cNvSpPr>
            <a:spLocks noGrp="1" noChangeArrowheads="1"/>
          </p:cNvSpPr>
          <p:nvPr>
            <p:ph type="dt" sz="half" idx="10"/>
          </p:nvPr>
        </p:nvSpPr>
        <p:spPr>
          <a:ln/>
        </p:spPr>
        <p:txBody>
          <a:bodyPr/>
          <a:lstStyle>
            <a:lvl1pPr>
              <a:defRPr/>
            </a:lvl1pPr>
          </a:lstStyle>
          <a:p>
            <a:pPr>
              <a:defRPr/>
            </a:pPr>
            <a:fld id="{961DEDD2-9BCB-4F6F-9ED3-3A90FF05206F}" type="datetime1">
              <a:rPr lang="tr-TR"/>
              <a:pPr>
                <a:defRPr/>
              </a:pPr>
              <a:t>03.09.2019</a:t>
            </a:fld>
            <a:endParaRPr lang="tr-TR"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tr-TR" altLang="en-US"/>
              <a:t>AHE 206 Enfeksiyon Hastalıkları Hemşireliği</a:t>
            </a:r>
          </a:p>
        </p:txBody>
      </p:sp>
      <p:sp>
        <p:nvSpPr>
          <p:cNvPr id="7" name="Rectangle 7"/>
          <p:cNvSpPr>
            <a:spLocks noGrp="1" noChangeArrowheads="1"/>
          </p:cNvSpPr>
          <p:nvPr>
            <p:ph type="sldNum" sz="quarter" idx="12"/>
          </p:nvPr>
        </p:nvSpPr>
        <p:spPr>
          <a:ln/>
        </p:spPr>
        <p:txBody>
          <a:bodyPr/>
          <a:lstStyle>
            <a:lvl1pPr>
              <a:defRPr/>
            </a:lvl1pPr>
          </a:lstStyle>
          <a:p>
            <a:pPr>
              <a:defRPr/>
            </a:pPr>
            <a:fld id="{D2FFA10B-ABBC-4C28-84EB-AD8A5D33A42F}" type="slidenum">
              <a:rPr lang="tr-TR" altLang="en-US"/>
              <a:pPr>
                <a:defRPr/>
              </a:pPr>
              <a:t>‹#›</a:t>
            </a:fld>
            <a:endParaRPr lang="tr-T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5"/>
          <p:cNvSpPr>
            <a:spLocks noGrp="1" noChangeArrowheads="1"/>
          </p:cNvSpPr>
          <p:nvPr>
            <p:ph type="dt" sz="half" idx="10"/>
          </p:nvPr>
        </p:nvSpPr>
        <p:spPr>
          <a:ln/>
        </p:spPr>
        <p:txBody>
          <a:bodyPr/>
          <a:lstStyle>
            <a:lvl1pPr>
              <a:defRPr/>
            </a:lvl1pPr>
          </a:lstStyle>
          <a:p>
            <a:pPr>
              <a:defRPr/>
            </a:pPr>
            <a:fld id="{A2B21543-F674-47DD-B68D-ED941D212117}" type="datetime1">
              <a:rPr lang="tr-TR"/>
              <a:pPr>
                <a:defRPr/>
              </a:pPr>
              <a:t>03.09.2019</a:t>
            </a:fld>
            <a:endParaRPr lang="tr-TR" altLang="en-US"/>
          </a:p>
        </p:txBody>
      </p:sp>
      <p:sp>
        <p:nvSpPr>
          <p:cNvPr id="8" name="Rectangle 6"/>
          <p:cNvSpPr>
            <a:spLocks noGrp="1" noChangeArrowheads="1"/>
          </p:cNvSpPr>
          <p:nvPr>
            <p:ph type="ftr" sz="quarter" idx="11"/>
          </p:nvPr>
        </p:nvSpPr>
        <p:spPr>
          <a:ln/>
        </p:spPr>
        <p:txBody>
          <a:bodyPr/>
          <a:lstStyle>
            <a:lvl1pPr>
              <a:defRPr/>
            </a:lvl1pPr>
          </a:lstStyle>
          <a:p>
            <a:pPr>
              <a:defRPr/>
            </a:pPr>
            <a:r>
              <a:rPr lang="tr-TR" altLang="en-US"/>
              <a:t>AHE 206 Enfeksiyon Hastalıkları Hemşireliği</a:t>
            </a:r>
          </a:p>
        </p:txBody>
      </p:sp>
      <p:sp>
        <p:nvSpPr>
          <p:cNvPr id="9" name="Rectangle 7"/>
          <p:cNvSpPr>
            <a:spLocks noGrp="1" noChangeArrowheads="1"/>
          </p:cNvSpPr>
          <p:nvPr>
            <p:ph type="sldNum" sz="quarter" idx="12"/>
          </p:nvPr>
        </p:nvSpPr>
        <p:spPr>
          <a:ln/>
        </p:spPr>
        <p:txBody>
          <a:bodyPr/>
          <a:lstStyle>
            <a:lvl1pPr>
              <a:defRPr/>
            </a:lvl1pPr>
          </a:lstStyle>
          <a:p>
            <a:pPr>
              <a:defRPr/>
            </a:pPr>
            <a:fld id="{66C8627C-9C8E-4AB4-81F4-B4C7C83A00C5}" type="slidenum">
              <a:rPr lang="tr-TR" altLang="en-US"/>
              <a:pPr>
                <a:defRPr/>
              </a:pPr>
              <a:t>‹#›</a:t>
            </a:fld>
            <a:endParaRPr lang="tr-T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Rectangle 5"/>
          <p:cNvSpPr>
            <a:spLocks noGrp="1" noChangeArrowheads="1"/>
          </p:cNvSpPr>
          <p:nvPr>
            <p:ph type="dt" sz="half" idx="10"/>
          </p:nvPr>
        </p:nvSpPr>
        <p:spPr>
          <a:ln/>
        </p:spPr>
        <p:txBody>
          <a:bodyPr/>
          <a:lstStyle>
            <a:lvl1pPr>
              <a:defRPr/>
            </a:lvl1pPr>
          </a:lstStyle>
          <a:p>
            <a:pPr>
              <a:defRPr/>
            </a:pPr>
            <a:fld id="{BBC907DA-5A31-415F-80F8-435BC2142E4E}" type="datetime1">
              <a:rPr lang="tr-TR"/>
              <a:pPr>
                <a:defRPr/>
              </a:pPr>
              <a:t>03.09.2019</a:t>
            </a:fld>
            <a:endParaRPr lang="tr-TR" altLang="en-US"/>
          </a:p>
        </p:txBody>
      </p:sp>
      <p:sp>
        <p:nvSpPr>
          <p:cNvPr id="4" name="Rectangle 6"/>
          <p:cNvSpPr>
            <a:spLocks noGrp="1" noChangeArrowheads="1"/>
          </p:cNvSpPr>
          <p:nvPr>
            <p:ph type="ftr" sz="quarter" idx="11"/>
          </p:nvPr>
        </p:nvSpPr>
        <p:spPr>
          <a:ln/>
        </p:spPr>
        <p:txBody>
          <a:bodyPr/>
          <a:lstStyle>
            <a:lvl1pPr>
              <a:defRPr/>
            </a:lvl1pPr>
          </a:lstStyle>
          <a:p>
            <a:pPr>
              <a:defRPr/>
            </a:pPr>
            <a:r>
              <a:rPr lang="tr-TR" altLang="en-US"/>
              <a:t>AHE 206 Enfeksiyon Hastalıkları Hemşireliği</a:t>
            </a:r>
          </a:p>
        </p:txBody>
      </p:sp>
      <p:sp>
        <p:nvSpPr>
          <p:cNvPr id="5" name="Rectangle 7"/>
          <p:cNvSpPr>
            <a:spLocks noGrp="1" noChangeArrowheads="1"/>
          </p:cNvSpPr>
          <p:nvPr>
            <p:ph type="sldNum" sz="quarter" idx="12"/>
          </p:nvPr>
        </p:nvSpPr>
        <p:spPr>
          <a:ln/>
        </p:spPr>
        <p:txBody>
          <a:bodyPr/>
          <a:lstStyle>
            <a:lvl1pPr>
              <a:defRPr/>
            </a:lvl1pPr>
          </a:lstStyle>
          <a:p>
            <a:pPr>
              <a:defRPr/>
            </a:pPr>
            <a:fld id="{1F8A527A-E7E6-4A59-8223-9B9FB5E95AC7}" type="slidenum">
              <a:rPr lang="tr-TR" altLang="en-US"/>
              <a:pPr>
                <a:defRPr/>
              </a:pPr>
              <a:t>‹#›</a:t>
            </a:fld>
            <a:endParaRPr lang="tr-T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A37BC3C6-A735-4E71-98B4-B432B13EDF10}" type="datetime1">
              <a:rPr lang="tr-TR"/>
              <a:pPr>
                <a:defRPr/>
              </a:pPr>
              <a:t>03.09.2019</a:t>
            </a:fld>
            <a:endParaRPr lang="tr-TR" altLang="en-US"/>
          </a:p>
        </p:txBody>
      </p:sp>
      <p:sp>
        <p:nvSpPr>
          <p:cNvPr id="3" name="Rectangle 6"/>
          <p:cNvSpPr>
            <a:spLocks noGrp="1" noChangeArrowheads="1"/>
          </p:cNvSpPr>
          <p:nvPr>
            <p:ph type="ftr" sz="quarter" idx="11"/>
          </p:nvPr>
        </p:nvSpPr>
        <p:spPr>
          <a:ln/>
        </p:spPr>
        <p:txBody>
          <a:bodyPr/>
          <a:lstStyle>
            <a:lvl1pPr>
              <a:defRPr/>
            </a:lvl1pPr>
          </a:lstStyle>
          <a:p>
            <a:pPr>
              <a:defRPr/>
            </a:pPr>
            <a:r>
              <a:rPr lang="tr-TR" altLang="en-US"/>
              <a:t>AHE 206 Enfeksiyon Hastalıkları Hemşireliği</a:t>
            </a:r>
          </a:p>
        </p:txBody>
      </p:sp>
      <p:sp>
        <p:nvSpPr>
          <p:cNvPr id="4" name="Rectangle 7"/>
          <p:cNvSpPr>
            <a:spLocks noGrp="1" noChangeArrowheads="1"/>
          </p:cNvSpPr>
          <p:nvPr>
            <p:ph type="sldNum" sz="quarter" idx="12"/>
          </p:nvPr>
        </p:nvSpPr>
        <p:spPr>
          <a:ln/>
        </p:spPr>
        <p:txBody>
          <a:bodyPr/>
          <a:lstStyle>
            <a:lvl1pPr>
              <a:defRPr/>
            </a:lvl1pPr>
          </a:lstStyle>
          <a:p>
            <a:pPr>
              <a:defRPr/>
            </a:pPr>
            <a:fld id="{53D8DDF5-728D-4022-BCBC-0E8096915BF4}" type="slidenum">
              <a:rPr lang="tr-TR" altLang="en-US"/>
              <a:pPr>
                <a:defRPr/>
              </a:pPr>
              <a:t>‹#›</a:t>
            </a:fld>
            <a:endParaRPr lang="tr-T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5"/>
          <p:cNvSpPr>
            <a:spLocks noGrp="1" noChangeArrowheads="1"/>
          </p:cNvSpPr>
          <p:nvPr>
            <p:ph type="dt" sz="half" idx="10"/>
          </p:nvPr>
        </p:nvSpPr>
        <p:spPr>
          <a:ln/>
        </p:spPr>
        <p:txBody>
          <a:bodyPr/>
          <a:lstStyle>
            <a:lvl1pPr>
              <a:defRPr/>
            </a:lvl1pPr>
          </a:lstStyle>
          <a:p>
            <a:pPr>
              <a:defRPr/>
            </a:pPr>
            <a:fld id="{92FA4EF2-9910-4EF9-931A-C4DFA4A3A201}" type="datetime1">
              <a:rPr lang="tr-TR"/>
              <a:pPr>
                <a:defRPr/>
              </a:pPr>
              <a:t>03.09.2019</a:t>
            </a:fld>
            <a:endParaRPr lang="tr-TR"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tr-TR" altLang="en-US"/>
              <a:t>AHE 206 Enfeksiyon Hastalıkları Hemşireliği</a:t>
            </a:r>
          </a:p>
        </p:txBody>
      </p:sp>
      <p:sp>
        <p:nvSpPr>
          <p:cNvPr id="7" name="Rectangle 7"/>
          <p:cNvSpPr>
            <a:spLocks noGrp="1" noChangeArrowheads="1"/>
          </p:cNvSpPr>
          <p:nvPr>
            <p:ph type="sldNum" sz="quarter" idx="12"/>
          </p:nvPr>
        </p:nvSpPr>
        <p:spPr>
          <a:ln/>
        </p:spPr>
        <p:txBody>
          <a:bodyPr/>
          <a:lstStyle>
            <a:lvl1pPr>
              <a:defRPr/>
            </a:lvl1pPr>
          </a:lstStyle>
          <a:p>
            <a:pPr>
              <a:defRPr/>
            </a:pPr>
            <a:fld id="{EF305E04-5B03-4756-9699-807F36F0189E}" type="slidenum">
              <a:rPr lang="tr-TR" altLang="en-US"/>
              <a:pPr>
                <a:defRPr/>
              </a:pPr>
              <a:t>‹#›</a:t>
            </a:fld>
            <a:endParaRPr lang="tr-T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5"/>
          <p:cNvSpPr>
            <a:spLocks noGrp="1" noChangeArrowheads="1"/>
          </p:cNvSpPr>
          <p:nvPr>
            <p:ph type="dt" sz="half" idx="10"/>
          </p:nvPr>
        </p:nvSpPr>
        <p:spPr>
          <a:ln/>
        </p:spPr>
        <p:txBody>
          <a:bodyPr/>
          <a:lstStyle>
            <a:lvl1pPr>
              <a:defRPr/>
            </a:lvl1pPr>
          </a:lstStyle>
          <a:p>
            <a:pPr>
              <a:defRPr/>
            </a:pPr>
            <a:fld id="{E65A72AE-D1C6-417B-A323-F6EC5D00B723}" type="datetime1">
              <a:rPr lang="tr-TR"/>
              <a:pPr>
                <a:defRPr/>
              </a:pPr>
              <a:t>03.09.2019</a:t>
            </a:fld>
            <a:endParaRPr lang="tr-TR"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tr-TR" altLang="en-US"/>
              <a:t>AHE 206 Enfeksiyon Hastalıkları Hemşireliği</a:t>
            </a:r>
          </a:p>
        </p:txBody>
      </p:sp>
      <p:sp>
        <p:nvSpPr>
          <p:cNvPr id="7" name="Rectangle 7"/>
          <p:cNvSpPr>
            <a:spLocks noGrp="1" noChangeArrowheads="1"/>
          </p:cNvSpPr>
          <p:nvPr>
            <p:ph type="sldNum" sz="quarter" idx="12"/>
          </p:nvPr>
        </p:nvSpPr>
        <p:spPr>
          <a:ln/>
        </p:spPr>
        <p:txBody>
          <a:bodyPr/>
          <a:lstStyle>
            <a:lvl1pPr>
              <a:defRPr/>
            </a:lvl1pPr>
          </a:lstStyle>
          <a:p>
            <a:pPr>
              <a:defRPr/>
            </a:pPr>
            <a:fld id="{CB8DB7B1-C408-45D2-9527-7D40633139E0}" type="slidenum">
              <a:rPr lang="tr-TR" altLang="en-US"/>
              <a:pPr>
                <a:defRPr/>
              </a:pPr>
              <a:t>‹#›</a:t>
            </a:fld>
            <a:endParaRPr lang="tr-T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9138"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tr-TR"/>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tr-TR" altLang="en-US" smtClean="0"/>
              <a:t>Asıl başlık stili için tıklatın</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ltLang="en-US" smtClean="0"/>
              <a:t>Asıl metin stillerini düzenlemek için tıklatın</a:t>
            </a:r>
          </a:p>
          <a:p>
            <a:pPr lvl="1"/>
            <a:r>
              <a:rPr lang="tr-TR" altLang="en-US" smtClean="0"/>
              <a:t>İkinci düzey</a:t>
            </a:r>
          </a:p>
          <a:p>
            <a:pPr lvl="2"/>
            <a:r>
              <a:rPr lang="tr-TR" altLang="en-US" smtClean="0"/>
              <a:t>Üçüncü düzey</a:t>
            </a:r>
          </a:p>
          <a:p>
            <a:pPr lvl="3"/>
            <a:r>
              <a:rPr lang="tr-TR" altLang="en-US" smtClean="0"/>
              <a:t>Dördüncü düzey</a:t>
            </a:r>
          </a:p>
          <a:p>
            <a:pPr lvl="4"/>
            <a:r>
              <a:rPr lang="tr-TR" altLang="en-US" smtClean="0"/>
              <a:t>Beşinci düzey</a:t>
            </a:r>
          </a:p>
        </p:txBody>
      </p:sp>
      <p:sp>
        <p:nvSpPr>
          <p:cNvPr id="21914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fld id="{5ACD634F-3191-46BD-85DF-877AE6A6E1B6}" type="datetime1">
              <a:rPr lang="tr-TR"/>
              <a:pPr>
                <a:defRPr/>
              </a:pPr>
              <a:t>03.09.2019</a:t>
            </a:fld>
            <a:endParaRPr lang="tr-TR" altLang="en-US"/>
          </a:p>
        </p:txBody>
      </p:sp>
      <p:sp>
        <p:nvSpPr>
          <p:cNvPr id="21914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r>
              <a:rPr lang="tr-TR" altLang="en-US"/>
              <a:t>AHE 206 Enfeksiyon Hastalıkları Hemşireliği</a:t>
            </a:r>
          </a:p>
        </p:txBody>
      </p:sp>
      <p:sp>
        <p:nvSpPr>
          <p:cNvPr id="219143"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CB0A8855-BDA6-4EAC-9BBD-F8439F792D90}" type="slidenum">
              <a:rPr lang="tr-TR" altLang="en-US"/>
              <a:pPr>
                <a:defRPr/>
              </a:pPr>
              <a:t>‹#›</a:t>
            </a:fld>
            <a:endParaRPr lang="tr-TR" altLang="en-US"/>
          </a:p>
        </p:txBody>
      </p:sp>
      <p:grpSp>
        <p:nvGrpSpPr>
          <p:cNvPr id="1032" name="Group 8"/>
          <p:cNvGrpSpPr>
            <a:grpSpLocks/>
          </p:cNvGrpSpPr>
          <p:nvPr/>
        </p:nvGrpSpPr>
        <p:grpSpPr bwMode="auto">
          <a:xfrm>
            <a:off x="8153400" y="152400"/>
            <a:ext cx="792163" cy="1295400"/>
            <a:chOff x="5136" y="960"/>
            <a:chExt cx="528" cy="864"/>
          </a:xfrm>
        </p:grpSpPr>
        <p:sp>
          <p:nvSpPr>
            <p:cNvPr id="219145"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tr-TR"/>
            </a:p>
          </p:txBody>
        </p:sp>
        <p:sp>
          <p:nvSpPr>
            <p:cNvPr id="219146"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tr-TR"/>
            </a:p>
          </p:txBody>
        </p:sp>
        <p:sp>
          <p:nvSpPr>
            <p:cNvPr id="219147"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tr-TR"/>
            </a:p>
          </p:txBody>
        </p:sp>
        <p:sp>
          <p:nvSpPr>
            <p:cNvPr id="219148"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tr-TR"/>
            </a:p>
          </p:txBody>
        </p:sp>
        <p:sp>
          <p:nvSpPr>
            <p:cNvPr id="219149"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tr-TR"/>
            </a:p>
          </p:txBody>
        </p:sp>
        <p:sp>
          <p:nvSpPr>
            <p:cNvPr id="219150"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tr-TR"/>
            </a:p>
          </p:txBody>
        </p:sp>
        <p:sp>
          <p:nvSpPr>
            <p:cNvPr id="219151"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tr-TR"/>
            </a:p>
          </p:txBody>
        </p:sp>
        <p:sp>
          <p:nvSpPr>
            <p:cNvPr id="219152"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tr-TR"/>
            </a:p>
          </p:txBody>
        </p:sp>
        <p:sp>
          <p:nvSpPr>
            <p:cNvPr id="219153"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tr-TR"/>
            </a:p>
          </p:txBody>
        </p:sp>
        <p:sp>
          <p:nvSpPr>
            <p:cNvPr id="219154"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tr-TR"/>
            </a:p>
          </p:txBody>
        </p:sp>
        <p:sp>
          <p:nvSpPr>
            <p:cNvPr id="219155"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tr-TR"/>
            </a:p>
          </p:txBody>
        </p:sp>
        <p:sp>
          <p:nvSpPr>
            <p:cNvPr id="219156"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tr-TR"/>
            </a:p>
          </p:txBody>
        </p:sp>
        <p:sp>
          <p:nvSpPr>
            <p:cNvPr id="219157"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tr-TR"/>
            </a:p>
          </p:txBody>
        </p:sp>
        <p:sp>
          <p:nvSpPr>
            <p:cNvPr id="219158"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tr-TR"/>
            </a:p>
          </p:txBody>
        </p:sp>
        <p:sp>
          <p:nvSpPr>
            <p:cNvPr id="219159"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tr-TR"/>
            </a:p>
          </p:txBody>
        </p:sp>
        <p:sp>
          <p:nvSpPr>
            <p:cNvPr id="219160"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tr-TR"/>
            </a:p>
          </p:txBody>
        </p:sp>
        <p:sp>
          <p:nvSpPr>
            <p:cNvPr id="219161"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tr-TR"/>
            </a:p>
          </p:txBody>
        </p:sp>
        <p:sp>
          <p:nvSpPr>
            <p:cNvPr id="219162"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tr-TR"/>
            </a:p>
          </p:txBody>
        </p:sp>
        <p:sp>
          <p:nvSpPr>
            <p:cNvPr id="219163"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tr-TR"/>
            </a:p>
          </p:txBody>
        </p:sp>
        <p:sp>
          <p:nvSpPr>
            <p:cNvPr id="219164"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tr-TR"/>
            </a:p>
          </p:txBody>
        </p:sp>
        <p:sp>
          <p:nvSpPr>
            <p:cNvPr id="219165"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tr-TR"/>
            </a:p>
          </p:txBody>
        </p:sp>
        <p:sp>
          <p:nvSpPr>
            <p:cNvPr id="219166"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tr-TR"/>
            </a:p>
          </p:txBody>
        </p:sp>
        <p:sp>
          <p:nvSpPr>
            <p:cNvPr id="219167"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tr-TR"/>
            </a:p>
          </p:txBody>
        </p:sp>
        <p:sp>
          <p:nvSpPr>
            <p:cNvPr id="219168"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tr-TR"/>
            </a:p>
          </p:txBody>
        </p:sp>
        <p:sp>
          <p:nvSpPr>
            <p:cNvPr id="219169"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tr-TR"/>
            </a:p>
          </p:txBody>
        </p:sp>
        <p:sp>
          <p:nvSpPr>
            <p:cNvPr id="219170"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tr-TR"/>
            </a:p>
          </p:txBody>
        </p:sp>
        <p:sp>
          <p:nvSpPr>
            <p:cNvPr id="219171"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tr-TR"/>
            </a:p>
          </p:txBody>
        </p:sp>
        <p:sp>
          <p:nvSpPr>
            <p:cNvPr id="219172"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tr-TR"/>
            </a:p>
          </p:txBody>
        </p:sp>
        <p:sp>
          <p:nvSpPr>
            <p:cNvPr id="219173"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tr-TR"/>
            </a:p>
          </p:txBody>
        </p:sp>
        <p:sp>
          <p:nvSpPr>
            <p:cNvPr id="219174"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tr-TR"/>
            </a:p>
          </p:txBody>
        </p:sp>
        <p:sp>
          <p:nvSpPr>
            <p:cNvPr id="219175"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tr-TR"/>
            </a:p>
          </p:txBody>
        </p:sp>
      </p:grpSp>
    </p:spTree>
  </p:cSld>
  <p:clrMap bg1="lt1" tx1="dk1" bg2="lt2" tx2="dk2" accent1="accent1" accent2="accent2" accent3="accent3" accent4="accent4" accent5="accent5" accent6="accent6" hlink="hlink" folHlink="folHlink"/>
  <p:sldLayoutIdLst>
    <p:sldLayoutId id="2147483790" r:id="rId1"/>
    <p:sldLayoutId id="2147483789" r:id="rId2"/>
    <p:sldLayoutId id="2147483788" r:id="rId3"/>
    <p:sldLayoutId id="2147483787" r:id="rId4"/>
    <p:sldLayoutId id="2147483786" r:id="rId5"/>
    <p:sldLayoutId id="2147483785" r:id="rId6"/>
    <p:sldLayoutId id="2147483784" r:id="rId7"/>
    <p:sldLayoutId id="2147483783" r:id="rId8"/>
    <p:sldLayoutId id="2147483782" r:id="rId9"/>
    <p:sldLayoutId id="2147483781" r:id="rId10"/>
    <p:sldLayoutId id="2147483780" r:id="rId11"/>
  </p:sldLayoutIdLst>
  <p:timing>
    <p:tnLst>
      <p:par>
        <p:cTn id="1" dur="indefinite" restart="never" nodeType="tmRoot"/>
      </p:par>
    </p:tnLst>
  </p:timing>
  <p:hf sldNum="0"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cs typeface="Arial" charset="0"/>
        </a:defRPr>
      </a:lvl2pPr>
      <a:lvl3pPr algn="l" rtl="0" eaLnBrk="0" fontAlgn="base" hangingPunct="0">
        <a:spcBef>
          <a:spcPct val="0"/>
        </a:spcBef>
        <a:spcAft>
          <a:spcPct val="0"/>
        </a:spcAft>
        <a:defRPr sz="3900" b="1">
          <a:solidFill>
            <a:schemeClr val="tx2"/>
          </a:solidFill>
          <a:latin typeface="Arial" charset="0"/>
          <a:cs typeface="Arial" charset="0"/>
        </a:defRPr>
      </a:lvl3pPr>
      <a:lvl4pPr algn="l" rtl="0" eaLnBrk="0" fontAlgn="base" hangingPunct="0">
        <a:spcBef>
          <a:spcPct val="0"/>
        </a:spcBef>
        <a:spcAft>
          <a:spcPct val="0"/>
        </a:spcAft>
        <a:defRPr sz="3900" b="1">
          <a:solidFill>
            <a:schemeClr val="tx2"/>
          </a:solidFill>
          <a:latin typeface="Arial" charset="0"/>
          <a:cs typeface="Arial" charset="0"/>
        </a:defRPr>
      </a:lvl4pPr>
      <a:lvl5pPr algn="l" rtl="0" eaLnBrk="0" fontAlgn="base" hangingPunct="0">
        <a:spcBef>
          <a:spcPct val="0"/>
        </a:spcBef>
        <a:spcAft>
          <a:spcPct val="0"/>
        </a:spcAft>
        <a:defRPr sz="3900" b="1">
          <a:solidFill>
            <a:schemeClr val="tx2"/>
          </a:solidFill>
          <a:latin typeface="Arial" charset="0"/>
          <a:cs typeface="Arial" charset="0"/>
        </a:defRPr>
      </a:lvl5pPr>
      <a:lvl6pPr marL="457200" algn="l" rtl="0" fontAlgn="base">
        <a:spcBef>
          <a:spcPct val="0"/>
        </a:spcBef>
        <a:spcAft>
          <a:spcPct val="0"/>
        </a:spcAft>
        <a:defRPr sz="3900" b="1">
          <a:solidFill>
            <a:schemeClr val="tx2"/>
          </a:solidFill>
          <a:latin typeface="Arial" charset="0"/>
          <a:cs typeface="Arial" charset="0"/>
        </a:defRPr>
      </a:lvl6pPr>
      <a:lvl7pPr marL="914400" algn="l" rtl="0" fontAlgn="base">
        <a:spcBef>
          <a:spcPct val="0"/>
        </a:spcBef>
        <a:spcAft>
          <a:spcPct val="0"/>
        </a:spcAft>
        <a:defRPr sz="3900" b="1">
          <a:solidFill>
            <a:schemeClr val="tx2"/>
          </a:solidFill>
          <a:latin typeface="Arial" charset="0"/>
          <a:cs typeface="Arial" charset="0"/>
        </a:defRPr>
      </a:lvl7pPr>
      <a:lvl8pPr marL="1371600" algn="l" rtl="0" fontAlgn="base">
        <a:spcBef>
          <a:spcPct val="0"/>
        </a:spcBef>
        <a:spcAft>
          <a:spcPct val="0"/>
        </a:spcAft>
        <a:defRPr sz="3900" b="1">
          <a:solidFill>
            <a:schemeClr val="tx2"/>
          </a:solidFill>
          <a:latin typeface="Arial" charset="0"/>
          <a:cs typeface="Arial" charset="0"/>
        </a:defRPr>
      </a:lvl8pPr>
      <a:lvl9pPr marL="1828800" algn="l" rtl="0" fontAlgn="base">
        <a:spcBef>
          <a:spcPct val="0"/>
        </a:spcBef>
        <a:spcAft>
          <a:spcPct val="0"/>
        </a:spcAft>
        <a:defRPr sz="39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cs typeface="+mn-cs"/>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cs typeface="+mn-cs"/>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cs typeface="+mn-cs"/>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6"/>
          <p:cNvSpPr>
            <a:spLocks noGrp="1" noChangeArrowheads="1"/>
          </p:cNvSpPr>
          <p:nvPr>
            <p:ph type="ftr" sz="quarter" idx="11"/>
          </p:nvPr>
        </p:nvSpPr>
        <p:spPr>
          <a:noFill/>
        </p:spPr>
        <p:txBody>
          <a:bodyPr/>
          <a:lstStyle/>
          <a:p>
            <a:r>
              <a:rPr lang="tr-TR" altLang="en-US" smtClean="0"/>
              <a:t>AHE 206 Enfeksiyon Hastalıkları Hemşireliği</a:t>
            </a:r>
          </a:p>
        </p:txBody>
      </p:sp>
      <p:sp>
        <p:nvSpPr>
          <p:cNvPr id="14338" name="Rectangle 2"/>
          <p:cNvSpPr>
            <a:spLocks noGrp="1" noChangeArrowheads="1"/>
          </p:cNvSpPr>
          <p:nvPr>
            <p:ph type="ctrTitle"/>
          </p:nvPr>
        </p:nvSpPr>
        <p:spPr>
          <a:xfrm>
            <a:off x="395288" y="836613"/>
            <a:ext cx="6697662" cy="1871662"/>
          </a:xfrm>
        </p:spPr>
        <p:txBody>
          <a:bodyPr/>
          <a:lstStyle/>
          <a:p>
            <a:pPr algn="l" eaLnBrk="1" hangingPunct="1"/>
            <a:r>
              <a:rPr lang="tr-TR" sz="4400" smtClean="0"/>
              <a:t>BULAŞICI HASTALIKLARA GİRİŞ</a:t>
            </a:r>
          </a:p>
        </p:txBody>
      </p:sp>
      <p:sp>
        <p:nvSpPr>
          <p:cNvPr id="14339" name="Rectangle 3"/>
          <p:cNvSpPr>
            <a:spLocks noGrp="1" noChangeArrowheads="1"/>
          </p:cNvSpPr>
          <p:nvPr>
            <p:ph type="subTitle" idx="1"/>
          </p:nvPr>
        </p:nvSpPr>
        <p:spPr>
          <a:xfrm>
            <a:off x="395288" y="4581525"/>
            <a:ext cx="6891356" cy="915988"/>
          </a:xfrm>
        </p:spPr>
        <p:txBody>
          <a:bodyPr/>
          <a:lstStyle/>
          <a:p>
            <a:pPr algn="l" eaLnBrk="1" hangingPunct="1"/>
            <a:r>
              <a:rPr lang="tr-TR" sz="2500" dirty="0" err="1" smtClean="0"/>
              <a:t>Öğr</a:t>
            </a:r>
            <a:r>
              <a:rPr lang="tr-TR" sz="2500" dirty="0" smtClean="0"/>
              <a:t>. Gör. Dr. F. Özlem ÖZTÜRK</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457200" y="549275"/>
            <a:ext cx="7543800" cy="868363"/>
          </a:xfrm>
        </p:spPr>
        <p:txBody>
          <a:bodyPr/>
          <a:lstStyle/>
          <a:p>
            <a:r>
              <a:rPr lang="tr-TR" sz="3400" smtClean="0"/>
              <a:t>Veri Kaynakları</a:t>
            </a:r>
          </a:p>
        </p:txBody>
      </p:sp>
      <p:sp>
        <p:nvSpPr>
          <p:cNvPr id="24578" name="Rectangle 3"/>
          <p:cNvSpPr>
            <a:spLocks noGrp="1" noChangeArrowheads="1"/>
          </p:cNvSpPr>
          <p:nvPr>
            <p:ph type="body" idx="1"/>
          </p:nvPr>
        </p:nvSpPr>
        <p:spPr>
          <a:xfrm>
            <a:off x="457200" y="1484313"/>
            <a:ext cx="8229600" cy="4411662"/>
          </a:xfrm>
        </p:spPr>
        <p:txBody>
          <a:bodyPr/>
          <a:lstStyle/>
          <a:p>
            <a:pPr>
              <a:lnSpc>
                <a:spcPct val="80000"/>
              </a:lnSpc>
              <a:buFont typeface="Wingdings" pitchFamily="2" charset="2"/>
              <a:buNone/>
            </a:pPr>
            <a:endParaRPr lang="tr-TR" sz="2400" dirty="0" smtClean="0"/>
          </a:p>
          <a:p>
            <a:pPr>
              <a:lnSpc>
                <a:spcPct val="80000"/>
              </a:lnSpc>
              <a:buFont typeface="Wingdings" pitchFamily="2" charset="2"/>
              <a:buNone/>
            </a:pPr>
            <a:r>
              <a:rPr lang="tr-TR" sz="2400" dirty="0" smtClean="0"/>
              <a:t>Veri kaynakları genel veya hastalığa özgü olabilir.</a:t>
            </a:r>
          </a:p>
          <a:p>
            <a:pPr>
              <a:lnSpc>
                <a:spcPct val="80000"/>
              </a:lnSpc>
              <a:buFont typeface="Wingdings" pitchFamily="2" charset="2"/>
              <a:buNone/>
            </a:pPr>
            <a:endParaRPr lang="tr-TR" sz="2400" dirty="0" smtClean="0"/>
          </a:p>
          <a:p>
            <a:pPr>
              <a:lnSpc>
                <a:spcPct val="80000"/>
              </a:lnSpc>
              <a:buFont typeface="Wingdings" pitchFamily="2" charset="2"/>
              <a:buNone/>
            </a:pPr>
            <a:r>
              <a:rPr lang="tr-TR" sz="2400" dirty="0" smtClean="0"/>
              <a:t>• </a:t>
            </a:r>
            <a:r>
              <a:rPr lang="tr-TR" sz="2400" dirty="0" err="1" smtClean="0"/>
              <a:t>Mortalite</a:t>
            </a:r>
            <a:r>
              <a:rPr lang="tr-TR" sz="2400" dirty="0" smtClean="0"/>
              <a:t> ve </a:t>
            </a:r>
            <a:r>
              <a:rPr lang="tr-TR" sz="2400" dirty="0" err="1" smtClean="0"/>
              <a:t>morbidite</a:t>
            </a:r>
            <a:r>
              <a:rPr lang="tr-TR" sz="2400" dirty="0" smtClean="0"/>
              <a:t> raporları</a:t>
            </a:r>
          </a:p>
          <a:p>
            <a:pPr>
              <a:lnSpc>
                <a:spcPct val="80000"/>
              </a:lnSpc>
              <a:buFont typeface="Wingdings" pitchFamily="2" charset="2"/>
              <a:buNone/>
            </a:pPr>
            <a:r>
              <a:rPr lang="tr-TR" sz="2400" dirty="0" smtClean="0"/>
              <a:t>• Hastane kayıtları</a:t>
            </a:r>
          </a:p>
          <a:p>
            <a:pPr>
              <a:lnSpc>
                <a:spcPct val="80000"/>
              </a:lnSpc>
              <a:buFont typeface="Wingdings" pitchFamily="2" charset="2"/>
              <a:buNone/>
            </a:pPr>
            <a:r>
              <a:rPr lang="tr-TR" sz="2400" dirty="0" smtClean="0"/>
              <a:t>• Laboratuar sonuçları</a:t>
            </a:r>
          </a:p>
          <a:p>
            <a:pPr>
              <a:lnSpc>
                <a:spcPct val="80000"/>
              </a:lnSpc>
              <a:buFont typeface="Wingdings" pitchFamily="2" charset="2"/>
              <a:buNone/>
            </a:pPr>
            <a:r>
              <a:rPr lang="tr-TR" sz="2400" dirty="0" smtClean="0"/>
              <a:t>• Salgın raporları</a:t>
            </a:r>
          </a:p>
          <a:p>
            <a:pPr>
              <a:lnSpc>
                <a:spcPct val="80000"/>
              </a:lnSpc>
              <a:buFont typeface="Wingdings" pitchFamily="2" charset="2"/>
              <a:buNone/>
            </a:pPr>
            <a:r>
              <a:rPr lang="tr-TR" sz="2400" dirty="0" smtClean="0"/>
              <a:t>• Aşı kullanımı</a:t>
            </a:r>
          </a:p>
          <a:p>
            <a:pPr>
              <a:lnSpc>
                <a:spcPct val="80000"/>
              </a:lnSpc>
              <a:buFont typeface="Wingdings" pitchFamily="2" charset="2"/>
              <a:buNone/>
            </a:pPr>
            <a:r>
              <a:rPr lang="tr-TR" sz="2400" dirty="0" smtClean="0"/>
              <a:t>• Hastalık devamsızlığı raporları</a:t>
            </a:r>
          </a:p>
          <a:p>
            <a:pPr>
              <a:lnSpc>
                <a:spcPct val="80000"/>
              </a:lnSpc>
              <a:buFont typeface="Wingdings" pitchFamily="2" charset="2"/>
              <a:buNone/>
            </a:pPr>
            <a:r>
              <a:rPr lang="tr-TR" sz="2400" dirty="0" smtClean="0"/>
              <a:t>• Ajan, vektörler veya rezervuarlardaki biyolojik değişiklikler</a:t>
            </a:r>
          </a:p>
          <a:p>
            <a:pPr>
              <a:lnSpc>
                <a:spcPct val="80000"/>
              </a:lnSpc>
              <a:buFont typeface="Wingdings" pitchFamily="2" charset="2"/>
              <a:buNone/>
            </a:pPr>
            <a:r>
              <a:rPr lang="tr-TR" sz="2400" dirty="0" smtClean="0"/>
              <a:t>• Kan bankaları</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250825" y="333375"/>
            <a:ext cx="7750175" cy="1362075"/>
          </a:xfrm>
        </p:spPr>
        <p:txBody>
          <a:bodyPr/>
          <a:lstStyle/>
          <a:p>
            <a:r>
              <a:rPr lang="tr-TR" sz="3000" smtClean="0"/>
              <a:t>Enfeksiyon hastalıkları epidemiyolojisinin diğer alanlarda kullanılan epidemiyolojiye göre farklılıları:</a:t>
            </a:r>
          </a:p>
        </p:txBody>
      </p:sp>
      <p:sp>
        <p:nvSpPr>
          <p:cNvPr id="25602" name="Rectangle 3"/>
          <p:cNvSpPr>
            <a:spLocks noGrp="1" noChangeArrowheads="1"/>
          </p:cNvSpPr>
          <p:nvPr>
            <p:ph type="body" idx="1"/>
          </p:nvPr>
        </p:nvSpPr>
        <p:spPr>
          <a:xfrm>
            <a:off x="323850" y="2060575"/>
            <a:ext cx="8351838" cy="4214813"/>
          </a:xfrm>
        </p:spPr>
        <p:txBody>
          <a:bodyPr/>
          <a:lstStyle/>
          <a:p>
            <a:pPr marL="571500" indent="-571500">
              <a:buFont typeface="Wingdings" pitchFamily="2" charset="2"/>
              <a:buAutoNum type="arabicPeriod"/>
            </a:pPr>
            <a:r>
              <a:rPr lang="tr-TR" dirty="0" smtClean="0"/>
              <a:t>Bugün birçok hastalığın kesin </a:t>
            </a:r>
            <a:r>
              <a:rPr lang="tr-TR" dirty="0" err="1" smtClean="0"/>
              <a:t>etyolojisi</a:t>
            </a:r>
            <a:r>
              <a:rPr lang="tr-TR" dirty="0" smtClean="0"/>
              <a:t> bilinmezken enfeksiyon hastalıklarının </a:t>
            </a:r>
            <a:r>
              <a:rPr lang="tr-TR" b="1" dirty="0" err="1" smtClean="0"/>
              <a:t>etyolojisi</a:t>
            </a:r>
            <a:r>
              <a:rPr lang="tr-TR" dirty="0" smtClean="0"/>
              <a:t> bilinmektedir.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250825" y="333375"/>
            <a:ext cx="7750175" cy="1295400"/>
          </a:xfrm>
        </p:spPr>
        <p:txBody>
          <a:bodyPr/>
          <a:lstStyle/>
          <a:p>
            <a:r>
              <a:rPr lang="tr-TR" sz="3000" smtClean="0"/>
              <a:t>Enfeksiyon hastalıkları epidemiyolojisinin diğer alanlarda kullanılan epidemiyolojiye göre farklılıları:</a:t>
            </a:r>
          </a:p>
        </p:txBody>
      </p:sp>
      <p:sp>
        <p:nvSpPr>
          <p:cNvPr id="26626" name="Rectangle 3"/>
          <p:cNvSpPr>
            <a:spLocks noGrp="1" noChangeArrowheads="1"/>
          </p:cNvSpPr>
          <p:nvPr>
            <p:ph type="body" idx="1"/>
          </p:nvPr>
        </p:nvSpPr>
        <p:spPr>
          <a:xfrm>
            <a:off x="468313" y="1989138"/>
            <a:ext cx="8351837" cy="4411662"/>
          </a:xfrm>
        </p:spPr>
        <p:txBody>
          <a:bodyPr/>
          <a:lstStyle/>
          <a:p>
            <a:pPr>
              <a:buNone/>
            </a:pPr>
            <a:r>
              <a:rPr lang="tr-TR" sz="2800" dirty="0" smtClean="0"/>
              <a:t>2. Enfeksiyon hastalıkları, genel olarak </a:t>
            </a:r>
            <a:r>
              <a:rPr lang="tr-TR" sz="2800" b="1" dirty="0" smtClean="0"/>
              <a:t>bulaşıcı </a:t>
            </a:r>
            <a:r>
              <a:rPr lang="tr-TR" sz="2800" dirty="0" smtClean="0"/>
              <a:t>özelliktedir. Bu hastalıkların çoğu salgınlara yol açar.</a:t>
            </a:r>
          </a:p>
          <a:p>
            <a:pPr>
              <a:buFont typeface="Wingdings" pitchFamily="2" charset="2"/>
              <a:buNone/>
            </a:pPr>
            <a:endParaRPr lang="tr-TR" sz="2800" dirty="0" smtClean="0"/>
          </a:p>
          <a:p>
            <a:pPr>
              <a:buFont typeface="Wingdings" pitchFamily="2" charset="2"/>
              <a:buNone/>
            </a:pPr>
            <a:r>
              <a:rPr lang="tr-TR" sz="2800" dirty="0" smtClean="0"/>
              <a:t>3. Enfeksiyon hastalıklarının birçoğunda </a:t>
            </a:r>
            <a:r>
              <a:rPr lang="tr-TR" sz="2800" b="1" dirty="0" smtClean="0"/>
              <a:t>bağışıklık gelişmesi </a:t>
            </a:r>
            <a:r>
              <a:rPr lang="tr-TR" sz="2800" dirty="0" smtClean="0"/>
              <a:t>söz konusudur ve enfeksiyon hastalıklarının bazılarından aşılama ve </a:t>
            </a:r>
            <a:r>
              <a:rPr lang="tr-TR" sz="2800" dirty="0" err="1" smtClean="0"/>
              <a:t>kemoprofilaksi</a:t>
            </a:r>
            <a:r>
              <a:rPr lang="tr-TR" sz="2800" dirty="0" smtClean="0"/>
              <a:t> ile korunmak mümkündür.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323850" y="260350"/>
            <a:ext cx="7543800" cy="941388"/>
          </a:xfrm>
        </p:spPr>
        <p:txBody>
          <a:bodyPr/>
          <a:lstStyle/>
          <a:p>
            <a:r>
              <a:rPr lang="tr-TR" smtClean="0"/>
              <a:t>Küresel Bulaşıcı Hastalık Yükü</a:t>
            </a:r>
          </a:p>
        </p:txBody>
      </p:sp>
      <p:sp>
        <p:nvSpPr>
          <p:cNvPr id="27650" name="Rectangle 3"/>
          <p:cNvSpPr>
            <a:spLocks noGrp="1" noChangeArrowheads="1"/>
          </p:cNvSpPr>
          <p:nvPr>
            <p:ph type="body" idx="1"/>
          </p:nvPr>
        </p:nvSpPr>
        <p:spPr>
          <a:xfrm>
            <a:off x="250825" y="1627188"/>
            <a:ext cx="8464579" cy="4897437"/>
          </a:xfrm>
        </p:spPr>
        <p:txBody>
          <a:bodyPr/>
          <a:lstStyle/>
          <a:p>
            <a:pPr>
              <a:lnSpc>
                <a:spcPct val="80000"/>
              </a:lnSpc>
            </a:pPr>
            <a:r>
              <a:rPr lang="tr-TR" sz="2700" dirty="0" smtClean="0"/>
              <a:t>DSÖ 2012 yılında dünya çapında yaklaşık 56 milyon kişinin öldüğünü raporlamış. </a:t>
            </a:r>
          </a:p>
          <a:p>
            <a:pPr>
              <a:lnSpc>
                <a:spcPct val="80000"/>
              </a:lnSpc>
            </a:pPr>
            <a:r>
              <a:rPr lang="tr-TR" sz="2700" dirty="0" smtClean="0"/>
              <a:t>Tüm ölümler içinde;</a:t>
            </a:r>
          </a:p>
          <a:p>
            <a:pPr>
              <a:lnSpc>
                <a:spcPct val="80000"/>
              </a:lnSpc>
            </a:pPr>
            <a:r>
              <a:rPr lang="tr-TR" sz="2700" dirty="0" smtClean="0"/>
              <a:t>Bulaşıcı olmayan hastalıklar %68;</a:t>
            </a:r>
          </a:p>
          <a:p>
            <a:pPr lvl="1">
              <a:lnSpc>
                <a:spcPct val="80000"/>
              </a:lnSpc>
            </a:pPr>
            <a:r>
              <a:rPr lang="tr-TR" sz="2700" dirty="0" err="1" smtClean="0"/>
              <a:t>Kardiyovasküler</a:t>
            </a:r>
            <a:r>
              <a:rPr lang="tr-TR" sz="2700" dirty="0" smtClean="0"/>
              <a:t> hastalıklar,</a:t>
            </a:r>
          </a:p>
          <a:p>
            <a:pPr lvl="1">
              <a:lnSpc>
                <a:spcPct val="80000"/>
              </a:lnSpc>
            </a:pPr>
            <a:r>
              <a:rPr lang="tr-TR" sz="2700" dirty="0" smtClean="0"/>
              <a:t>Kanserler,</a:t>
            </a:r>
          </a:p>
          <a:p>
            <a:pPr lvl="1">
              <a:lnSpc>
                <a:spcPct val="80000"/>
              </a:lnSpc>
            </a:pPr>
            <a:r>
              <a:rPr lang="tr-TR" sz="2700" dirty="0" smtClean="0"/>
              <a:t>Diyabet,</a:t>
            </a:r>
          </a:p>
          <a:p>
            <a:pPr lvl="1">
              <a:lnSpc>
                <a:spcPct val="80000"/>
              </a:lnSpc>
            </a:pPr>
            <a:r>
              <a:rPr lang="tr-TR" sz="2700" dirty="0" smtClean="0"/>
              <a:t>Kronik akciğer hastalıkları.</a:t>
            </a:r>
            <a:endParaRPr lang="tr-TR" sz="2800" dirty="0" smtClean="0"/>
          </a:p>
          <a:p>
            <a:pPr lvl="1">
              <a:lnSpc>
                <a:spcPct val="80000"/>
              </a:lnSpc>
            </a:pPr>
            <a:endParaRPr lang="tr-TR" sz="2800" dirty="0" smtClean="0"/>
          </a:p>
          <a:p>
            <a:pPr>
              <a:lnSpc>
                <a:spcPct val="80000"/>
              </a:lnSpc>
            </a:pPr>
            <a:r>
              <a:rPr lang="tr-TR" sz="2700" b="1" dirty="0" smtClean="0"/>
              <a:t>Bulaşıcı hastalıklar</a:t>
            </a:r>
            <a:r>
              <a:rPr lang="tr-TR" sz="2700" dirty="0" smtClean="0"/>
              <a:t>, </a:t>
            </a:r>
            <a:r>
              <a:rPr lang="tr-TR" sz="2700" dirty="0" err="1" smtClean="0"/>
              <a:t>maternal</a:t>
            </a:r>
            <a:r>
              <a:rPr lang="tr-TR" sz="2700" dirty="0" smtClean="0"/>
              <a:t>, </a:t>
            </a:r>
            <a:r>
              <a:rPr lang="tr-TR" sz="2700" dirty="0" err="1" smtClean="0"/>
              <a:t>neonatal</a:t>
            </a:r>
            <a:r>
              <a:rPr lang="tr-TR" sz="2700" dirty="0" smtClean="0"/>
              <a:t> koşullar ve beslenme eksiklikleri toplu olarak küresel ölümlerin % 23’ünden sorumlu olduğu belirtiliyor.</a:t>
            </a:r>
          </a:p>
          <a:p>
            <a:pPr>
              <a:lnSpc>
                <a:spcPct val="80000"/>
              </a:lnSpc>
            </a:pPr>
            <a:endParaRPr lang="tr-TR" sz="2700" dirty="0" smtClean="0"/>
          </a:p>
          <a:p>
            <a:pPr lvl="1">
              <a:lnSpc>
                <a:spcPct val="80000"/>
              </a:lnSpc>
              <a:buFont typeface="Wingdings" pitchFamily="2" charset="2"/>
              <a:buNone/>
            </a:pPr>
            <a:endParaRPr lang="tr-TR" sz="21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395288" y="620713"/>
            <a:ext cx="7543800" cy="1295400"/>
          </a:xfrm>
        </p:spPr>
        <p:txBody>
          <a:bodyPr/>
          <a:lstStyle/>
          <a:p>
            <a:r>
              <a:rPr lang="tr-TR" sz="3300" smtClean="0"/>
              <a:t>Enfeksiyöz hastalıklardan kaynaklanan ölümlere neden olan başlıca hastalıklar:</a:t>
            </a:r>
          </a:p>
        </p:txBody>
      </p:sp>
      <p:sp>
        <p:nvSpPr>
          <p:cNvPr id="28674" name="Rectangle 3"/>
          <p:cNvSpPr>
            <a:spLocks noGrp="1" noChangeArrowheads="1"/>
          </p:cNvSpPr>
          <p:nvPr>
            <p:ph type="body" idx="1"/>
          </p:nvPr>
        </p:nvSpPr>
        <p:spPr>
          <a:xfrm>
            <a:off x="395288" y="2420938"/>
            <a:ext cx="8229600" cy="2070100"/>
          </a:xfrm>
        </p:spPr>
        <p:txBody>
          <a:bodyPr/>
          <a:lstStyle/>
          <a:p>
            <a:pPr>
              <a:lnSpc>
                <a:spcPct val="90000"/>
              </a:lnSpc>
            </a:pPr>
            <a:r>
              <a:rPr lang="tr-TR" sz="2800" dirty="0" smtClean="0"/>
              <a:t>Akut solunum yolu enfeksiyonları</a:t>
            </a:r>
          </a:p>
          <a:p>
            <a:pPr>
              <a:lnSpc>
                <a:spcPct val="90000"/>
              </a:lnSpc>
            </a:pPr>
            <a:r>
              <a:rPr lang="tr-TR" sz="2800" dirty="0" smtClean="0"/>
              <a:t>İshalli hastalıklar</a:t>
            </a:r>
          </a:p>
          <a:p>
            <a:pPr>
              <a:lnSpc>
                <a:spcPct val="90000"/>
              </a:lnSpc>
            </a:pPr>
            <a:r>
              <a:rPr lang="tr-TR" sz="2800" dirty="0" smtClean="0"/>
              <a:t>Tüberküloz</a:t>
            </a:r>
          </a:p>
          <a:p>
            <a:endParaRPr lang="tr-TR" dirty="0" smtClean="0"/>
          </a:p>
        </p:txBody>
      </p:sp>
      <p:sp>
        <p:nvSpPr>
          <p:cNvPr id="4" name="Metin kutusu 1"/>
          <p:cNvSpPr txBox="1"/>
          <p:nvPr/>
        </p:nvSpPr>
        <p:spPr>
          <a:xfrm>
            <a:off x="827584" y="5939988"/>
            <a:ext cx="1479892" cy="369332"/>
          </a:xfrm>
          <a:prstGeom prst="rect">
            <a:avLst/>
          </a:prstGeom>
          <a:noFill/>
        </p:spPr>
        <p:txBody>
          <a:bodyPr wrap="none" rtlCol="0">
            <a:spAutoFit/>
          </a:bodyPr>
          <a:lstStyle/>
          <a:p>
            <a:r>
              <a:rPr lang="tr-TR" dirty="0" smtClean="0"/>
              <a:t>(DSÖ, 2015)</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endParaRPr lang="tr-TR" smtClean="0"/>
          </a:p>
        </p:txBody>
      </p:sp>
      <p:sp>
        <p:nvSpPr>
          <p:cNvPr id="29698" name="Rectangle 3"/>
          <p:cNvSpPr>
            <a:spLocks noGrp="1" noChangeArrowheads="1"/>
          </p:cNvSpPr>
          <p:nvPr>
            <p:ph type="body" idx="1"/>
          </p:nvPr>
        </p:nvSpPr>
        <p:spPr/>
        <p:txBody>
          <a:bodyPr/>
          <a:lstStyle/>
          <a:p>
            <a:endParaRPr lang="tr-TR" smtClean="0"/>
          </a:p>
        </p:txBody>
      </p:sp>
      <p:pic>
        <p:nvPicPr>
          <p:cNvPr id="29699" name="Picture 4"/>
          <p:cNvPicPr>
            <a:picLocks noChangeAspect="1" noChangeArrowheads="1"/>
          </p:cNvPicPr>
          <p:nvPr/>
        </p:nvPicPr>
        <p:blipFill>
          <a:blip r:embed="rId2"/>
          <a:srcRect/>
          <a:stretch>
            <a:fillRect/>
          </a:stretch>
        </p:blipFill>
        <p:spPr bwMode="auto">
          <a:xfrm>
            <a:off x="0" y="65088"/>
            <a:ext cx="9144000" cy="66040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a:xfrm>
            <a:off x="323850" y="404813"/>
            <a:ext cx="7543800" cy="792162"/>
          </a:xfrm>
        </p:spPr>
        <p:txBody>
          <a:bodyPr/>
          <a:lstStyle/>
          <a:p>
            <a:r>
              <a:rPr lang="tr-TR" smtClean="0"/>
              <a:t>EPİDEMİYOLOJİ- KAVRAMLAR</a:t>
            </a:r>
          </a:p>
        </p:txBody>
      </p:sp>
      <p:sp>
        <p:nvSpPr>
          <p:cNvPr id="30722" name="Rectangle 3"/>
          <p:cNvSpPr>
            <a:spLocks noGrp="1" noChangeArrowheads="1"/>
          </p:cNvSpPr>
          <p:nvPr>
            <p:ph type="body" idx="4294967295"/>
          </p:nvPr>
        </p:nvSpPr>
        <p:spPr>
          <a:xfrm>
            <a:off x="179388" y="1916113"/>
            <a:ext cx="8640762" cy="4176712"/>
          </a:xfrm>
        </p:spPr>
        <p:txBody>
          <a:bodyPr/>
          <a:lstStyle/>
          <a:p>
            <a:pPr>
              <a:buFont typeface="Wingdings" pitchFamily="2" charset="2"/>
              <a:buNone/>
            </a:pPr>
            <a:r>
              <a:rPr lang="tr-TR" smtClean="0"/>
              <a:t>	</a:t>
            </a:r>
            <a:r>
              <a:rPr lang="tr-TR" b="1" smtClean="0"/>
              <a:t>ENDEMİ:</a:t>
            </a:r>
            <a:r>
              <a:rPr lang="tr-TR" smtClean="0"/>
              <a:t> Belirli bir coğrafik bölgede ya da toplumda bir hastalığın nispeten yüksek insidans ya da prevalans göstermesidir.</a:t>
            </a:r>
          </a:p>
          <a:p>
            <a:pPr>
              <a:buFont typeface="Wingdings" pitchFamily="2" charset="2"/>
              <a:buNone/>
            </a:pPr>
            <a:r>
              <a:rPr lang="tr-TR" smtClean="0"/>
              <a:t>	(Örn; Ganj deltasında kolera)</a:t>
            </a:r>
          </a:p>
          <a:p>
            <a:pPr>
              <a:buFont typeface="Wingdings" pitchFamily="2" charset="2"/>
              <a:buNone/>
            </a:pPr>
            <a:endParaRPr lang="tr-TR" smtClean="0"/>
          </a:p>
          <a:p>
            <a:pPr>
              <a:buFont typeface="Wingdings" pitchFamily="2" charset="2"/>
              <a:buNone/>
            </a:pPr>
            <a:r>
              <a:rPr lang="tr-TR" smtClean="0"/>
              <a:t>	</a:t>
            </a:r>
            <a:r>
              <a:rPr lang="tr-TR" b="1" smtClean="0"/>
              <a:t>SPORADİ:</a:t>
            </a:r>
            <a:r>
              <a:rPr lang="tr-TR" smtClean="0"/>
              <a:t> Enfeksiyon hastalığının tek tük görülmesidir.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3"/>
          <p:cNvSpPr>
            <a:spLocks noGrp="1" noChangeArrowheads="1"/>
          </p:cNvSpPr>
          <p:nvPr>
            <p:ph type="body" idx="4294967295"/>
          </p:nvPr>
        </p:nvSpPr>
        <p:spPr>
          <a:xfrm>
            <a:off x="357158" y="1000108"/>
            <a:ext cx="8229600" cy="4662488"/>
          </a:xfrm>
        </p:spPr>
        <p:txBody>
          <a:bodyPr/>
          <a:lstStyle/>
          <a:p>
            <a:pPr>
              <a:buFont typeface="Wingdings" pitchFamily="2" charset="2"/>
              <a:buNone/>
            </a:pPr>
            <a:r>
              <a:rPr lang="tr-TR" b="1" dirty="0" smtClean="0"/>
              <a:t>	EPİDEMİ (SALGIN):</a:t>
            </a:r>
            <a:r>
              <a:rPr lang="tr-TR" dirty="0" smtClean="0"/>
              <a:t> Bir bölgede ya da toplumda hastalık olgularının o bölge için normal beklenenden daha çok görülmesidir.</a:t>
            </a:r>
          </a:p>
          <a:p>
            <a:pPr>
              <a:buFont typeface="Wingdings" pitchFamily="2" charset="2"/>
              <a:buNone/>
            </a:pPr>
            <a:r>
              <a:rPr lang="tr-TR" dirty="0" smtClean="0"/>
              <a:t>1- Patlayıcı epidemiler (Kolera -Haiti vb)</a:t>
            </a:r>
          </a:p>
          <a:p>
            <a:pPr>
              <a:buFont typeface="Wingdings" pitchFamily="2" charset="2"/>
              <a:buNone/>
            </a:pPr>
            <a:r>
              <a:rPr lang="tr-TR" dirty="0" smtClean="0"/>
              <a:t>2- Bulaşıcı epidemiler (Kızamık vb)</a:t>
            </a:r>
          </a:p>
          <a:p>
            <a:pPr>
              <a:buFont typeface="Wingdings" pitchFamily="2" charset="2"/>
              <a:buNone/>
            </a:pPr>
            <a:endParaRPr lang="tr-TR" dirty="0" smtClean="0"/>
          </a:p>
          <a:p>
            <a:pPr>
              <a:buFont typeface="Wingdings" pitchFamily="2" charset="2"/>
              <a:buNone/>
            </a:pPr>
            <a:r>
              <a:rPr lang="tr-TR" dirty="0" smtClean="0"/>
              <a:t>	</a:t>
            </a:r>
            <a:r>
              <a:rPr lang="tr-TR" b="1" dirty="0" smtClean="0"/>
              <a:t>PANDEMİ:</a:t>
            </a:r>
            <a:r>
              <a:rPr lang="tr-TR" dirty="0" smtClean="0"/>
              <a:t> Bir enfeksiyon hastalığının ülke sınırlarını asarak ülkelerarası yayılımıdır. Kolera </a:t>
            </a:r>
            <a:r>
              <a:rPr lang="tr-TR" dirty="0" err="1" smtClean="0"/>
              <a:t>pandemisi</a:t>
            </a:r>
            <a:endParaRPr lang="tr-TR"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11"/>
          </p:nvPr>
        </p:nvSpPr>
        <p:spPr/>
        <p:txBody>
          <a:bodyPr/>
          <a:lstStyle/>
          <a:p>
            <a:pPr>
              <a:defRPr/>
            </a:pPr>
            <a:r>
              <a:rPr lang="tr-TR" altLang="en-US" smtClean="0"/>
              <a:t>AHE 206 Enfeksiyon Hastalıkları Hemşireliği</a:t>
            </a:r>
            <a:endParaRPr lang="tr-TR" altLang="en-US"/>
          </a:p>
        </p:txBody>
      </p:sp>
      <p:sp>
        <p:nvSpPr>
          <p:cNvPr id="3" name="2 Dikdörtgen"/>
          <p:cNvSpPr/>
          <p:nvPr/>
        </p:nvSpPr>
        <p:spPr>
          <a:xfrm>
            <a:off x="285720" y="428604"/>
            <a:ext cx="7786742" cy="2308324"/>
          </a:xfrm>
          <a:prstGeom prst="rect">
            <a:avLst/>
          </a:prstGeom>
        </p:spPr>
        <p:txBody>
          <a:bodyPr wrap="square">
            <a:spAutoFit/>
          </a:bodyPr>
          <a:lstStyle/>
          <a:p>
            <a:pPr>
              <a:lnSpc>
                <a:spcPct val="150000"/>
              </a:lnSpc>
            </a:pPr>
            <a:r>
              <a:rPr lang="tr-TR" sz="2400" b="1" dirty="0" smtClean="0"/>
              <a:t>Saha İncelemesi/</a:t>
            </a:r>
            <a:r>
              <a:rPr lang="tr-TR" sz="2400" b="1" dirty="0" err="1" smtClean="0"/>
              <a:t>Filyasyon</a:t>
            </a:r>
            <a:r>
              <a:rPr lang="tr-TR" sz="2400" b="1" dirty="0" smtClean="0"/>
              <a:t>: </a:t>
            </a:r>
            <a:r>
              <a:rPr lang="tr-TR" sz="2400" dirty="0" smtClean="0"/>
              <a:t>Saha incelemesi/</a:t>
            </a:r>
            <a:r>
              <a:rPr lang="tr-TR" sz="2400" dirty="0" err="1" smtClean="0"/>
              <a:t>filyasyon</a:t>
            </a:r>
            <a:r>
              <a:rPr lang="tr-TR" sz="2400" dirty="0" smtClean="0"/>
              <a:t> kaynağın ve etkenin belirlenmesine yönelik çalışma yapılması ve/veya temaslılar dahil koruma ve kontrol önlemlerinin alınmasıdır.</a:t>
            </a:r>
            <a:endParaRPr lang="tr-TR" sz="2400" dirty="0"/>
          </a:p>
        </p:txBody>
      </p:sp>
      <p:pic>
        <p:nvPicPr>
          <p:cNvPr id="1026" name="Picture 2"/>
          <p:cNvPicPr>
            <a:picLocks noChangeAspect="1" noChangeArrowheads="1"/>
          </p:cNvPicPr>
          <p:nvPr/>
        </p:nvPicPr>
        <p:blipFill>
          <a:blip r:embed="rId2"/>
          <a:srcRect/>
          <a:stretch>
            <a:fillRect/>
          </a:stretch>
        </p:blipFill>
        <p:spPr bwMode="auto">
          <a:xfrm>
            <a:off x="2357422" y="2928934"/>
            <a:ext cx="4524941" cy="3602575"/>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395288" y="333375"/>
            <a:ext cx="7543800" cy="941388"/>
          </a:xfrm>
        </p:spPr>
        <p:txBody>
          <a:bodyPr/>
          <a:lstStyle/>
          <a:p>
            <a:r>
              <a:rPr lang="tr-TR" smtClean="0"/>
              <a:t>SÜRVEYANS</a:t>
            </a:r>
          </a:p>
        </p:txBody>
      </p:sp>
      <p:sp>
        <p:nvSpPr>
          <p:cNvPr id="32770" name="Rectangle 3"/>
          <p:cNvSpPr>
            <a:spLocks noGrp="1" noChangeArrowheads="1"/>
          </p:cNvSpPr>
          <p:nvPr>
            <p:ph type="body" idx="1"/>
          </p:nvPr>
        </p:nvSpPr>
        <p:spPr>
          <a:xfrm>
            <a:off x="142875" y="1500188"/>
            <a:ext cx="8715375" cy="4857750"/>
          </a:xfrm>
        </p:spPr>
        <p:txBody>
          <a:bodyPr/>
          <a:lstStyle/>
          <a:p>
            <a:pPr eaLnBrk="1" hangingPunct="1"/>
            <a:r>
              <a:rPr lang="tr-TR" altLang="tr-TR" sz="3200" dirty="0" smtClean="0"/>
              <a:t>Sağlık hizmetlerinde planlama yapabilmek, müdahalede bulunabilmek ve bu hizmetleri değerlendirmek amacıyla;	</a:t>
            </a:r>
          </a:p>
          <a:p>
            <a:pPr eaLnBrk="1" hangingPunct="1">
              <a:buFontTx/>
              <a:buNone/>
            </a:pPr>
            <a:endParaRPr lang="tr-TR" altLang="tr-TR" sz="1500" dirty="0" smtClean="0"/>
          </a:p>
          <a:p>
            <a:pPr eaLnBrk="1" hangingPunct="1"/>
            <a:r>
              <a:rPr lang="tr-TR" sz="3200" dirty="0" smtClean="0"/>
              <a:t>“Sağlıkla ilgili verilerin sistematik olarak toplanması, biriktirilmesi ve elde edilen sonuçlara göre harekete geçecek kişiler başta olmak üzere bu sonuçlara ihtiyacı olan birimlere hızla geri bildirimini sağlamak üzere değerlendirilmesi süreci”</a:t>
            </a:r>
            <a:endParaRPr lang="tr-T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Altbilgi Yer Tutucusu 4"/>
          <p:cNvSpPr>
            <a:spLocks noGrp="1"/>
          </p:cNvSpPr>
          <p:nvPr>
            <p:ph type="ftr" sz="quarter" idx="11"/>
          </p:nvPr>
        </p:nvSpPr>
        <p:spPr>
          <a:noFill/>
        </p:spPr>
        <p:txBody>
          <a:bodyPr/>
          <a:lstStyle/>
          <a:p>
            <a:r>
              <a:rPr lang="tr-TR" altLang="en-US" smtClean="0"/>
              <a:t>AHE 206 Enfeksiyon Hastalıkları Hemşireliği</a:t>
            </a:r>
          </a:p>
        </p:txBody>
      </p:sp>
      <p:sp>
        <p:nvSpPr>
          <p:cNvPr id="16386" name="Rectangle 2"/>
          <p:cNvSpPr>
            <a:spLocks noGrp="1" noChangeArrowheads="1"/>
          </p:cNvSpPr>
          <p:nvPr>
            <p:ph type="title"/>
          </p:nvPr>
        </p:nvSpPr>
        <p:spPr>
          <a:xfrm>
            <a:off x="684213" y="404813"/>
            <a:ext cx="5915025" cy="669925"/>
          </a:xfrm>
        </p:spPr>
        <p:txBody>
          <a:bodyPr/>
          <a:lstStyle/>
          <a:p>
            <a:pPr eaLnBrk="1" hangingPunct="1"/>
            <a:r>
              <a:rPr lang="tr-TR" smtClean="0"/>
              <a:t>SUNU PLANI</a:t>
            </a:r>
          </a:p>
        </p:txBody>
      </p:sp>
      <p:sp>
        <p:nvSpPr>
          <p:cNvPr id="16387" name="Rectangle 3"/>
          <p:cNvSpPr>
            <a:spLocks noGrp="1" noChangeArrowheads="1"/>
          </p:cNvSpPr>
          <p:nvPr>
            <p:ph type="body" idx="1"/>
          </p:nvPr>
        </p:nvSpPr>
        <p:spPr>
          <a:xfrm>
            <a:off x="468313" y="1989138"/>
            <a:ext cx="8229600" cy="3224212"/>
          </a:xfrm>
        </p:spPr>
        <p:txBody>
          <a:bodyPr/>
          <a:lstStyle/>
          <a:p>
            <a:pPr eaLnBrk="1" hangingPunct="1"/>
            <a:r>
              <a:rPr lang="tr-TR" smtClean="0"/>
              <a:t>Enfeksiyon, enfeksiyon hastalığı kavramı</a:t>
            </a:r>
          </a:p>
          <a:p>
            <a:pPr eaLnBrk="1" hangingPunct="1"/>
            <a:r>
              <a:rPr lang="tr-TR" smtClean="0"/>
              <a:t>Epidemiyoloji ve kullanılan kavramlar</a:t>
            </a:r>
          </a:p>
          <a:p>
            <a:pPr eaLnBrk="1" hangingPunct="1"/>
            <a:r>
              <a:rPr lang="tr-TR" smtClean="0"/>
              <a:t>Sürveyans</a:t>
            </a:r>
          </a:p>
          <a:p>
            <a:pPr eaLnBrk="1" hangingPunct="1"/>
            <a:r>
              <a:rPr lang="tr-TR" smtClean="0"/>
              <a:t>Vücudun Savunma Mekanizmaları</a:t>
            </a:r>
          </a:p>
          <a:p>
            <a:pPr eaLnBrk="1" hangingPunct="1"/>
            <a:r>
              <a:rPr lang="tr-TR" smtClean="0"/>
              <a:t>Bulaşıcı Hastalıkların Bildirimi</a:t>
            </a:r>
          </a:p>
          <a:p>
            <a:pPr eaLnBrk="1" hangingPunct="1"/>
            <a:endParaRPr lang="tr-TR" smtClean="0"/>
          </a:p>
          <a:p>
            <a:pPr eaLnBrk="1" hangingPunct="1"/>
            <a:endParaRPr lang="tr-TR"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1 Başlık"/>
          <p:cNvSpPr>
            <a:spLocks noGrp="1"/>
          </p:cNvSpPr>
          <p:nvPr>
            <p:ph type="title"/>
          </p:nvPr>
        </p:nvSpPr>
        <p:spPr/>
        <p:txBody>
          <a:bodyPr/>
          <a:lstStyle/>
          <a:p>
            <a:endParaRPr lang="tr-TR" smtClean="0"/>
          </a:p>
        </p:txBody>
      </p:sp>
      <p:sp>
        <p:nvSpPr>
          <p:cNvPr id="33794" name="2 İçerik Yer Tutucusu"/>
          <p:cNvSpPr>
            <a:spLocks noGrp="1"/>
          </p:cNvSpPr>
          <p:nvPr>
            <p:ph idx="1"/>
          </p:nvPr>
        </p:nvSpPr>
        <p:spPr/>
        <p:txBody>
          <a:bodyPr/>
          <a:lstStyle/>
          <a:p>
            <a:endParaRPr lang="tr-TR" smtClean="0"/>
          </a:p>
        </p:txBody>
      </p:sp>
      <p:sp>
        <p:nvSpPr>
          <p:cNvPr id="33795" name="3 Altbilgi Yer Tutucusu"/>
          <p:cNvSpPr>
            <a:spLocks noGrp="1"/>
          </p:cNvSpPr>
          <p:nvPr>
            <p:ph type="ftr" sz="quarter" idx="11"/>
          </p:nvPr>
        </p:nvSpPr>
        <p:spPr>
          <a:noFill/>
        </p:spPr>
        <p:txBody>
          <a:bodyPr/>
          <a:lstStyle/>
          <a:p>
            <a:r>
              <a:rPr lang="tr-TR" altLang="en-US" smtClean="0"/>
              <a:t>AHE 206 Enfeksiyon Hastalıkları Hemşireliği</a:t>
            </a:r>
          </a:p>
        </p:txBody>
      </p:sp>
      <p:pic>
        <p:nvPicPr>
          <p:cNvPr id="33796" name="Picture 2"/>
          <p:cNvPicPr>
            <a:picLocks noChangeAspect="1" noChangeArrowheads="1"/>
          </p:cNvPicPr>
          <p:nvPr/>
        </p:nvPicPr>
        <p:blipFill>
          <a:blip r:embed="rId2"/>
          <a:srcRect/>
          <a:stretch>
            <a:fillRect/>
          </a:stretch>
        </p:blipFill>
        <p:spPr bwMode="auto">
          <a:xfrm>
            <a:off x="142875" y="142875"/>
            <a:ext cx="8845550" cy="6429375"/>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r>
              <a:rPr lang="tr-TR" smtClean="0"/>
              <a:t>Sürveyansın Temel Amacı</a:t>
            </a:r>
          </a:p>
        </p:txBody>
      </p:sp>
      <p:sp>
        <p:nvSpPr>
          <p:cNvPr id="35842" name="Rectangle 3"/>
          <p:cNvSpPr>
            <a:spLocks noGrp="1" noChangeArrowheads="1"/>
          </p:cNvSpPr>
          <p:nvPr>
            <p:ph type="body" idx="1"/>
          </p:nvPr>
        </p:nvSpPr>
        <p:spPr>
          <a:xfrm>
            <a:off x="285750" y="1719263"/>
            <a:ext cx="8401050" cy="1995487"/>
          </a:xfrm>
        </p:spPr>
        <p:txBody>
          <a:bodyPr/>
          <a:lstStyle/>
          <a:p>
            <a:r>
              <a:rPr lang="tr-TR" altLang="tr-TR" sz="3200" smtClean="0"/>
              <a:t>Sürveyansta nihai hedef; hastalıkların korunma ve kontrolünün sağlanarak mortalitenin azaltılmasıdır.</a:t>
            </a:r>
          </a:p>
          <a:p>
            <a:endParaRPr lang="tr-TR"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1 Başlık"/>
          <p:cNvSpPr>
            <a:spLocks noGrp="1"/>
          </p:cNvSpPr>
          <p:nvPr>
            <p:ph type="title"/>
          </p:nvPr>
        </p:nvSpPr>
        <p:spPr>
          <a:xfrm>
            <a:off x="214313" y="428625"/>
            <a:ext cx="7543800" cy="785813"/>
          </a:xfrm>
        </p:spPr>
        <p:txBody>
          <a:bodyPr/>
          <a:lstStyle/>
          <a:p>
            <a:r>
              <a:rPr lang="tr-TR" altLang="tr-TR" sz="3600" smtClean="0">
                <a:solidFill>
                  <a:srgbClr val="FF0000"/>
                </a:solidFill>
              </a:rPr>
              <a:t>Sürveyansla; </a:t>
            </a:r>
            <a:endParaRPr lang="tr-TR" smtClean="0"/>
          </a:p>
        </p:txBody>
      </p:sp>
      <p:sp>
        <p:nvSpPr>
          <p:cNvPr id="36866" name="2 İçerik Yer Tutucusu"/>
          <p:cNvSpPr>
            <a:spLocks noGrp="1"/>
          </p:cNvSpPr>
          <p:nvPr>
            <p:ph idx="1"/>
          </p:nvPr>
        </p:nvSpPr>
        <p:spPr/>
        <p:txBody>
          <a:bodyPr/>
          <a:lstStyle/>
          <a:p>
            <a:pPr eaLnBrk="1" hangingPunct="1">
              <a:buClr>
                <a:srgbClr val="CC0000"/>
              </a:buClr>
            </a:pPr>
            <a:r>
              <a:rPr lang="tr-TR" altLang="tr-TR" sz="2600" smtClean="0"/>
              <a:t>Sağlıkla ilgili sorunları ortaya koyma, öncelikleri belirleme,</a:t>
            </a:r>
          </a:p>
          <a:p>
            <a:pPr eaLnBrk="1" hangingPunct="1">
              <a:buClr>
                <a:srgbClr val="CC0000"/>
              </a:buClr>
            </a:pPr>
            <a:r>
              <a:rPr lang="tr-TR" altLang="tr-TR" sz="2600" smtClean="0"/>
              <a:t>Hastalık oluşumundaki ve dağılımındaki ani değişiklikleri saptama,</a:t>
            </a:r>
          </a:p>
          <a:p>
            <a:pPr eaLnBrk="1" hangingPunct="1">
              <a:buClr>
                <a:srgbClr val="CC0000"/>
              </a:buClr>
            </a:pPr>
            <a:r>
              <a:rPr lang="tr-TR" altLang="tr-TR" sz="2600" smtClean="0"/>
              <a:t>Hastalık etkenindeki ve konakçıdaki değişiklerin fark edilmesi, </a:t>
            </a:r>
          </a:p>
          <a:p>
            <a:pPr eaLnBrk="1" hangingPunct="1">
              <a:buClr>
                <a:srgbClr val="CC0000"/>
              </a:buClr>
            </a:pPr>
            <a:r>
              <a:rPr lang="tr-TR" altLang="tr-TR" sz="2600" smtClean="0"/>
              <a:t>Hastalığın trendini izleme,</a:t>
            </a:r>
          </a:p>
          <a:p>
            <a:pPr eaLnBrk="1" hangingPunct="1">
              <a:buClr>
                <a:srgbClr val="CC0000"/>
              </a:buClr>
            </a:pPr>
            <a:r>
              <a:rPr lang="tr-TR" altLang="tr-TR" sz="2600" smtClean="0"/>
              <a:t>Hastalığın gelecekteki etkisini tahmin etme,</a:t>
            </a:r>
          </a:p>
          <a:p>
            <a:pPr eaLnBrk="1" hangingPunct="1">
              <a:buClr>
                <a:srgbClr val="CC0000"/>
              </a:buClr>
            </a:pPr>
            <a:r>
              <a:rPr lang="tr-TR" altLang="tr-TR" sz="2600" smtClean="0"/>
              <a:t>Politika oluşturanların bilgilendirilmesi sağlanabilir.</a:t>
            </a:r>
            <a:endParaRPr lang="en-GB" altLang="tr-TR" sz="2600" smtClean="0"/>
          </a:p>
          <a:p>
            <a:endParaRPr lang="tr-TR" sz="2600" smtClean="0"/>
          </a:p>
        </p:txBody>
      </p:sp>
      <p:sp>
        <p:nvSpPr>
          <p:cNvPr id="36867" name="3 Altbilgi Yer Tutucusu"/>
          <p:cNvSpPr>
            <a:spLocks noGrp="1"/>
          </p:cNvSpPr>
          <p:nvPr>
            <p:ph type="ftr" sz="quarter" idx="11"/>
          </p:nvPr>
        </p:nvSpPr>
        <p:spPr>
          <a:xfrm>
            <a:off x="3124200" y="6429375"/>
            <a:ext cx="2895600" cy="276225"/>
          </a:xfrm>
          <a:noFill/>
        </p:spPr>
        <p:txBody>
          <a:bodyPr/>
          <a:lstStyle/>
          <a:p>
            <a:r>
              <a:rPr lang="tr-TR" altLang="en-US" smtClean="0"/>
              <a:t>AHE 206 Enfeksiyon Hastalıkları Hemşireliği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1 Başlık"/>
          <p:cNvSpPr>
            <a:spLocks noGrp="1"/>
          </p:cNvSpPr>
          <p:nvPr>
            <p:ph type="title"/>
          </p:nvPr>
        </p:nvSpPr>
        <p:spPr/>
        <p:txBody>
          <a:bodyPr/>
          <a:lstStyle/>
          <a:p>
            <a:r>
              <a:rPr lang="tr-TR" smtClean="0"/>
              <a:t>Tüm sürveyans sistemlerinin altı kilit öğesi vardır: </a:t>
            </a:r>
          </a:p>
        </p:txBody>
      </p:sp>
      <p:sp>
        <p:nvSpPr>
          <p:cNvPr id="37890" name="2 İçerik Yer Tutucusu"/>
          <p:cNvSpPr>
            <a:spLocks noGrp="1"/>
          </p:cNvSpPr>
          <p:nvPr>
            <p:ph idx="1"/>
          </p:nvPr>
        </p:nvSpPr>
        <p:spPr/>
        <p:txBody>
          <a:bodyPr/>
          <a:lstStyle/>
          <a:p>
            <a:pPr>
              <a:buFont typeface="Wingdings" pitchFamily="2" charset="2"/>
              <a:buNone/>
            </a:pPr>
            <a:r>
              <a:rPr lang="tr-TR" smtClean="0"/>
              <a:t>1. Sağlık olayının tespiti ve bildirimi</a:t>
            </a:r>
          </a:p>
          <a:p>
            <a:pPr>
              <a:buFont typeface="Wingdings" pitchFamily="2" charset="2"/>
              <a:buNone/>
            </a:pPr>
            <a:r>
              <a:rPr lang="tr-TR" smtClean="0"/>
              <a:t>2. Araştırma ve doğrulama (epidemiolojik, klinik, laboratuvar)</a:t>
            </a:r>
          </a:p>
          <a:p>
            <a:pPr>
              <a:buFont typeface="Wingdings" pitchFamily="2" charset="2"/>
              <a:buNone/>
            </a:pPr>
            <a:r>
              <a:rPr lang="tr-TR" smtClean="0"/>
              <a:t>3. Veri toplama</a:t>
            </a:r>
          </a:p>
          <a:p>
            <a:pPr>
              <a:buFont typeface="Wingdings" pitchFamily="2" charset="2"/>
              <a:buNone/>
            </a:pPr>
            <a:r>
              <a:rPr lang="tr-TR" smtClean="0"/>
              <a:t>4. Veri analizi ve yorumu</a:t>
            </a:r>
          </a:p>
          <a:p>
            <a:pPr>
              <a:buFont typeface="Wingdings" pitchFamily="2" charset="2"/>
              <a:buNone/>
            </a:pPr>
            <a:r>
              <a:rPr lang="tr-TR" smtClean="0"/>
              <a:t>5. Sonuçların geri bildirimi ve yayılması</a:t>
            </a:r>
          </a:p>
          <a:p>
            <a:pPr>
              <a:buFont typeface="Wingdings" pitchFamily="2" charset="2"/>
              <a:buNone/>
            </a:pPr>
            <a:r>
              <a:rPr lang="tr-TR" smtClean="0"/>
              <a:t>6. Yanıt-halk sağlığı programlarına bir bağlantı, özellikle koruma ve kontrol için eylemler</a:t>
            </a:r>
          </a:p>
        </p:txBody>
      </p:sp>
      <p:sp>
        <p:nvSpPr>
          <p:cNvPr id="37891" name="3 Altbilgi Yer Tutucusu"/>
          <p:cNvSpPr>
            <a:spLocks noGrp="1"/>
          </p:cNvSpPr>
          <p:nvPr>
            <p:ph type="ftr" sz="quarter" idx="11"/>
          </p:nvPr>
        </p:nvSpPr>
        <p:spPr>
          <a:noFill/>
        </p:spPr>
        <p:txBody>
          <a:bodyPr/>
          <a:lstStyle/>
          <a:p>
            <a:r>
              <a:rPr lang="tr-TR" altLang="en-US" smtClean="0"/>
              <a:t>AHE 206 Enfeksiyon Hastalıkları Hemşireliği</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2 İçerik Yer Tutucusu"/>
          <p:cNvSpPr>
            <a:spLocks noGrp="1"/>
          </p:cNvSpPr>
          <p:nvPr>
            <p:ph idx="1"/>
          </p:nvPr>
        </p:nvSpPr>
        <p:spPr>
          <a:xfrm>
            <a:off x="428625" y="2500313"/>
            <a:ext cx="8229600" cy="1785937"/>
          </a:xfrm>
        </p:spPr>
        <p:txBody>
          <a:bodyPr/>
          <a:lstStyle/>
          <a:p>
            <a:pPr algn="ctr">
              <a:buFont typeface="Wingdings" pitchFamily="2" charset="2"/>
              <a:buNone/>
            </a:pPr>
            <a:r>
              <a:rPr lang="tr-TR" sz="3900" dirty="0" smtClean="0"/>
              <a:t>Vücudun Bulaşıcı Hastalıklara Karşı</a:t>
            </a:r>
          </a:p>
          <a:p>
            <a:pPr algn="ctr">
              <a:buFont typeface="Wingdings" pitchFamily="2" charset="2"/>
              <a:buNone/>
            </a:pPr>
            <a:r>
              <a:rPr lang="tr-TR" sz="3900" dirty="0" smtClean="0"/>
              <a:t>Savunma Mekanizmaları</a:t>
            </a:r>
            <a:endParaRPr lang="tr-TR" sz="3900" b="1" dirty="0" smtClean="0">
              <a:solidFill>
                <a:srgbClr val="7030A0"/>
              </a:solidFill>
            </a:endParaRPr>
          </a:p>
          <a:p>
            <a:pPr algn="ctr"/>
            <a:endParaRPr lang="tr-TR" sz="3900" b="1" dirty="0" smtClean="0">
              <a:solidFill>
                <a:srgbClr val="7030A0"/>
              </a:solidFill>
            </a:endParaRPr>
          </a:p>
        </p:txBody>
      </p:sp>
      <p:sp>
        <p:nvSpPr>
          <p:cNvPr id="38914" name="3 Altbilgi Yer Tutucusu"/>
          <p:cNvSpPr>
            <a:spLocks noGrp="1"/>
          </p:cNvSpPr>
          <p:nvPr>
            <p:ph type="ftr" sz="quarter" idx="11"/>
          </p:nvPr>
        </p:nvSpPr>
        <p:spPr>
          <a:noFill/>
        </p:spPr>
        <p:txBody>
          <a:bodyPr/>
          <a:lstStyle/>
          <a:p>
            <a:r>
              <a:rPr lang="tr-TR" altLang="en-US" smtClean="0"/>
              <a:t>AHE 206 Enfeksiyon Hastalıkları Hemşireliği</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1 Başlık"/>
          <p:cNvSpPr>
            <a:spLocks noGrp="1"/>
          </p:cNvSpPr>
          <p:nvPr>
            <p:ph type="title"/>
          </p:nvPr>
        </p:nvSpPr>
        <p:spPr>
          <a:xfrm>
            <a:off x="468313" y="0"/>
            <a:ext cx="7543800" cy="1295400"/>
          </a:xfrm>
        </p:spPr>
        <p:txBody>
          <a:bodyPr/>
          <a:lstStyle/>
          <a:p>
            <a:pPr algn="ctr"/>
            <a:r>
              <a:rPr lang="tr-TR" smtClean="0"/>
              <a:t>Vücudun Bulaşıcı Hastalıklara Karşı Savunması-1</a:t>
            </a:r>
          </a:p>
        </p:txBody>
      </p:sp>
      <p:sp>
        <p:nvSpPr>
          <p:cNvPr id="39938" name="2 İçerik Yer Tutucusu"/>
          <p:cNvSpPr>
            <a:spLocks noGrp="1"/>
          </p:cNvSpPr>
          <p:nvPr>
            <p:ph idx="1"/>
          </p:nvPr>
        </p:nvSpPr>
        <p:spPr/>
        <p:txBody>
          <a:bodyPr/>
          <a:lstStyle/>
          <a:p>
            <a:pPr>
              <a:lnSpc>
                <a:spcPct val="80000"/>
              </a:lnSpc>
            </a:pPr>
            <a:r>
              <a:rPr lang="tr-TR" sz="2800" dirty="0" smtClean="0"/>
              <a:t>Vücudumuzda mikropların girmesini önleyen veya girdikten sonra onlarla savaşan çeşitli </a:t>
            </a:r>
            <a:r>
              <a:rPr lang="tr-TR" sz="2800" b="1" dirty="0" smtClean="0"/>
              <a:t>doğal savunma hatları</a:t>
            </a:r>
            <a:r>
              <a:rPr lang="tr-TR" sz="2800" dirty="0" smtClean="0"/>
              <a:t> vardır.</a:t>
            </a:r>
          </a:p>
          <a:p>
            <a:pPr>
              <a:lnSpc>
                <a:spcPct val="80000"/>
              </a:lnSpc>
            </a:pPr>
            <a:r>
              <a:rPr lang="tr-TR" sz="2800" b="1" dirty="0" smtClean="0">
                <a:solidFill>
                  <a:srgbClr val="0000FF"/>
                </a:solidFill>
              </a:rPr>
              <a:t>İlk savunma hattı deri ve salgılamadır.</a:t>
            </a:r>
          </a:p>
          <a:p>
            <a:pPr>
              <a:lnSpc>
                <a:spcPct val="80000"/>
              </a:lnSpc>
            </a:pPr>
            <a:endParaRPr lang="tr-TR" sz="2800" b="1" dirty="0" smtClean="0">
              <a:solidFill>
                <a:srgbClr val="0000FF"/>
              </a:solidFill>
            </a:endParaRPr>
          </a:p>
          <a:p>
            <a:pPr>
              <a:lnSpc>
                <a:spcPct val="80000"/>
              </a:lnSpc>
            </a:pPr>
            <a:r>
              <a:rPr lang="tr-TR" sz="2800" dirty="0" smtClean="0"/>
              <a:t>Gözler, solunum kanalı, üreme kanalı gibi açıklıklarda da birçok savunma vardır.</a:t>
            </a:r>
          </a:p>
          <a:p>
            <a:pPr>
              <a:lnSpc>
                <a:spcPct val="80000"/>
              </a:lnSpc>
            </a:pPr>
            <a:endParaRPr lang="tr-TR" sz="2800" dirty="0" smtClean="0"/>
          </a:p>
          <a:p>
            <a:pPr>
              <a:lnSpc>
                <a:spcPct val="80000"/>
              </a:lnSpc>
            </a:pPr>
            <a:r>
              <a:rPr lang="tr-TR" sz="2800" dirty="0" smtClean="0"/>
              <a:t>Örneğin; gözyaşında bulunan antiseptik madde, tükürük, burundaki kıllar ve mukus, </a:t>
            </a:r>
            <a:r>
              <a:rPr lang="tr-TR" sz="2800" dirty="0" err="1" smtClean="0"/>
              <a:t>trakeadaki</a:t>
            </a:r>
            <a:r>
              <a:rPr lang="tr-TR" sz="2800" dirty="0" smtClean="0"/>
              <a:t> </a:t>
            </a:r>
            <a:r>
              <a:rPr lang="tr-TR" sz="2800" dirty="0" err="1" smtClean="0"/>
              <a:t>silialar</a:t>
            </a:r>
            <a:r>
              <a:rPr lang="tr-TR" sz="2800" dirty="0" smtClean="0"/>
              <a:t> gibi.</a:t>
            </a:r>
          </a:p>
          <a:p>
            <a:pPr>
              <a:lnSpc>
                <a:spcPct val="80000"/>
              </a:lnSpc>
              <a:buFont typeface="Wingdings" pitchFamily="2" charset="2"/>
              <a:buNone/>
            </a:pPr>
            <a:r>
              <a:rPr lang="tr-TR" sz="2800" dirty="0" smtClean="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2 İçerik Yer Tutucusu"/>
          <p:cNvSpPr>
            <a:spLocks noGrp="1"/>
          </p:cNvSpPr>
          <p:nvPr>
            <p:ph idx="1"/>
          </p:nvPr>
        </p:nvSpPr>
        <p:spPr/>
        <p:txBody>
          <a:bodyPr/>
          <a:lstStyle/>
          <a:p>
            <a:pPr>
              <a:lnSpc>
                <a:spcPct val="90000"/>
              </a:lnSpc>
            </a:pPr>
            <a:r>
              <a:rPr lang="tr-TR" sz="2800" dirty="0" smtClean="0"/>
              <a:t>Bazen mikroorganizmalar direkt bir açıklıktan girmeye çalışır; açık yaralar gibi.</a:t>
            </a:r>
          </a:p>
          <a:p>
            <a:pPr>
              <a:lnSpc>
                <a:spcPct val="90000"/>
              </a:lnSpc>
            </a:pPr>
            <a:r>
              <a:rPr lang="tr-TR" sz="2800" dirty="0" smtClean="0"/>
              <a:t>Bu durumda </a:t>
            </a:r>
            <a:r>
              <a:rPr lang="tr-TR" sz="2800" b="1" dirty="0" smtClean="0">
                <a:solidFill>
                  <a:srgbClr val="0000FF"/>
                </a:solidFill>
              </a:rPr>
              <a:t>ikinci savunma hattı (</a:t>
            </a:r>
            <a:r>
              <a:rPr lang="tr-TR" sz="2800" b="1" dirty="0" err="1" smtClean="0">
                <a:solidFill>
                  <a:srgbClr val="0000FF"/>
                </a:solidFill>
              </a:rPr>
              <a:t>inflamatuar</a:t>
            </a:r>
            <a:r>
              <a:rPr lang="tr-TR" sz="2800" b="1" dirty="0" smtClean="0">
                <a:solidFill>
                  <a:srgbClr val="0000FF"/>
                </a:solidFill>
              </a:rPr>
              <a:t> yanıt)</a:t>
            </a:r>
            <a:r>
              <a:rPr lang="tr-TR" sz="2800" dirty="0" smtClean="0"/>
              <a:t> devreye girer ve oluşan kızarıklık ve şişlikler vücudumuzun </a:t>
            </a:r>
            <a:r>
              <a:rPr lang="tr-TR" sz="2800" dirty="0" err="1" smtClean="0"/>
              <a:t>m.o</a:t>
            </a:r>
            <a:r>
              <a:rPr lang="tr-TR" sz="2800" dirty="0" smtClean="0"/>
              <a:t> </a:t>
            </a:r>
            <a:r>
              <a:rPr lang="tr-TR" sz="2800" dirty="0" err="1" smtClean="0"/>
              <a:t>larla</a:t>
            </a:r>
            <a:r>
              <a:rPr lang="tr-TR" sz="2800" dirty="0" smtClean="0"/>
              <a:t> savaştığını gösterir. Bu bölgesel savunma sonucu iltihap oluşur. Bu da akyuvarların </a:t>
            </a:r>
            <a:r>
              <a:rPr lang="tr-TR" sz="2800" dirty="0" err="1" smtClean="0"/>
              <a:t>m.o</a:t>
            </a:r>
            <a:r>
              <a:rPr lang="tr-TR" sz="2800" dirty="0" smtClean="0"/>
              <a:t>.</a:t>
            </a:r>
            <a:r>
              <a:rPr lang="tr-TR" sz="2800" dirty="0" err="1" smtClean="0"/>
              <a:t>ları</a:t>
            </a:r>
            <a:r>
              <a:rPr lang="tr-TR" sz="2800" dirty="0" smtClean="0"/>
              <a:t> yutup, yok etmek için kimyasallar salgılamasından kaynaklanır.</a:t>
            </a:r>
          </a:p>
        </p:txBody>
      </p:sp>
      <p:sp>
        <p:nvSpPr>
          <p:cNvPr id="40962" name="1 Başlık"/>
          <p:cNvSpPr>
            <a:spLocks noGrp="1"/>
          </p:cNvSpPr>
          <p:nvPr>
            <p:ph type="title" idx="4294967295"/>
          </p:nvPr>
        </p:nvSpPr>
        <p:spPr>
          <a:xfrm>
            <a:off x="457200" y="188913"/>
            <a:ext cx="7543800" cy="1295400"/>
          </a:xfrm>
        </p:spPr>
        <p:txBody>
          <a:bodyPr/>
          <a:lstStyle/>
          <a:p>
            <a:pPr algn="ctr"/>
            <a:r>
              <a:rPr lang="tr-TR" smtClean="0"/>
              <a:t>Vücudun Bulaşıcı Hastalıklara Karşı Savunması-2</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1 Başlık"/>
          <p:cNvSpPr>
            <a:spLocks noGrp="1"/>
          </p:cNvSpPr>
          <p:nvPr>
            <p:ph type="title" idx="4294967295"/>
          </p:nvPr>
        </p:nvSpPr>
        <p:spPr>
          <a:xfrm>
            <a:off x="468313" y="188913"/>
            <a:ext cx="7543800" cy="1295400"/>
          </a:xfrm>
        </p:spPr>
        <p:txBody>
          <a:bodyPr/>
          <a:lstStyle/>
          <a:p>
            <a:pPr algn="ctr"/>
            <a:r>
              <a:rPr lang="tr-TR" smtClean="0"/>
              <a:t>Vücudun Bulaşıcı Hastalıklara Karşı Savunması-3</a:t>
            </a:r>
          </a:p>
        </p:txBody>
      </p:sp>
      <p:sp>
        <p:nvSpPr>
          <p:cNvPr id="3" name="2 İçerik Yer Tutucusu"/>
          <p:cNvSpPr>
            <a:spLocks noGrp="1"/>
          </p:cNvSpPr>
          <p:nvPr>
            <p:ph idx="4294967295"/>
          </p:nvPr>
        </p:nvSpPr>
        <p:spPr/>
        <p:txBody>
          <a:bodyPr>
            <a:normAutofit/>
          </a:bodyPr>
          <a:lstStyle/>
          <a:p>
            <a:pPr>
              <a:buNone/>
            </a:pPr>
            <a:r>
              <a:rPr lang="tr-TR" sz="2800" b="1" dirty="0" err="1" smtClean="0"/>
              <a:t>İnflamatuar</a:t>
            </a:r>
            <a:r>
              <a:rPr lang="tr-TR" sz="2800" b="1" dirty="0" smtClean="0"/>
              <a:t> yanıt:</a:t>
            </a:r>
            <a:r>
              <a:rPr lang="tr-TR" sz="2800" i="1" dirty="0" smtClean="0"/>
              <a:t> </a:t>
            </a:r>
            <a:r>
              <a:rPr lang="tr-TR" sz="2800" dirty="0" err="1" smtClean="0"/>
              <a:t>Mo</a:t>
            </a:r>
            <a:r>
              <a:rPr lang="tr-TR" sz="2800" dirty="0" smtClean="0"/>
              <a:t> ya da </a:t>
            </a:r>
            <a:r>
              <a:rPr lang="tr-TR" sz="2800" dirty="0" err="1" smtClean="0"/>
              <a:t>herhengi</a:t>
            </a:r>
            <a:r>
              <a:rPr lang="tr-TR" sz="2800" dirty="0" smtClean="0"/>
              <a:t> bir yabancı madde vücuda girdiğinde ilk savunma yanıtı </a:t>
            </a:r>
            <a:r>
              <a:rPr lang="tr-TR" sz="2800" dirty="0" err="1" smtClean="0"/>
              <a:t>enflamasyondur</a:t>
            </a:r>
            <a:r>
              <a:rPr lang="tr-TR" sz="2800" dirty="0" smtClean="0"/>
              <a:t>. Dört klasik belirtisi vardır :</a:t>
            </a:r>
          </a:p>
          <a:p>
            <a:r>
              <a:rPr lang="tr-TR" sz="2800" dirty="0" err="1" smtClean="0"/>
              <a:t>Kolor</a:t>
            </a:r>
            <a:r>
              <a:rPr lang="tr-TR" sz="2800" dirty="0" smtClean="0"/>
              <a:t> (yerel ısı artışı),</a:t>
            </a:r>
          </a:p>
          <a:p>
            <a:r>
              <a:rPr lang="tr-TR" sz="2800" dirty="0" err="1" smtClean="0"/>
              <a:t>Dolor</a:t>
            </a:r>
            <a:r>
              <a:rPr lang="tr-TR" sz="2800" dirty="0" smtClean="0"/>
              <a:t> (yerel ağrı),</a:t>
            </a:r>
          </a:p>
          <a:p>
            <a:r>
              <a:rPr lang="tr-TR" sz="2800" dirty="0" err="1" smtClean="0"/>
              <a:t>Rubor</a:t>
            </a:r>
            <a:r>
              <a:rPr lang="tr-TR" sz="2800" dirty="0" smtClean="0"/>
              <a:t> (yerel kızarıklık),</a:t>
            </a:r>
          </a:p>
          <a:p>
            <a:r>
              <a:rPr lang="tr-TR" sz="2800" dirty="0" err="1" smtClean="0"/>
              <a:t>Tumor</a:t>
            </a:r>
            <a:r>
              <a:rPr lang="tr-TR" sz="2800" dirty="0" smtClean="0"/>
              <a:t> (yerel şişlik), </a:t>
            </a:r>
          </a:p>
          <a:p>
            <a:pPr>
              <a:buFont typeface="Wingdings" pitchFamily="2" charset="2"/>
              <a:buNone/>
            </a:pPr>
            <a:endParaRPr lang="tr-TR" sz="28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pPr algn="ctr"/>
            <a:r>
              <a:rPr lang="tr-TR" smtClean="0"/>
              <a:t>Vücudun Bulaşıcı Hastalıklara Karşı Savunması-5</a:t>
            </a:r>
          </a:p>
        </p:txBody>
      </p:sp>
      <p:sp>
        <p:nvSpPr>
          <p:cNvPr id="112643" name="Rectangle 3"/>
          <p:cNvSpPr>
            <a:spLocks noGrp="1" noChangeArrowheads="1"/>
          </p:cNvSpPr>
          <p:nvPr>
            <p:ph type="body" idx="1"/>
          </p:nvPr>
        </p:nvSpPr>
        <p:spPr/>
        <p:txBody>
          <a:bodyPr/>
          <a:lstStyle/>
          <a:p>
            <a:pPr>
              <a:lnSpc>
                <a:spcPct val="90000"/>
              </a:lnSpc>
            </a:pPr>
            <a:r>
              <a:rPr lang="tr-TR" sz="2800" smtClean="0"/>
              <a:t>Tüm bu korumalar yetersiz kaldığında </a:t>
            </a:r>
            <a:r>
              <a:rPr lang="tr-TR" sz="2800" b="1" smtClean="0">
                <a:solidFill>
                  <a:srgbClr val="0000FF"/>
                </a:solidFill>
              </a:rPr>
              <a:t>üçüncü savunma hattı olarak bağışıklık sistemi</a:t>
            </a:r>
            <a:r>
              <a:rPr lang="tr-TR" sz="2800" smtClean="0"/>
              <a:t> (immün sistem) devreye girer. </a:t>
            </a:r>
          </a:p>
          <a:p>
            <a:pPr>
              <a:lnSpc>
                <a:spcPct val="90000"/>
              </a:lnSpc>
            </a:pPr>
            <a:endParaRPr lang="tr-TR" sz="2800" smtClean="0"/>
          </a:p>
          <a:p>
            <a:endParaRPr lang="tr-TR"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2 İçerik Yer Tutucusu"/>
          <p:cNvSpPr>
            <a:spLocks noGrp="1"/>
          </p:cNvSpPr>
          <p:nvPr>
            <p:ph idx="1"/>
          </p:nvPr>
        </p:nvSpPr>
        <p:spPr>
          <a:xfrm>
            <a:off x="323850" y="1754188"/>
            <a:ext cx="8496300" cy="4411662"/>
          </a:xfrm>
        </p:spPr>
        <p:txBody>
          <a:bodyPr/>
          <a:lstStyle/>
          <a:p>
            <a:r>
              <a:rPr lang="tr-TR" dirty="0" err="1" smtClean="0"/>
              <a:t>İmmün</a:t>
            </a:r>
            <a:r>
              <a:rPr lang="tr-TR" dirty="0" smtClean="0"/>
              <a:t> sistemi oluşturan temel yapılar;</a:t>
            </a:r>
          </a:p>
          <a:p>
            <a:pPr>
              <a:buFont typeface="Wingdings" pitchFamily="2" charset="2"/>
              <a:buNone/>
            </a:pPr>
            <a:r>
              <a:rPr lang="tr-TR" b="1" dirty="0" smtClean="0">
                <a:solidFill>
                  <a:srgbClr val="0000FF"/>
                </a:solidFill>
              </a:rPr>
              <a:t>	kemik iliği, lökositler ve </a:t>
            </a:r>
            <a:r>
              <a:rPr lang="tr-TR" b="1" dirty="0" err="1" smtClean="0">
                <a:solidFill>
                  <a:srgbClr val="0000FF"/>
                </a:solidFill>
              </a:rPr>
              <a:t>lenfoid</a:t>
            </a:r>
            <a:r>
              <a:rPr lang="tr-TR" b="1" dirty="0" smtClean="0">
                <a:solidFill>
                  <a:srgbClr val="0000FF"/>
                </a:solidFill>
              </a:rPr>
              <a:t> dokulardır.</a:t>
            </a:r>
            <a:r>
              <a:rPr lang="tr-TR" dirty="0" smtClean="0"/>
              <a:t> </a:t>
            </a:r>
          </a:p>
          <a:p>
            <a:endParaRPr lang="tr-TR" sz="2500" dirty="0" smtClean="0"/>
          </a:p>
          <a:p>
            <a:pPr>
              <a:buFont typeface="Wingdings" pitchFamily="2" charset="2"/>
              <a:buNone/>
            </a:pPr>
            <a:endParaRPr lang="tr-TR" dirty="0" smtClean="0"/>
          </a:p>
        </p:txBody>
      </p:sp>
      <p:sp>
        <p:nvSpPr>
          <p:cNvPr id="41986" name="1 Başlık"/>
          <p:cNvSpPr>
            <a:spLocks noGrp="1"/>
          </p:cNvSpPr>
          <p:nvPr>
            <p:ph type="title" idx="4294967295"/>
          </p:nvPr>
        </p:nvSpPr>
        <p:spPr/>
        <p:txBody>
          <a:bodyPr/>
          <a:lstStyle/>
          <a:p>
            <a:pPr algn="ctr"/>
            <a:r>
              <a:rPr lang="tr-TR" smtClean="0"/>
              <a:t>Vücudun Bulaşıcı Hastalıklara Karşı Savunması-6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Altbilgi Yer Tutucusu 4"/>
          <p:cNvSpPr>
            <a:spLocks noGrp="1"/>
          </p:cNvSpPr>
          <p:nvPr>
            <p:ph type="ftr" sz="quarter" idx="11"/>
          </p:nvPr>
        </p:nvSpPr>
        <p:spPr>
          <a:noFill/>
        </p:spPr>
        <p:txBody>
          <a:bodyPr/>
          <a:lstStyle/>
          <a:p>
            <a:r>
              <a:rPr lang="tr-TR" altLang="en-US" smtClean="0"/>
              <a:t>AHE 206 Enfeksiyon Hastalıkları Hemşireliği</a:t>
            </a:r>
          </a:p>
        </p:txBody>
      </p:sp>
      <p:sp>
        <p:nvSpPr>
          <p:cNvPr id="17410" name="Rectangle 2"/>
          <p:cNvSpPr>
            <a:spLocks noGrp="1" noChangeArrowheads="1"/>
          </p:cNvSpPr>
          <p:nvPr>
            <p:ph type="title"/>
          </p:nvPr>
        </p:nvSpPr>
        <p:spPr>
          <a:xfrm>
            <a:off x="395288" y="333375"/>
            <a:ext cx="7416800" cy="930275"/>
          </a:xfrm>
        </p:spPr>
        <p:txBody>
          <a:bodyPr/>
          <a:lstStyle/>
          <a:p>
            <a:pPr eaLnBrk="1" hangingPunct="1"/>
            <a:r>
              <a:rPr lang="tr-TR" sz="3500" smtClean="0"/>
              <a:t>BULAŞICI HASTALIKLARA GİRİŞ</a:t>
            </a:r>
          </a:p>
        </p:txBody>
      </p:sp>
      <p:sp>
        <p:nvSpPr>
          <p:cNvPr id="17411" name="Rectangle 3"/>
          <p:cNvSpPr>
            <a:spLocks noGrp="1" noChangeArrowheads="1"/>
          </p:cNvSpPr>
          <p:nvPr>
            <p:ph type="body" idx="1"/>
          </p:nvPr>
        </p:nvSpPr>
        <p:spPr>
          <a:xfrm>
            <a:off x="457200" y="1844675"/>
            <a:ext cx="8147050" cy="4105275"/>
          </a:xfrm>
        </p:spPr>
        <p:txBody>
          <a:bodyPr/>
          <a:lstStyle/>
          <a:p>
            <a:pPr eaLnBrk="1" hangingPunct="1"/>
            <a:r>
              <a:rPr lang="tr-TR" smtClean="0"/>
              <a:t>Bir mikroorganizmanın duyarlı konakçıya girip üremesi, çoğalması ve koloniler oluşturmasına </a:t>
            </a:r>
            <a:r>
              <a:rPr lang="tr-TR" b="1" smtClean="0">
                <a:solidFill>
                  <a:schemeClr val="tx2"/>
                </a:solidFill>
              </a:rPr>
              <a:t>ENFEKSİYON</a:t>
            </a:r>
            <a:r>
              <a:rPr lang="tr-TR" smtClean="0"/>
              <a:t>,</a:t>
            </a:r>
          </a:p>
          <a:p>
            <a:pPr eaLnBrk="1" hangingPunct="1"/>
            <a:r>
              <a:rPr lang="tr-TR" smtClean="0"/>
              <a:t>Konakçıda hastalık belirtileri oluşturmasına da </a:t>
            </a:r>
            <a:r>
              <a:rPr lang="tr-TR" b="1" smtClean="0">
                <a:solidFill>
                  <a:schemeClr val="tx2"/>
                </a:solidFill>
              </a:rPr>
              <a:t>ENFEKSİYON HASTALIĞI</a:t>
            </a:r>
            <a:r>
              <a:rPr lang="tr-TR" smtClean="0"/>
              <a:t> denir.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1 Başlık"/>
          <p:cNvSpPr>
            <a:spLocks noGrp="1"/>
          </p:cNvSpPr>
          <p:nvPr>
            <p:ph type="title" idx="4294967295"/>
          </p:nvPr>
        </p:nvSpPr>
        <p:spPr/>
        <p:txBody>
          <a:bodyPr/>
          <a:lstStyle/>
          <a:p>
            <a:pPr algn="ctr"/>
            <a:r>
              <a:rPr lang="tr-TR" sz="3500" smtClean="0"/>
              <a:t>İmmün sistemi oluşturan temel yapılar</a:t>
            </a:r>
          </a:p>
        </p:txBody>
      </p:sp>
      <p:sp>
        <p:nvSpPr>
          <p:cNvPr id="3" name="2 İçerik Yer Tutucusu"/>
          <p:cNvSpPr>
            <a:spLocks noGrp="1"/>
          </p:cNvSpPr>
          <p:nvPr>
            <p:ph idx="4294967295"/>
          </p:nvPr>
        </p:nvSpPr>
        <p:spPr>
          <a:xfrm>
            <a:off x="107950" y="1600200"/>
            <a:ext cx="8928100" cy="4525963"/>
          </a:xfrm>
        </p:spPr>
        <p:txBody>
          <a:bodyPr>
            <a:normAutofit/>
          </a:bodyPr>
          <a:lstStyle/>
          <a:p>
            <a:pPr>
              <a:lnSpc>
                <a:spcPct val="80000"/>
              </a:lnSpc>
            </a:pPr>
            <a:endParaRPr lang="tr-TR" sz="2400" dirty="0" smtClean="0">
              <a:solidFill>
                <a:schemeClr val="tx2"/>
              </a:solidFill>
            </a:endParaRPr>
          </a:p>
          <a:p>
            <a:pPr>
              <a:lnSpc>
                <a:spcPct val="80000"/>
              </a:lnSpc>
            </a:pPr>
            <a:r>
              <a:rPr lang="tr-TR" sz="2400" b="1" dirty="0" smtClean="0">
                <a:solidFill>
                  <a:schemeClr val="tx2"/>
                </a:solidFill>
              </a:rPr>
              <a:t>Kemik iliği</a:t>
            </a:r>
            <a:r>
              <a:rPr lang="tr-TR" sz="2400" dirty="0" smtClean="0">
                <a:solidFill>
                  <a:schemeClr val="tx2"/>
                </a:solidFill>
              </a:rPr>
              <a:t>:</a:t>
            </a:r>
            <a:r>
              <a:rPr lang="tr-TR" sz="2400" dirty="0" smtClean="0"/>
              <a:t> kan hücrelerinin kök hücrelerini üretir ve depolarlar. </a:t>
            </a:r>
          </a:p>
          <a:p>
            <a:pPr>
              <a:lnSpc>
                <a:spcPct val="150000"/>
              </a:lnSpc>
            </a:pPr>
            <a:endParaRPr lang="tr-TR" sz="2400" dirty="0" smtClean="0"/>
          </a:p>
          <a:p>
            <a:pPr>
              <a:lnSpc>
                <a:spcPct val="150000"/>
              </a:lnSpc>
            </a:pPr>
            <a:r>
              <a:rPr lang="tr-TR" sz="2400" dirty="0" smtClean="0"/>
              <a:t>Kemik iliği; </a:t>
            </a:r>
            <a:r>
              <a:rPr lang="tr-TR" sz="2400" dirty="0" err="1" smtClean="0"/>
              <a:t>nötrofiller</a:t>
            </a:r>
            <a:r>
              <a:rPr lang="tr-TR" sz="2400" dirty="0" smtClean="0"/>
              <a:t>, </a:t>
            </a:r>
            <a:r>
              <a:rPr lang="tr-TR" sz="2400" dirty="0" err="1" smtClean="0"/>
              <a:t>eozinofiller</a:t>
            </a:r>
            <a:r>
              <a:rPr lang="tr-TR" sz="2400" dirty="0" smtClean="0"/>
              <a:t>, bazofiller, </a:t>
            </a:r>
            <a:r>
              <a:rPr lang="tr-TR" sz="2400" dirty="0" err="1" smtClean="0"/>
              <a:t>monositler</a:t>
            </a:r>
            <a:r>
              <a:rPr lang="tr-TR" sz="2400" dirty="0" smtClean="0"/>
              <a:t> ve </a:t>
            </a:r>
            <a:r>
              <a:rPr lang="tr-TR" sz="2400" dirty="0" err="1" smtClean="0"/>
              <a:t>makrofajlar</a:t>
            </a:r>
            <a:r>
              <a:rPr lang="tr-TR" sz="2400" dirty="0" smtClean="0"/>
              <a:t> gibi enfeksiyona karşı önemli yanıtı veren bağışıklık ve savunma hücrelerinin öncülerinin yapıldığı bir merkez konumundadır.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algn="ctr"/>
            <a:r>
              <a:rPr lang="tr-TR" sz="3500" smtClean="0"/>
              <a:t>İmmün sistemi oluşturan temel yapılar</a:t>
            </a:r>
          </a:p>
        </p:txBody>
      </p:sp>
      <p:sp>
        <p:nvSpPr>
          <p:cNvPr id="106499" name="Rectangle 3"/>
          <p:cNvSpPr>
            <a:spLocks noGrp="1" noChangeArrowheads="1"/>
          </p:cNvSpPr>
          <p:nvPr>
            <p:ph type="body" idx="1"/>
          </p:nvPr>
        </p:nvSpPr>
        <p:spPr>
          <a:xfrm>
            <a:off x="500034" y="2000240"/>
            <a:ext cx="8229600" cy="4411662"/>
          </a:xfrm>
        </p:spPr>
        <p:txBody>
          <a:bodyPr/>
          <a:lstStyle/>
          <a:p>
            <a:r>
              <a:rPr lang="tr-TR" b="1" dirty="0" smtClean="0"/>
              <a:t>Lökositler:</a:t>
            </a:r>
            <a:r>
              <a:rPr lang="tr-TR" dirty="0" smtClean="0"/>
              <a:t> </a:t>
            </a:r>
            <a:r>
              <a:rPr lang="tr-TR" dirty="0" err="1" smtClean="0"/>
              <a:t>İmmün</a:t>
            </a:r>
            <a:r>
              <a:rPr lang="tr-TR" dirty="0" smtClean="0"/>
              <a:t> yanıtta rol oynayan temel hücrelerdir. Kemik iliğindeki kök hücrelerden köken alırlar. Dolaşımdaki sayısı normalde 5-10 bindir. Enfeksiyon durumunda sayıları artar, </a:t>
            </a:r>
            <a:r>
              <a:rPr lang="tr-TR" dirty="0" err="1" smtClean="0"/>
              <a:t>immün</a:t>
            </a:r>
            <a:r>
              <a:rPr lang="tr-TR" dirty="0" smtClean="0"/>
              <a:t> sistemin baskılandığı durumlarda ise sayıları azalır.</a:t>
            </a:r>
          </a:p>
          <a:p>
            <a:endParaRPr lang="tr-TR"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1 Başlık"/>
          <p:cNvSpPr>
            <a:spLocks noGrp="1"/>
          </p:cNvSpPr>
          <p:nvPr>
            <p:ph type="title"/>
          </p:nvPr>
        </p:nvSpPr>
        <p:spPr>
          <a:xfrm>
            <a:off x="428596" y="500042"/>
            <a:ext cx="7543800" cy="1295400"/>
          </a:xfrm>
        </p:spPr>
        <p:txBody>
          <a:bodyPr/>
          <a:lstStyle/>
          <a:p>
            <a:r>
              <a:rPr lang="tr-TR" sz="2500" dirty="0" smtClean="0"/>
              <a:t>Lökositler sitoplazmalarında granül olup, olmamasına göre; </a:t>
            </a:r>
            <a:r>
              <a:rPr lang="tr-TR" sz="2500" dirty="0" err="1" smtClean="0">
                <a:solidFill>
                  <a:srgbClr val="3333FF"/>
                </a:solidFill>
              </a:rPr>
              <a:t>granülositler</a:t>
            </a:r>
            <a:r>
              <a:rPr lang="tr-TR" sz="2500" dirty="0" smtClean="0"/>
              <a:t> ve </a:t>
            </a:r>
            <a:r>
              <a:rPr lang="tr-TR" sz="2500" dirty="0" err="1" smtClean="0">
                <a:solidFill>
                  <a:srgbClr val="3333FF"/>
                </a:solidFill>
              </a:rPr>
              <a:t>agranülositler</a:t>
            </a:r>
            <a:r>
              <a:rPr lang="tr-TR" sz="2500" dirty="0" smtClean="0"/>
              <a:t> diye iki gruba ayrılır.</a:t>
            </a:r>
          </a:p>
        </p:txBody>
      </p:sp>
      <p:sp>
        <p:nvSpPr>
          <p:cNvPr id="3" name="2 İçerik Yer Tutucusu"/>
          <p:cNvSpPr>
            <a:spLocks noGrp="1"/>
          </p:cNvSpPr>
          <p:nvPr>
            <p:ph idx="1"/>
          </p:nvPr>
        </p:nvSpPr>
        <p:spPr>
          <a:xfrm>
            <a:off x="523875" y="1995488"/>
            <a:ext cx="8229600" cy="4411662"/>
          </a:xfrm>
        </p:spPr>
        <p:txBody>
          <a:bodyPr>
            <a:normAutofit/>
          </a:bodyPr>
          <a:lstStyle/>
          <a:p>
            <a:pPr lvl="7">
              <a:lnSpc>
                <a:spcPct val="150000"/>
              </a:lnSpc>
              <a:buFont typeface="Wingdings" pitchFamily="2" charset="2"/>
              <a:buNone/>
              <a:defRPr/>
            </a:pPr>
            <a:r>
              <a:rPr lang="tr-TR" sz="2800" dirty="0" smtClean="0"/>
              <a:t>      </a:t>
            </a:r>
            <a:r>
              <a:rPr lang="tr-TR" sz="2800" dirty="0" err="1" smtClean="0"/>
              <a:t>Granülositler</a:t>
            </a:r>
            <a:endParaRPr lang="tr-TR" sz="2800" dirty="0" smtClean="0"/>
          </a:p>
          <a:p>
            <a:pPr>
              <a:lnSpc>
                <a:spcPct val="150000"/>
              </a:lnSpc>
              <a:defRPr/>
            </a:pPr>
            <a:r>
              <a:rPr lang="tr-TR" sz="2800" dirty="0" smtClean="0"/>
              <a:t>Lökositler 	</a:t>
            </a:r>
          </a:p>
          <a:p>
            <a:pPr lvl="6">
              <a:lnSpc>
                <a:spcPct val="150000"/>
              </a:lnSpc>
              <a:buNone/>
              <a:defRPr/>
            </a:pPr>
            <a:r>
              <a:rPr lang="tr-TR" sz="2800" dirty="0" smtClean="0"/>
              <a:t>             </a:t>
            </a:r>
            <a:r>
              <a:rPr lang="tr-TR" sz="2800" dirty="0" err="1" smtClean="0"/>
              <a:t>Agranülositler</a:t>
            </a:r>
            <a:endParaRPr lang="tr-TR" sz="2800" dirty="0"/>
          </a:p>
        </p:txBody>
      </p:sp>
      <p:cxnSp>
        <p:nvCxnSpPr>
          <p:cNvPr id="9" name="8 Düz Ok Bağlayıcısı"/>
          <p:cNvCxnSpPr/>
          <p:nvPr/>
        </p:nvCxnSpPr>
        <p:spPr>
          <a:xfrm>
            <a:off x="2643174" y="3214686"/>
            <a:ext cx="1295400" cy="647700"/>
          </a:xfrm>
          <a:prstGeom prst="straightConnector1">
            <a:avLst/>
          </a:prstGeom>
          <a:ln w="25400" cmpd="sng">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 name="7 Düz Ok Bağlayıcısı"/>
          <p:cNvCxnSpPr/>
          <p:nvPr/>
        </p:nvCxnSpPr>
        <p:spPr>
          <a:xfrm flipV="1">
            <a:off x="2643174" y="2500306"/>
            <a:ext cx="1143008" cy="571504"/>
          </a:xfrm>
          <a:prstGeom prst="straightConnector1">
            <a:avLst/>
          </a:prstGeom>
          <a:ln w="25400" cmpd="sng">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 name="11 Düz Ok Bağlayıcısı"/>
          <p:cNvCxnSpPr/>
          <p:nvPr/>
        </p:nvCxnSpPr>
        <p:spPr>
          <a:xfrm flipV="1">
            <a:off x="6000760" y="2143116"/>
            <a:ext cx="428628" cy="285752"/>
          </a:xfrm>
          <a:prstGeom prst="straightConnector1">
            <a:avLst/>
          </a:prstGeom>
          <a:ln w="25400" cmpd="sng">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13 Düz Ok Bağlayıcısı"/>
          <p:cNvCxnSpPr/>
          <p:nvPr/>
        </p:nvCxnSpPr>
        <p:spPr>
          <a:xfrm flipV="1">
            <a:off x="6000760" y="2571744"/>
            <a:ext cx="561980" cy="9524"/>
          </a:xfrm>
          <a:prstGeom prst="straightConnector1">
            <a:avLst/>
          </a:prstGeom>
          <a:ln w="25400" cmpd="sng">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16 Düz Ok Bağlayıcısı"/>
          <p:cNvCxnSpPr/>
          <p:nvPr/>
        </p:nvCxnSpPr>
        <p:spPr>
          <a:xfrm>
            <a:off x="6072198" y="2714620"/>
            <a:ext cx="428628" cy="285752"/>
          </a:xfrm>
          <a:prstGeom prst="straightConnector1">
            <a:avLst/>
          </a:prstGeom>
          <a:ln w="25400" cmpd="sng">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25 Düz Ok Bağlayıcısı"/>
          <p:cNvCxnSpPr/>
          <p:nvPr/>
        </p:nvCxnSpPr>
        <p:spPr>
          <a:xfrm flipV="1">
            <a:off x="6357950" y="3643314"/>
            <a:ext cx="428628" cy="285752"/>
          </a:xfrm>
          <a:prstGeom prst="straightConnector1">
            <a:avLst/>
          </a:prstGeom>
          <a:ln w="25400" cmpd="sng">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7" name="26 Düz Ok Bağlayıcısı"/>
          <p:cNvCxnSpPr/>
          <p:nvPr/>
        </p:nvCxnSpPr>
        <p:spPr>
          <a:xfrm>
            <a:off x="6357950" y="4000504"/>
            <a:ext cx="428628" cy="214314"/>
          </a:xfrm>
          <a:prstGeom prst="straightConnector1">
            <a:avLst/>
          </a:prstGeom>
          <a:ln w="25400" cmpd="sng">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4" name="33 Metin kutusu"/>
          <p:cNvSpPr txBox="1"/>
          <p:nvPr/>
        </p:nvSpPr>
        <p:spPr>
          <a:xfrm>
            <a:off x="6500826" y="1857364"/>
            <a:ext cx="915635" cy="369332"/>
          </a:xfrm>
          <a:prstGeom prst="rect">
            <a:avLst/>
          </a:prstGeom>
          <a:noFill/>
        </p:spPr>
        <p:txBody>
          <a:bodyPr wrap="square" rtlCol="0">
            <a:spAutoFit/>
          </a:bodyPr>
          <a:lstStyle/>
          <a:p>
            <a:r>
              <a:rPr lang="tr-TR" dirty="0" err="1" smtClean="0"/>
              <a:t>Nötrofil</a:t>
            </a:r>
            <a:endParaRPr lang="tr-TR" dirty="0"/>
          </a:p>
        </p:txBody>
      </p:sp>
      <p:sp>
        <p:nvSpPr>
          <p:cNvPr id="35" name="34 Metin kutusu"/>
          <p:cNvSpPr txBox="1"/>
          <p:nvPr/>
        </p:nvSpPr>
        <p:spPr>
          <a:xfrm>
            <a:off x="6715140" y="2357430"/>
            <a:ext cx="1143008" cy="369332"/>
          </a:xfrm>
          <a:prstGeom prst="rect">
            <a:avLst/>
          </a:prstGeom>
          <a:noFill/>
        </p:spPr>
        <p:txBody>
          <a:bodyPr wrap="square" rtlCol="0">
            <a:spAutoFit/>
          </a:bodyPr>
          <a:lstStyle/>
          <a:p>
            <a:r>
              <a:rPr lang="tr-TR" dirty="0" err="1" smtClean="0"/>
              <a:t>Eosinofil</a:t>
            </a:r>
            <a:endParaRPr lang="tr-TR" dirty="0"/>
          </a:p>
        </p:txBody>
      </p:sp>
      <p:sp>
        <p:nvSpPr>
          <p:cNvPr id="36" name="35 Metin kutusu"/>
          <p:cNvSpPr txBox="1"/>
          <p:nvPr/>
        </p:nvSpPr>
        <p:spPr>
          <a:xfrm>
            <a:off x="6643702" y="2786058"/>
            <a:ext cx="1143008" cy="369332"/>
          </a:xfrm>
          <a:prstGeom prst="rect">
            <a:avLst/>
          </a:prstGeom>
          <a:noFill/>
        </p:spPr>
        <p:txBody>
          <a:bodyPr wrap="square" rtlCol="0">
            <a:spAutoFit/>
          </a:bodyPr>
          <a:lstStyle/>
          <a:p>
            <a:r>
              <a:rPr lang="tr-TR" dirty="0" smtClean="0"/>
              <a:t>Bazofil</a:t>
            </a:r>
            <a:endParaRPr lang="tr-TR" dirty="0"/>
          </a:p>
        </p:txBody>
      </p:sp>
      <p:sp>
        <p:nvSpPr>
          <p:cNvPr id="37" name="36 Metin kutusu"/>
          <p:cNvSpPr txBox="1"/>
          <p:nvPr/>
        </p:nvSpPr>
        <p:spPr>
          <a:xfrm>
            <a:off x="6858016" y="3429000"/>
            <a:ext cx="1143008" cy="369332"/>
          </a:xfrm>
          <a:prstGeom prst="rect">
            <a:avLst/>
          </a:prstGeom>
          <a:noFill/>
        </p:spPr>
        <p:txBody>
          <a:bodyPr wrap="square" rtlCol="0">
            <a:spAutoFit/>
          </a:bodyPr>
          <a:lstStyle/>
          <a:p>
            <a:r>
              <a:rPr lang="tr-TR" dirty="0" err="1" smtClean="0"/>
              <a:t>Monosit</a:t>
            </a:r>
            <a:endParaRPr lang="tr-TR" dirty="0"/>
          </a:p>
        </p:txBody>
      </p:sp>
      <p:sp>
        <p:nvSpPr>
          <p:cNvPr id="38" name="37 Metin kutusu"/>
          <p:cNvSpPr txBox="1"/>
          <p:nvPr/>
        </p:nvSpPr>
        <p:spPr>
          <a:xfrm>
            <a:off x="6929454" y="4143380"/>
            <a:ext cx="1143008" cy="369332"/>
          </a:xfrm>
          <a:prstGeom prst="rect">
            <a:avLst/>
          </a:prstGeom>
          <a:noFill/>
        </p:spPr>
        <p:txBody>
          <a:bodyPr wrap="square" rtlCol="0">
            <a:spAutoFit/>
          </a:bodyPr>
          <a:lstStyle/>
          <a:p>
            <a:r>
              <a:rPr lang="tr-TR" dirty="0" smtClean="0"/>
              <a:t>Lenfosit</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1 Başlık"/>
          <p:cNvSpPr>
            <a:spLocks noGrp="1"/>
          </p:cNvSpPr>
          <p:nvPr>
            <p:ph type="title"/>
          </p:nvPr>
        </p:nvSpPr>
        <p:spPr/>
        <p:txBody>
          <a:bodyPr/>
          <a:lstStyle/>
          <a:p>
            <a:endParaRPr lang="tr-TR" smtClean="0"/>
          </a:p>
        </p:txBody>
      </p:sp>
      <p:sp>
        <p:nvSpPr>
          <p:cNvPr id="44034" name="2 İçerik Yer Tutucusu"/>
          <p:cNvSpPr>
            <a:spLocks noGrp="1"/>
          </p:cNvSpPr>
          <p:nvPr>
            <p:ph idx="1"/>
          </p:nvPr>
        </p:nvSpPr>
        <p:spPr/>
        <p:txBody>
          <a:bodyPr/>
          <a:lstStyle/>
          <a:p>
            <a:r>
              <a:rPr lang="tr-TR" dirty="0" err="1" smtClean="0">
                <a:solidFill>
                  <a:srgbClr val="FF0000"/>
                </a:solidFill>
              </a:rPr>
              <a:t>Granülositler</a:t>
            </a:r>
            <a:r>
              <a:rPr lang="tr-TR" dirty="0" smtClean="0">
                <a:solidFill>
                  <a:srgbClr val="FF0000"/>
                </a:solidFill>
              </a:rPr>
              <a:t>: </a:t>
            </a:r>
            <a:r>
              <a:rPr lang="tr-TR" dirty="0" smtClean="0"/>
              <a:t>Akut </a:t>
            </a:r>
            <a:r>
              <a:rPr lang="tr-TR" dirty="0" err="1" smtClean="0"/>
              <a:t>enflamasyon</a:t>
            </a:r>
            <a:r>
              <a:rPr lang="tr-TR" dirty="0" smtClean="0"/>
              <a:t> veya enfeksiyon durumunda savunma mekanizmasında önemli rol oynarlar.</a:t>
            </a:r>
          </a:p>
          <a:p>
            <a:pPr>
              <a:buFont typeface="Wingdings" pitchFamily="2" charset="2"/>
              <a:buNone/>
            </a:pPr>
            <a:r>
              <a:rPr lang="tr-TR" dirty="0" smtClean="0"/>
              <a:t>				</a:t>
            </a:r>
            <a:r>
              <a:rPr lang="tr-TR" dirty="0" err="1" smtClean="0"/>
              <a:t>Granülositler</a:t>
            </a:r>
            <a:endParaRPr lang="tr-TR" dirty="0" smtClean="0"/>
          </a:p>
          <a:p>
            <a:pPr>
              <a:buFont typeface="Wingdings" pitchFamily="2" charset="2"/>
              <a:buNone/>
            </a:pPr>
            <a:endParaRPr lang="tr-TR" dirty="0" smtClean="0"/>
          </a:p>
          <a:p>
            <a:pPr>
              <a:buFont typeface="Wingdings" pitchFamily="2" charset="2"/>
              <a:buNone/>
            </a:pPr>
            <a:r>
              <a:rPr lang="tr-TR" dirty="0" err="1" smtClean="0">
                <a:solidFill>
                  <a:srgbClr val="00B050"/>
                </a:solidFill>
              </a:rPr>
              <a:t>Nötrofiller</a:t>
            </a:r>
            <a:r>
              <a:rPr lang="tr-TR" dirty="0" smtClean="0">
                <a:solidFill>
                  <a:srgbClr val="00B050"/>
                </a:solidFill>
              </a:rPr>
              <a:t>		</a:t>
            </a:r>
            <a:r>
              <a:rPr lang="tr-TR" dirty="0" err="1" smtClean="0">
                <a:solidFill>
                  <a:srgbClr val="00B050"/>
                </a:solidFill>
              </a:rPr>
              <a:t>Eozinofiller</a:t>
            </a:r>
            <a:r>
              <a:rPr lang="tr-TR" dirty="0" smtClean="0">
                <a:solidFill>
                  <a:srgbClr val="00B050"/>
                </a:solidFill>
              </a:rPr>
              <a:t>	Bazofiller</a:t>
            </a:r>
          </a:p>
          <a:p>
            <a:pPr>
              <a:buFont typeface="Wingdings" pitchFamily="2" charset="2"/>
              <a:buNone/>
            </a:pPr>
            <a:r>
              <a:rPr lang="tr-TR" dirty="0" smtClean="0"/>
              <a:t>					 </a:t>
            </a:r>
          </a:p>
        </p:txBody>
      </p:sp>
      <p:cxnSp>
        <p:nvCxnSpPr>
          <p:cNvPr id="5" name="4 Düz Ok Bağlayıcısı"/>
          <p:cNvCxnSpPr/>
          <p:nvPr/>
        </p:nvCxnSpPr>
        <p:spPr>
          <a:xfrm rot="10800000" flipV="1">
            <a:off x="2124075" y="3644900"/>
            <a:ext cx="1800225" cy="720725"/>
          </a:xfrm>
          <a:prstGeom prst="straightConnector1">
            <a:avLst/>
          </a:prstGeom>
          <a:ln>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 name="6 Düz Ok Bağlayıcısı"/>
          <p:cNvCxnSpPr/>
          <p:nvPr/>
        </p:nvCxnSpPr>
        <p:spPr>
          <a:xfrm rot="5400000">
            <a:off x="4067969" y="3933032"/>
            <a:ext cx="574675" cy="1587"/>
          </a:xfrm>
          <a:prstGeom prst="straightConnector1">
            <a:avLst/>
          </a:prstGeom>
          <a:ln>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 name="8 Düz Ok Bağlayıcısı"/>
          <p:cNvCxnSpPr/>
          <p:nvPr/>
        </p:nvCxnSpPr>
        <p:spPr>
          <a:xfrm>
            <a:off x="4859338" y="3644900"/>
            <a:ext cx="1657350" cy="792163"/>
          </a:xfrm>
          <a:prstGeom prst="straightConnector1">
            <a:avLst/>
          </a:prstGeom>
          <a:ln>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1 Başlık"/>
          <p:cNvSpPr>
            <a:spLocks noGrp="1"/>
          </p:cNvSpPr>
          <p:nvPr>
            <p:ph type="title"/>
          </p:nvPr>
        </p:nvSpPr>
        <p:spPr/>
        <p:txBody>
          <a:bodyPr/>
          <a:lstStyle/>
          <a:p>
            <a:endParaRPr lang="tr-TR" smtClean="0"/>
          </a:p>
        </p:txBody>
      </p:sp>
      <p:sp>
        <p:nvSpPr>
          <p:cNvPr id="45058" name="2 İçerik Yer Tutucusu"/>
          <p:cNvSpPr>
            <a:spLocks noGrp="1"/>
          </p:cNvSpPr>
          <p:nvPr>
            <p:ph idx="1"/>
          </p:nvPr>
        </p:nvSpPr>
        <p:spPr/>
        <p:txBody>
          <a:bodyPr/>
          <a:lstStyle/>
          <a:p>
            <a:pPr>
              <a:buNone/>
            </a:pPr>
            <a:r>
              <a:rPr lang="tr-TR" dirty="0" err="1" smtClean="0">
                <a:solidFill>
                  <a:srgbClr val="FF0000"/>
                </a:solidFill>
              </a:rPr>
              <a:t>Granülositler</a:t>
            </a:r>
            <a:endParaRPr lang="tr-TR" dirty="0" smtClean="0">
              <a:solidFill>
                <a:srgbClr val="FF0000"/>
              </a:solidFill>
            </a:endParaRPr>
          </a:p>
          <a:p>
            <a:r>
              <a:rPr lang="tr-TR" b="1" u="sng" dirty="0" err="1" smtClean="0">
                <a:solidFill>
                  <a:srgbClr val="00B050"/>
                </a:solidFill>
              </a:rPr>
              <a:t>Nötrofiller</a:t>
            </a:r>
            <a:r>
              <a:rPr lang="tr-TR" b="1" dirty="0" smtClean="0">
                <a:solidFill>
                  <a:srgbClr val="00B050"/>
                </a:solidFill>
              </a:rPr>
              <a:t>: </a:t>
            </a:r>
            <a:r>
              <a:rPr lang="tr-TR" dirty="0" smtClean="0"/>
              <a:t>Fagositoz yeteneğine sahip hücrelerdir. Yabancı madde ya da </a:t>
            </a:r>
            <a:r>
              <a:rPr lang="tr-TR" dirty="0" err="1" smtClean="0"/>
              <a:t>mo</a:t>
            </a:r>
            <a:r>
              <a:rPr lang="tr-TR" dirty="0" smtClean="0"/>
              <a:t> saldırısına uğrayan bölgeye ilk ulaşan </a:t>
            </a:r>
            <a:r>
              <a:rPr lang="tr-TR" dirty="0" err="1" smtClean="0"/>
              <a:t>fagositik</a:t>
            </a:r>
            <a:r>
              <a:rPr lang="tr-TR" dirty="0" smtClean="0"/>
              <a:t> hücrelerdir. </a:t>
            </a:r>
            <a:r>
              <a:rPr lang="tr-TR" dirty="0" err="1" smtClean="0"/>
              <a:t>Nötrofillerden</a:t>
            </a:r>
            <a:r>
              <a:rPr lang="tr-TR" dirty="0" smtClean="0"/>
              <a:t> </a:t>
            </a:r>
            <a:r>
              <a:rPr lang="tr-TR" dirty="0" err="1" smtClean="0"/>
              <a:t>mo</a:t>
            </a:r>
            <a:r>
              <a:rPr lang="tr-TR" dirty="0" smtClean="0"/>
              <a:t> </a:t>
            </a:r>
            <a:r>
              <a:rPr lang="tr-TR" dirty="0" err="1" smtClean="0"/>
              <a:t>ların</a:t>
            </a:r>
            <a:r>
              <a:rPr lang="tr-TR" dirty="0" smtClean="0"/>
              <a:t> sindirilmesini sağlayan enzimler salgılanır. Fagositozlardan sonra </a:t>
            </a:r>
            <a:r>
              <a:rPr lang="tr-TR" dirty="0" err="1" smtClean="0"/>
              <a:t>nötrofiller</a:t>
            </a:r>
            <a:r>
              <a:rPr lang="tr-TR" dirty="0" smtClean="0"/>
              <a:t> yenilenmez ve ölürler.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1 Başlık"/>
          <p:cNvSpPr>
            <a:spLocks noGrp="1"/>
          </p:cNvSpPr>
          <p:nvPr>
            <p:ph type="title"/>
          </p:nvPr>
        </p:nvSpPr>
        <p:spPr/>
        <p:txBody>
          <a:bodyPr/>
          <a:lstStyle/>
          <a:p>
            <a:r>
              <a:rPr lang="tr-TR" sz="3500" dirty="0" err="1" smtClean="0">
                <a:solidFill>
                  <a:srgbClr val="FF0000"/>
                </a:solidFill>
              </a:rPr>
              <a:t>Granülositler</a:t>
            </a:r>
            <a:endParaRPr lang="tr-TR" sz="3500" dirty="0" smtClean="0"/>
          </a:p>
        </p:txBody>
      </p:sp>
      <p:sp>
        <p:nvSpPr>
          <p:cNvPr id="3" name="2 İçerik Yer Tutucusu"/>
          <p:cNvSpPr>
            <a:spLocks noGrp="1"/>
          </p:cNvSpPr>
          <p:nvPr>
            <p:ph idx="1"/>
          </p:nvPr>
        </p:nvSpPr>
        <p:spPr/>
        <p:txBody>
          <a:bodyPr>
            <a:normAutofit lnSpcReduction="10000"/>
          </a:bodyPr>
          <a:lstStyle/>
          <a:p>
            <a:pPr>
              <a:defRPr/>
            </a:pPr>
            <a:r>
              <a:rPr lang="tr-TR" dirty="0" err="1" smtClean="0">
                <a:solidFill>
                  <a:srgbClr val="00B050"/>
                </a:solidFill>
              </a:rPr>
              <a:t>Eozinofiller</a:t>
            </a:r>
            <a:r>
              <a:rPr lang="tr-TR" dirty="0" smtClean="0">
                <a:solidFill>
                  <a:srgbClr val="00B050"/>
                </a:solidFill>
              </a:rPr>
              <a:t>: </a:t>
            </a:r>
            <a:r>
              <a:rPr lang="tr-TR" dirty="0" smtClean="0"/>
              <a:t>Fagositoz yetenekleri </a:t>
            </a:r>
            <a:r>
              <a:rPr lang="tr-TR" dirty="0" err="1" smtClean="0"/>
              <a:t>nötrofillerden</a:t>
            </a:r>
            <a:r>
              <a:rPr lang="tr-TR" dirty="0" smtClean="0"/>
              <a:t> daha azdır. </a:t>
            </a:r>
            <a:r>
              <a:rPr lang="tr-TR" dirty="0" err="1" smtClean="0"/>
              <a:t>Paraziter</a:t>
            </a:r>
            <a:r>
              <a:rPr lang="tr-TR" dirty="0" smtClean="0"/>
              <a:t> enfeksiyonlarda ve alerjik reaksiyonlarda kandaki düzeyleri artar. </a:t>
            </a:r>
          </a:p>
          <a:p>
            <a:pPr>
              <a:defRPr/>
            </a:pPr>
            <a:endParaRPr lang="tr-TR" dirty="0" smtClean="0"/>
          </a:p>
          <a:p>
            <a:pPr>
              <a:defRPr/>
            </a:pPr>
            <a:r>
              <a:rPr lang="tr-TR" dirty="0" smtClean="0">
                <a:solidFill>
                  <a:srgbClr val="00B050"/>
                </a:solidFill>
              </a:rPr>
              <a:t>Bazofiller: </a:t>
            </a:r>
            <a:r>
              <a:rPr lang="tr-TR" dirty="0" err="1" smtClean="0"/>
              <a:t>Fagositik</a:t>
            </a:r>
            <a:r>
              <a:rPr lang="tr-TR" dirty="0" smtClean="0"/>
              <a:t> özellikleri yoktur. Granüllerinde bulunan </a:t>
            </a:r>
            <a:r>
              <a:rPr lang="tr-TR" dirty="0" err="1" smtClean="0"/>
              <a:t>heparin</a:t>
            </a:r>
            <a:r>
              <a:rPr lang="tr-TR" dirty="0" smtClean="0"/>
              <a:t>, </a:t>
            </a:r>
            <a:r>
              <a:rPr lang="tr-TR" dirty="0" err="1" smtClean="0"/>
              <a:t>histamin</a:t>
            </a:r>
            <a:r>
              <a:rPr lang="tr-TR" dirty="0" smtClean="0"/>
              <a:t>, </a:t>
            </a:r>
            <a:r>
              <a:rPr lang="tr-TR" dirty="0" err="1" smtClean="0"/>
              <a:t>bradikinin</a:t>
            </a:r>
            <a:r>
              <a:rPr lang="tr-TR" dirty="0" smtClean="0"/>
              <a:t>, </a:t>
            </a:r>
            <a:r>
              <a:rPr lang="tr-TR" dirty="0" err="1" smtClean="0"/>
              <a:t>seratonin</a:t>
            </a:r>
            <a:r>
              <a:rPr lang="tr-TR" dirty="0" smtClean="0"/>
              <a:t>, </a:t>
            </a:r>
            <a:r>
              <a:rPr lang="tr-TR" dirty="0" err="1" smtClean="0"/>
              <a:t>lökotrin</a:t>
            </a:r>
            <a:r>
              <a:rPr lang="tr-TR" dirty="0" smtClean="0"/>
              <a:t> gibi kimyasal ve proteinleri salgılayarak akut aşırı duyarlık reaksiyonlarında ve stres yanıtında rol oynar. </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1 Başlık"/>
          <p:cNvSpPr>
            <a:spLocks noGrp="1"/>
          </p:cNvSpPr>
          <p:nvPr>
            <p:ph type="title"/>
          </p:nvPr>
        </p:nvSpPr>
        <p:spPr/>
        <p:txBody>
          <a:bodyPr/>
          <a:lstStyle/>
          <a:p>
            <a:r>
              <a:rPr lang="tr-TR" dirty="0" err="1" smtClean="0">
                <a:solidFill>
                  <a:srgbClr val="FF0000"/>
                </a:solidFill>
              </a:rPr>
              <a:t>Agranülositler</a:t>
            </a:r>
            <a:endParaRPr lang="tr-TR" dirty="0" smtClean="0"/>
          </a:p>
        </p:txBody>
      </p:sp>
      <p:sp>
        <p:nvSpPr>
          <p:cNvPr id="47106" name="2 İçerik Yer Tutucusu"/>
          <p:cNvSpPr>
            <a:spLocks noGrp="1"/>
          </p:cNvSpPr>
          <p:nvPr>
            <p:ph idx="1"/>
          </p:nvPr>
        </p:nvSpPr>
        <p:spPr/>
        <p:txBody>
          <a:bodyPr/>
          <a:lstStyle/>
          <a:p>
            <a:r>
              <a:rPr lang="tr-TR" smtClean="0">
                <a:solidFill>
                  <a:srgbClr val="FF0000"/>
                </a:solidFill>
              </a:rPr>
              <a:t>Monositler / Makrofajlar: </a:t>
            </a:r>
            <a:r>
              <a:rPr lang="tr-TR" smtClean="0"/>
              <a:t>kemik iliğinden salındıktan sonra 1-2 gün hareketli olan monositler daha sonra vücut dokularına göç eder, dokulara yapışır ve daha sonra işlev görünceye kadar aylarca hatta yıllarca burada sessiz kalır. Dokulara geçtikten sonra makrofajları oluştururlar. Makrofajlar büyük yabancı partikülleri ve ölü hücreleri fagosite etme yeteneğine sahiptir. </a:t>
            </a:r>
            <a:endParaRPr lang="tr-TR" smtClean="0">
              <a:solidFill>
                <a:srgbClr val="FF0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2 İçerik Yer Tutucusu"/>
          <p:cNvSpPr>
            <a:spLocks noGrp="1"/>
          </p:cNvSpPr>
          <p:nvPr>
            <p:ph idx="1"/>
          </p:nvPr>
        </p:nvSpPr>
        <p:spPr/>
        <p:txBody>
          <a:bodyPr/>
          <a:lstStyle/>
          <a:p>
            <a:r>
              <a:rPr lang="tr-TR" smtClean="0">
                <a:solidFill>
                  <a:srgbClr val="FF0000"/>
                </a:solidFill>
              </a:rPr>
              <a:t>Lenfositler:  </a:t>
            </a:r>
            <a:r>
              <a:rPr lang="tr-TR" smtClean="0"/>
              <a:t>B ve T lenfositler olmak üzere iki tipi vardır.</a:t>
            </a:r>
          </a:p>
          <a:p>
            <a:pPr>
              <a:buFont typeface="Wingdings" pitchFamily="2" charset="2"/>
              <a:buNone/>
            </a:pPr>
            <a:r>
              <a:rPr lang="tr-TR" smtClean="0"/>
              <a:t>	B lenfositleri kemik iliğinde olgunlaşır ve buradan kana karışır.</a:t>
            </a:r>
          </a:p>
          <a:p>
            <a:pPr>
              <a:buFont typeface="Wingdings" pitchFamily="2" charset="2"/>
              <a:buNone/>
            </a:pPr>
            <a:r>
              <a:rPr lang="tr-TR" smtClean="0"/>
              <a:t>	T lenfositleri kemik iliğindeki kök hücrelerden köken alır, timus bezine geçerek burada olgunlaşır. Bakteriler, virüsler, mantarlar, parazitler ve malign hücrelere karşı değişik tipte t hücreleri vardır. </a:t>
            </a:r>
          </a:p>
          <a:p>
            <a:endParaRPr lang="tr-TR" smtClean="0"/>
          </a:p>
        </p:txBody>
      </p:sp>
      <p:sp>
        <p:nvSpPr>
          <p:cNvPr id="4" name="1 Başlık"/>
          <p:cNvSpPr>
            <a:spLocks noGrp="1"/>
          </p:cNvSpPr>
          <p:nvPr>
            <p:ph type="title"/>
          </p:nvPr>
        </p:nvSpPr>
        <p:spPr/>
        <p:txBody>
          <a:bodyPr/>
          <a:lstStyle/>
          <a:p>
            <a:r>
              <a:rPr lang="tr-TR" dirty="0" err="1" smtClean="0">
                <a:solidFill>
                  <a:srgbClr val="FF0000"/>
                </a:solidFill>
              </a:rPr>
              <a:t>Agranülositler</a:t>
            </a:r>
            <a:endParaRPr lang="tr-TR"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1 Başlık"/>
          <p:cNvSpPr>
            <a:spLocks noGrp="1"/>
          </p:cNvSpPr>
          <p:nvPr>
            <p:ph type="title"/>
          </p:nvPr>
        </p:nvSpPr>
        <p:spPr/>
        <p:txBody>
          <a:bodyPr/>
          <a:lstStyle/>
          <a:p>
            <a:endParaRPr lang="tr-TR" smtClean="0"/>
          </a:p>
        </p:txBody>
      </p:sp>
      <p:sp>
        <p:nvSpPr>
          <p:cNvPr id="49154" name="2 İçerik Yer Tutucusu"/>
          <p:cNvSpPr>
            <a:spLocks noGrp="1"/>
          </p:cNvSpPr>
          <p:nvPr>
            <p:ph idx="1"/>
          </p:nvPr>
        </p:nvSpPr>
        <p:spPr/>
        <p:txBody>
          <a:bodyPr/>
          <a:lstStyle/>
          <a:p>
            <a:r>
              <a:rPr lang="tr-TR" smtClean="0"/>
              <a:t>T hücreleri antikor üretmekten çok   yabancı maddelere karşı savunma geliştirirler. Helper T hücreleri ve sitotoksik T hücreleri vücuda giren yabancı mo ları harap etme işlemine katılırlar. Baskılayıcı ve bellek T hücreleri ise B hücreleri ile birlikte işlev görürler.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tr-TR" smtClean="0"/>
              <a:t>LENFOİD SİSTEM</a:t>
            </a:r>
          </a:p>
        </p:txBody>
      </p:sp>
      <p:sp>
        <p:nvSpPr>
          <p:cNvPr id="103427" name="Rectangle 3"/>
          <p:cNvSpPr>
            <a:spLocks noGrp="1" noChangeArrowheads="1"/>
          </p:cNvSpPr>
          <p:nvPr>
            <p:ph type="body" idx="1"/>
          </p:nvPr>
        </p:nvSpPr>
        <p:spPr>
          <a:xfrm>
            <a:off x="468313" y="1700213"/>
            <a:ext cx="8229600" cy="4411662"/>
          </a:xfrm>
        </p:spPr>
        <p:txBody>
          <a:bodyPr/>
          <a:lstStyle/>
          <a:p>
            <a:r>
              <a:rPr lang="tr-TR" sz="3200" b="1" smtClean="0">
                <a:solidFill>
                  <a:schemeClr val="tx2"/>
                </a:solidFill>
              </a:rPr>
              <a:t>Timus</a:t>
            </a:r>
          </a:p>
          <a:p>
            <a:r>
              <a:rPr lang="tr-TR" sz="3200" b="1" smtClean="0">
                <a:solidFill>
                  <a:schemeClr val="tx2"/>
                </a:solidFill>
              </a:rPr>
              <a:t>Dalak</a:t>
            </a:r>
          </a:p>
          <a:p>
            <a:r>
              <a:rPr lang="tr-TR" sz="3200" b="1" smtClean="0">
                <a:solidFill>
                  <a:schemeClr val="tx2"/>
                </a:solidFill>
              </a:rPr>
              <a:t>Bademcikler ve adenoidler</a:t>
            </a:r>
          </a:p>
          <a:p>
            <a:r>
              <a:rPr lang="tr-TR" sz="3200" b="1" smtClean="0">
                <a:solidFill>
                  <a:schemeClr val="tx2"/>
                </a:solidFill>
              </a:rPr>
              <a:t>Lenf düğümleri</a:t>
            </a:r>
          </a:p>
          <a:p>
            <a:endParaRPr lang="tr-TR" sz="3200" b="1" smtClean="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107950" y="620713"/>
            <a:ext cx="7848600" cy="503237"/>
          </a:xfrm>
        </p:spPr>
        <p:txBody>
          <a:bodyPr/>
          <a:lstStyle/>
          <a:p>
            <a:r>
              <a:rPr lang="tr-TR" sz="3400" smtClean="0"/>
              <a:t>BULAŞICI HASTALIKLARIN ÖNEMİ-1</a:t>
            </a:r>
          </a:p>
        </p:txBody>
      </p:sp>
      <p:sp>
        <p:nvSpPr>
          <p:cNvPr id="18434" name="Rectangle 3"/>
          <p:cNvSpPr>
            <a:spLocks noGrp="1" noChangeArrowheads="1"/>
          </p:cNvSpPr>
          <p:nvPr>
            <p:ph type="body" idx="1"/>
          </p:nvPr>
        </p:nvSpPr>
        <p:spPr>
          <a:xfrm>
            <a:off x="468313" y="1700213"/>
            <a:ext cx="8229600" cy="4411662"/>
          </a:xfrm>
        </p:spPr>
        <p:txBody>
          <a:bodyPr/>
          <a:lstStyle/>
          <a:p>
            <a:r>
              <a:rPr lang="tr-TR" dirty="0" smtClean="0"/>
              <a:t>Nüfus büyümesi</a:t>
            </a:r>
          </a:p>
          <a:p>
            <a:r>
              <a:rPr lang="tr-TR" dirty="0" smtClean="0"/>
              <a:t>Çarpık kentleşme</a:t>
            </a:r>
          </a:p>
          <a:p>
            <a:r>
              <a:rPr lang="tr-TR" dirty="0" smtClean="0"/>
              <a:t>Kötü yaşam ve çevre koşulları</a:t>
            </a:r>
          </a:p>
          <a:p>
            <a:r>
              <a:rPr lang="tr-TR" dirty="0" smtClean="0"/>
              <a:t>Alt yapı eksiklikleri</a:t>
            </a:r>
          </a:p>
          <a:p>
            <a:r>
              <a:rPr lang="tr-TR" dirty="0" smtClean="0"/>
              <a:t>Küresel iklim değişiklikleri</a:t>
            </a:r>
          </a:p>
          <a:p>
            <a:r>
              <a:rPr lang="tr-TR" dirty="0" smtClean="0"/>
              <a:t>Tarım ve hayvancılıktaki değişiklikler</a:t>
            </a:r>
          </a:p>
          <a:p>
            <a:r>
              <a:rPr lang="tr-TR" dirty="0" smtClean="0"/>
              <a:t>Ekolojik değişiklikler ile bulaşıcı hastalıklar önemini hala korumaktadır.</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2 İçerik Yer Tutucusu"/>
          <p:cNvSpPr>
            <a:spLocks noGrp="1"/>
          </p:cNvSpPr>
          <p:nvPr>
            <p:ph idx="1"/>
          </p:nvPr>
        </p:nvSpPr>
        <p:spPr>
          <a:xfrm>
            <a:off x="357158" y="428604"/>
            <a:ext cx="8229600" cy="4411662"/>
          </a:xfrm>
        </p:spPr>
        <p:txBody>
          <a:bodyPr/>
          <a:lstStyle/>
          <a:p>
            <a:pPr>
              <a:buFont typeface="Wingdings" pitchFamily="2" charset="2"/>
              <a:buNone/>
            </a:pPr>
            <a:r>
              <a:rPr lang="tr-TR" b="1" dirty="0" smtClean="0">
                <a:solidFill>
                  <a:schemeClr val="tx2"/>
                </a:solidFill>
              </a:rPr>
              <a:t>LENFOİD SİSTEM</a:t>
            </a:r>
          </a:p>
          <a:p>
            <a:endParaRPr lang="tr-TR" b="1" dirty="0" smtClean="0">
              <a:solidFill>
                <a:schemeClr val="tx2"/>
              </a:solidFill>
            </a:endParaRPr>
          </a:p>
          <a:p>
            <a:r>
              <a:rPr lang="tr-TR" sz="3400" b="1" dirty="0" err="1" smtClean="0">
                <a:solidFill>
                  <a:schemeClr val="tx2"/>
                </a:solidFill>
              </a:rPr>
              <a:t>Timus</a:t>
            </a:r>
            <a:r>
              <a:rPr lang="tr-TR" sz="3400" b="1" dirty="0" smtClean="0">
                <a:solidFill>
                  <a:schemeClr val="tx2"/>
                </a:solidFill>
              </a:rPr>
              <a:t>:</a:t>
            </a:r>
            <a:r>
              <a:rPr lang="tr-TR" dirty="0" smtClean="0">
                <a:solidFill>
                  <a:srgbClr val="00B050"/>
                </a:solidFill>
              </a:rPr>
              <a:t> </a:t>
            </a:r>
            <a:r>
              <a:rPr lang="tr-TR" dirty="0" err="1" smtClean="0"/>
              <a:t>Mediastende</a:t>
            </a:r>
            <a:r>
              <a:rPr lang="tr-TR" dirty="0" smtClean="0"/>
              <a:t> iki akciğer lobu arasında, kalbin üst </a:t>
            </a:r>
            <a:r>
              <a:rPr lang="tr-TR" dirty="0" err="1" smtClean="0"/>
              <a:t>tarafıda</a:t>
            </a:r>
            <a:r>
              <a:rPr lang="tr-TR" dirty="0" smtClean="0"/>
              <a:t> yerleşmiş bir organdır. T hücreleri burada olgunlaşır. </a:t>
            </a:r>
            <a:r>
              <a:rPr lang="tr-TR" dirty="0" err="1" smtClean="0"/>
              <a:t>Timustan</a:t>
            </a:r>
            <a:r>
              <a:rPr lang="tr-TR" dirty="0" smtClean="0"/>
              <a:t> bağışıklık sistemini düzenleyen </a:t>
            </a:r>
            <a:r>
              <a:rPr lang="tr-TR" dirty="0" err="1" smtClean="0"/>
              <a:t>timosin</a:t>
            </a:r>
            <a:r>
              <a:rPr lang="tr-TR" dirty="0" smtClean="0"/>
              <a:t> hormonu salgılanır.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2 İçerik Yer Tutucusu"/>
          <p:cNvSpPr>
            <a:spLocks noGrp="1"/>
          </p:cNvSpPr>
          <p:nvPr>
            <p:ph idx="1"/>
          </p:nvPr>
        </p:nvSpPr>
        <p:spPr>
          <a:xfrm>
            <a:off x="457200" y="1557338"/>
            <a:ext cx="8229600" cy="4967287"/>
          </a:xfrm>
        </p:spPr>
        <p:txBody>
          <a:bodyPr/>
          <a:lstStyle/>
          <a:p>
            <a:r>
              <a:rPr lang="tr-TR" sz="3400" b="1" dirty="0" smtClean="0">
                <a:solidFill>
                  <a:schemeClr val="tx2"/>
                </a:solidFill>
              </a:rPr>
              <a:t>Dalak:</a:t>
            </a:r>
            <a:r>
              <a:rPr lang="tr-TR" dirty="0" smtClean="0">
                <a:solidFill>
                  <a:srgbClr val="00B050"/>
                </a:solidFill>
              </a:rPr>
              <a:t> </a:t>
            </a:r>
            <a:r>
              <a:rPr lang="tr-TR" dirty="0" smtClean="0"/>
              <a:t>Kırmızı ve beyaz bağ dokusundan oluşur. </a:t>
            </a:r>
          </a:p>
          <a:p>
            <a:pPr lvl="1"/>
            <a:r>
              <a:rPr lang="tr-TR" dirty="0" smtClean="0"/>
              <a:t>Kırmızı bağ dokusu: yaşlanmış ve </a:t>
            </a:r>
            <a:r>
              <a:rPr lang="tr-TR" dirty="0" err="1" smtClean="0"/>
              <a:t>harabiyete</a:t>
            </a:r>
            <a:r>
              <a:rPr lang="tr-TR" dirty="0" smtClean="0"/>
              <a:t> uğramış kırmızı kan hücrelerinin yıkıma uğradığı yerdir.</a:t>
            </a:r>
          </a:p>
          <a:p>
            <a:pPr lvl="1"/>
            <a:r>
              <a:rPr lang="tr-TR" dirty="0" smtClean="0"/>
              <a:t>Beyaz bağ dokusu: </a:t>
            </a:r>
            <a:r>
              <a:rPr lang="tr-TR" dirty="0" err="1" smtClean="0"/>
              <a:t>lenfoid</a:t>
            </a:r>
            <a:r>
              <a:rPr lang="tr-TR" dirty="0" smtClean="0"/>
              <a:t> dokudan oluşur. Bu doku, dalakta antijen filtresi görevi yapar. Lenfositler burada birikir.</a:t>
            </a:r>
          </a:p>
          <a:p>
            <a:r>
              <a:rPr lang="tr-TR" sz="2800" b="1" dirty="0" smtClean="0">
                <a:solidFill>
                  <a:schemeClr val="tx2"/>
                </a:solidFill>
              </a:rPr>
              <a:t>Bademcikler ve </a:t>
            </a:r>
            <a:r>
              <a:rPr lang="tr-TR" sz="2800" b="1" dirty="0" err="1" smtClean="0">
                <a:solidFill>
                  <a:schemeClr val="tx2"/>
                </a:solidFill>
              </a:rPr>
              <a:t>adenoidler</a:t>
            </a:r>
            <a:r>
              <a:rPr lang="tr-TR" sz="2800" b="1" dirty="0" smtClean="0">
                <a:solidFill>
                  <a:srgbClr val="0000FF"/>
                </a:solidFill>
              </a:rPr>
              <a:t>:</a:t>
            </a:r>
            <a:r>
              <a:rPr lang="tr-TR" sz="2800" dirty="0" smtClean="0"/>
              <a:t> mukoza yüzeyinde bulunan </a:t>
            </a:r>
            <a:r>
              <a:rPr lang="tr-TR" sz="2800" dirty="0" err="1" smtClean="0"/>
              <a:t>lenfoid</a:t>
            </a:r>
            <a:r>
              <a:rPr lang="tr-TR" sz="2800" dirty="0" smtClean="0"/>
              <a:t> dokulardır.</a:t>
            </a:r>
            <a:endParaRPr lang="tr-TR" dirty="0" smtClean="0"/>
          </a:p>
          <a:p>
            <a:pPr lvl="1">
              <a:buFont typeface="Wingdings" pitchFamily="2" charset="2"/>
              <a:buNone/>
            </a:pPr>
            <a:endParaRPr lang="tr-TR" sz="2400" dirty="0" smtClean="0"/>
          </a:p>
        </p:txBody>
      </p:sp>
      <p:sp>
        <p:nvSpPr>
          <p:cNvPr id="51204" name="Rectangle 4"/>
          <p:cNvSpPr>
            <a:spLocks noChangeArrowheads="1"/>
          </p:cNvSpPr>
          <p:nvPr/>
        </p:nvSpPr>
        <p:spPr bwMode="auto">
          <a:xfrm>
            <a:off x="755650" y="260350"/>
            <a:ext cx="4441825" cy="701675"/>
          </a:xfrm>
          <a:prstGeom prst="rect">
            <a:avLst/>
          </a:prstGeom>
          <a:noFill/>
          <a:ln w="9525">
            <a:noFill/>
            <a:miter lim="800000"/>
            <a:headEnd/>
            <a:tailEnd/>
          </a:ln>
          <a:effectLst/>
        </p:spPr>
        <p:txBody>
          <a:bodyPr wrap="none">
            <a:spAutoFit/>
          </a:bodyPr>
          <a:lstStyle/>
          <a:p>
            <a:r>
              <a:rPr lang="tr-TR" sz="4000" b="1">
                <a:solidFill>
                  <a:schemeClr val="tx2"/>
                </a:solidFill>
              </a:rPr>
              <a:t>LENFOİD SİSTEM</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1571612"/>
            <a:ext cx="8229600" cy="4781571"/>
          </a:xfrm>
        </p:spPr>
        <p:txBody>
          <a:bodyPr>
            <a:noAutofit/>
          </a:bodyPr>
          <a:lstStyle/>
          <a:p>
            <a:pPr>
              <a:lnSpc>
                <a:spcPct val="160000"/>
              </a:lnSpc>
              <a:spcBef>
                <a:spcPts val="0"/>
              </a:spcBef>
            </a:pPr>
            <a:r>
              <a:rPr lang="tr-TR" sz="2000" b="1" dirty="0" smtClean="0">
                <a:solidFill>
                  <a:schemeClr val="tx2"/>
                </a:solidFill>
              </a:rPr>
              <a:t>Lenf düğümleri:</a:t>
            </a:r>
            <a:r>
              <a:rPr lang="tr-TR" sz="2000" dirty="0" smtClean="0"/>
              <a:t> Küçük, yuvarlak, </a:t>
            </a:r>
            <a:r>
              <a:rPr lang="tr-TR" sz="2000" dirty="0" err="1" smtClean="0"/>
              <a:t>fasülye</a:t>
            </a:r>
            <a:r>
              <a:rPr lang="tr-TR" sz="2000" dirty="0" smtClean="0"/>
              <a:t> şeklinde kapsüllü yapılardır. Çoğunlukla boyun, kasık, koltuk altı ve karın bölgesinde bulunurlar. </a:t>
            </a:r>
          </a:p>
          <a:p>
            <a:pPr>
              <a:lnSpc>
                <a:spcPct val="160000"/>
              </a:lnSpc>
              <a:spcBef>
                <a:spcPts val="0"/>
              </a:spcBef>
              <a:buFont typeface="Wingdings" pitchFamily="2" charset="2"/>
              <a:buNone/>
            </a:pPr>
            <a:r>
              <a:rPr lang="tr-TR" sz="2000" dirty="0" smtClean="0"/>
              <a:t>	Vücuda giren yabancı madde ve </a:t>
            </a:r>
            <a:r>
              <a:rPr lang="tr-TR" sz="2000" dirty="0" err="1" smtClean="0"/>
              <a:t>mo</a:t>
            </a:r>
            <a:r>
              <a:rPr lang="tr-TR" sz="2000" dirty="0" smtClean="0"/>
              <a:t> </a:t>
            </a:r>
            <a:r>
              <a:rPr lang="tr-TR" sz="2000" dirty="0" err="1" smtClean="0"/>
              <a:t>lar</a:t>
            </a:r>
            <a:r>
              <a:rPr lang="tr-TR" sz="2000" dirty="0" smtClean="0"/>
              <a:t> kan dolaşımına geçmeden önce lenf damarlarından filtre edilirler, bu sırada sıvıda bulunan antijenler lenf düğümlerinde toplanırlar. Bu toplanan antijenler lenf düğümlerinin yenilenmesi için lenfosit ve </a:t>
            </a:r>
            <a:r>
              <a:rPr lang="tr-TR" sz="2000" dirty="0" err="1" smtClean="0"/>
              <a:t>makrofajları</a:t>
            </a:r>
            <a:r>
              <a:rPr lang="tr-TR" sz="2000" dirty="0" smtClean="0"/>
              <a:t> uyarır, çoğalmalarını sağlarlar. Bu nedenle lenf düğümleri büyür ve </a:t>
            </a:r>
            <a:r>
              <a:rPr lang="tr-TR" sz="2000" dirty="0" err="1" smtClean="0"/>
              <a:t>palpasyonla</a:t>
            </a:r>
            <a:r>
              <a:rPr lang="tr-TR" sz="2000" dirty="0" smtClean="0"/>
              <a:t> ele gelir. </a:t>
            </a:r>
          </a:p>
        </p:txBody>
      </p:sp>
      <p:sp>
        <p:nvSpPr>
          <p:cNvPr id="52228" name="Rectangle 4"/>
          <p:cNvSpPr>
            <a:spLocks noGrp="1" noChangeArrowheads="1"/>
          </p:cNvSpPr>
          <p:nvPr>
            <p:ph type="title" idx="4294967295"/>
          </p:nvPr>
        </p:nvSpPr>
        <p:spPr>
          <a:xfrm>
            <a:off x="457200" y="122238"/>
            <a:ext cx="7543800" cy="1074737"/>
          </a:xfrm>
          <a:noFill/>
        </p:spPr>
        <p:txBody>
          <a:bodyPr/>
          <a:lstStyle/>
          <a:p>
            <a:pPr eaLnBrk="1" hangingPunct="1"/>
            <a:r>
              <a:rPr lang="tr-TR" smtClean="0"/>
              <a:t>LENFOİD SİSTEM</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2 İçerik Yer Tutucusu"/>
          <p:cNvSpPr>
            <a:spLocks noGrp="1"/>
          </p:cNvSpPr>
          <p:nvPr>
            <p:ph idx="4294967295"/>
          </p:nvPr>
        </p:nvSpPr>
        <p:spPr>
          <a:xfrm>
            <a:off x="457200" y="692150"/>
            <a:ext cx="8229600" cy="5434013"/>
          </a:xfrm>
        </p:spPr>
        <p:txBody>
          <a:bodyPr/>
          <a:lstStyle/>
          <a:p>
            <a:pPr eaLnBrk="1" hangingPunct="1">
              <a:buFont typeface="Wingdings" pitchFamily="2" charset="2"/>
              <a:buNone/>
            </a:pPr>
            <a:r>
              <a:rPr lang="tr-TR" b="1" dirty="0" smtClean="0"/>
              <a:t>BİLDİRİMİ ZORUNLU HASTALIKLAR</a:t>
            </a:r>
          </a:p>
          <a:p>
            <a:pPr eaLnBrk="1" hangingPunct="1">
              <a:buFont typeface="Wingdings" pitchFamily="2" charset="2"/>
              <a:buNone/>
            </a:pPr>
            <a:endParaRPr lang="tr-TR" dirty="0" smtClean="0"/>
          </a:p>
          <a:p>
            <a:pPr eaLnBrk="1" hangingPunct="1"/>
            <a:r>
              <a:rPr lang="tr-TR" sz="2800" dirty="0" smtClean="0"/>
              <a:t>Bulaşıcı hastalık bildirimleri, Bakanlığımızca yayınlanan 24.02.2004 tarih ve 1534 sayılı Bulaşıcı Hastalıkların Bildirimi Sistemi Yönergesi ile yeniden düzenlenerek 1 Ocak 2005 tarihinden itibaren uygulanmaya başlanmıştır. Yönerge ile getirilen düzenlemeler </a:t>
            </a:r>
            <a:r>
              <a:rPr lang="tr-TR" sz="2800" b="1" dirty="0" smtClean="0"/>
              <a:t>Bulaşıcı Hastalıkların İhbarı ve Bildirim Sistemi </a:t>
            </a:r>
            <a:r>
              <a:rPr lang="tr-TR" sz="2800" dirty="0" smtClean="0"/>
              <a:t>adlı rehberde yer almaktadır. </a:t>
            </a:r>
          </a:p>
          <a:p>
            <a:pPr eaLnBrk="1" hangingPunct="1"/>
            <a:endParaRPr lang="tr-TR"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a:xfrm>
            <a:off x="395288" y="142875"/>
            <a:ext cx="8391525" cy="990600"/>
          </a:xfrm>
        </p:spPr>
        <p:txBody>
          <a:bodyPr anchor="ctr"/>
          <a:lstStyle/>
          <a:p>
            <a:pPr eaLnBrk="1" hangingPunct="1"/>
            <a:r>
              <a:rPr lang="tr-TR" sz="2500" smtClean="0">
                <a:latin typeface="Clarendon"/>
              </a:rPr>
              <a:t>BİLDİRİMİ ZORUNLU </a:t>
            </a:r>
            <a:br>
              <a:rPr lang="tr-TR" sz="2500" smtClean="0">
                <a:latin typeface="Clarendon"/>
              </a:rPr>
            </a:br>
            <a:r>
              <a:rPr lang="tr-TR" sz="2500" smtClean="0">
                <a:latin typeface="Clarendon"/>
              </a:rPr>
              <a:t>BULAŞICI HASTALIKLAR </a:t>
            </a:r>
          </a:p>
        </p:txBody>
      </p:sp>
      <p:sp>
        <p:nvSpPr>
          <p:cNvPr id="175107" name="Text Box 3"/>
          <p:cNvSpPr txBox="1">
            <a:spLocks noChangeArrowheads="1"/>
          </p:cNvSpPr>
          <p:nvPr/>
        </p:nvSpPr>
        <p:spPr bwMode="auto">
          <a:xfrm>
            <a:off x="684213" y="2876550"/>
            <a:ext cx="7488237" cy="857250"/>
          </a:xfrm>
          <a:prstGeom prst="rect">
            <a:avLst/>
          </a:prstGeom>
          <a:solidFill>
            <a:srgbClr val="FFFF00"/>
          </a:solidFill>
          <a:ln w="9525" algn="ctr">
            <a:noFill/>
            <a:miter lim="800000"/>
            <a:headEnd/>
            <a:tailEnd/>
          </a:ln>
          <a:effectLst/>
        </p:spPr>
        <p:txBody>
          <a:bodyPr anchor="ctr">
            <a:spAutoFit/>
          </a:bodyPr>
          <a:lstStyle/>
          <a:p>
            <a:pPr marL="342900" indent="-342900" fontAlgn="auto">
              <a:lnSpc>
                <a:spcPct val="90000"/>
              </a:lnSpc>
              <a:spcBef>
                <a:spcPct val="20000"/>
              </a:spcBef>
              <a:spcAft>
                <a:spcPts val="0"/>
              </a:spcAft>
              <a:buClr>
                <a:srgbClr val="FF3300"/>
              </a:buClr>
              <a:buSzPct val="75000"/>
              <a:buFont typeface="Wingdings" pitchFamily="2" charset="2"/>
              <a:buNone/>
              <a:defRPr/>
            </a:pPr>
            <a:endParaRPr lang="tr-TR" sz="2400" b="1" i="1" dirty="0">
              <a:solidFill>
                <a:schemeClr val="bg2"/>
              </a:solidFill>
              <a:effectLst>
                <a:outerShdw blurRad="38100" dist="38100" dir="2700000" algn="tl">
                  <a:srgbClr val="000000"/>
                </a:outerShdw>
              </a:effectLst>
              <a:latin typeface="+mn-lt"/>
              <a:cs typeface="+mn-cs"/>
            </a:endParaRPr>
          </a:p>
          <a:p>
            <a:pPr marL="342900" indent="-342900" fontAlgn="auto">
              <a:lnSpc>
                <a:spcPct val="90000"/>
              </a:lnSpc>
              <a:spcBef>
                <a:spcPct val="20000"/>
              </a:spcBef>
              <a:spcAft>
                <a:spcPts val="0"/>
              </a:spcAft>
              <a:buClr>
                <a:srgbClr val="FF3300"/>
              </a:buClr>
              <a:buSzPct val="75000"/>
              <a:buFont typeface="Wingdings" pitchFamily="2" charset="2"/>
              <a:buNone/>
              <a:defRPr/>
            </a:pPr>
            <a:r>
              <a:rPr lang="tr-TR" sz="2600" b="1" dirty="0">
                <a:latin typeface="+mn-lt"/>
                <a:cs typeface="+mn-cs"/>
              </a:rPr>
              <a:t>GRUP B    HASTALIKLAR</a:t>
            </a:r>
            <a:r>
              <a:rPr lang="tr-TR" sz="2400" b="1" dirty="0">
                <a:effectLst>
                  <a:outerShdw blurRad="38100" dist="38100" dir="2700000" algn="tl">
                    <a:srgbClr val="FFFFFF"/>
                  </a:outerShdw>
                </a:effectLst>
                <a:latin typeface="+mn-lt"/>
                <a:cs typeface="+mn-cs"/>
              </a:rPr>
              <a:t>    </a:t>
            </a:r>
            <a:r>
              <a:rPr lang="tr-TR" sz="2400" b="1" dirty="0">
                <a:latin typeface="+mn-lt"/>
                <a:cs typeface="+mn-cs"/>
              </a:rPr>
              <a:t>( 4 hastalık )</a:t>
            </a:r>
          </a:p>
        </p:txBody>
      </p:sp>
      <p:sp>
        <p:nvSpPr>
          <p:cNvPr id="175108" name="Text Box 4"/>
          <p:cNvSpPr txBox="1">
            <a:spLocks noChangeArrowheads="1"/>
          </p:cNvSpPr>
          <p:nvPr/>
        </p:nvSpPr>
        <p:spPr bwMode="auto">
          <a:xfrm>
            <a:off x="684213" y="4149725"/>
            <a:ext cx="7488237" cy="933450"/>
          </a:xfrm>
          <a:prstGeom prst="rect">
            <a:avLst/>
          </a:prstGeom>
          <a:solidFill>
            <a:srgbClr val="CCFFCC"/>
          </a:solidFill>
          <a:ln w="9525" algn="ctr">
            <a:noFill/>
            <a:miter lim="800000"/>
            <a:headEnd/>
            <a:tailEnd/>
          </a:ln>
          <a:effectLst/>
        </p:spPr>
        <p:txBody>
          <a:bodyPr>
            <a:spAutoFit/>
          </a:bodyPr>
          <a:lstStyle/>
          <a:p>
            <a:pPr marL="342900" indent="-342900" fontAlgn="auto">
              <a:spcBef>
                <a:spcPct val="20000"/>
              </a:spcBef>
              <a:spcAft>
                <a:spcPts val="0"/>
              </a:spcAft>
              <a:buClr>
                <a:srgbClr val="FF3300"/>
              </a:buClr>
              <a:buSzPct val="75000"/>
              <a:buFont typeface="Wingdings" pitchFamily="2" charset="2"/>
              <a:buNone/>
              <a:defRPr/>
            </a:pPr>
            <a:endParaRPr lang="tr-TR" sz="2400" b="1" i="1" dirty="0">
              <a:solidFill>
                <a:schemeClr val="bg2"/>
              </a:solidFill>
              <a:effectLst>
                <a:outerShdw blurRad="38100" dist="38100" dir="2700000" algn="tl">
                  <a:srgbClr val="000000"/>
                </a:outerShdw>
              </a:effectLst>
              <a:latin typeface="+mn-lt"/>
              <a:cs typeface="+mn-cs"/>
            </a:endParaRPr>
          </a:p>
          <a:p>
            <a:pPr marL="342900" indent="-342900" fontAlgn="auto">
              <a:spcBef>
                <a:spcPct val="20000"/>
              </a:spcBef>
              <a:spcAft>
                <a:spcPts val="0"/>
              </a:spcAft>
              <a:buClr>
                <a:srgbClr val="FF3300"/>
              </a:buClr>
              <a:buSzPct val="75000"/>
              <a:buFont typeface="Wingdings" pitchFamily="2" charset="2"/>
              <a:buNone/>
              <a:defRPr/>
            </a:pPr>
            <a:r>
              <a:rPr lang="tr-TR" sz="2600" b="1" dirty="0">
                <a:latin typeface="+mn-lt"/>
                <a:cs typeface="+mn-cs"/>
              </a:rPr>
              <a:t>GRUP  C   HASTALIKLAR</a:t>
            </a:r>
            <a:r>
              <a:rPr lang="tr-TR" sz="2400" b="1" dirty="0">
                <a:effectLst>
                  <a:outerShdw blurRad="38100" dist="38100" dir="2700000" algn="tl">
                    <a:srgbClr val="FFFFFF"/>
                  </a:outerShdw>
                </a:effectLst>
                <a:latin typeface="+mn-lt"/>
                <a:cs typeface="+mn-cs"/>
              </a:rPr>
              <a:t>   </a:t>
            </a:r>
            <a:r>
              <a:rPr lang="tr-TR" sz="2400" b="1" dirty="0">
                <a:latin typeface="+mn-lt"/>
                <a:cs typeface="+mn-cs"/>
              </a:rPr>
              <a:t>(15 hastalık)</a:t>
            </a:r>
          </a:p>
        </p:txBody>
      </p:sp>
      <p:sp>
        <p:nvSpPr>
          <p:cNvPr id="175109" name="Text Box 5"/>
          <p:cNvSpPr txBox="1">
            <a:spLocks noChangeArrowheads="1"/>
          </p:cNvSpPr>
          <p:nvPr/>
        </p:nvSpPr>
        <p:spPr bwMode="auto">
          <a:xfrm>
            <a:off x="684213" y="5635625"/>
            <a:ext cx="7488237" cy="933450"/>
          </a:xfrm>
          <a:prstGeom prst="rect">
            <a:avLst/>
          </a:prstGeom>
          <a:solidFill>
            <a:srgbClr val="CCCCFF"/>
          </a:solidFill>
          <a:ln w="9525" algn="ctr">
            <a:noFill/>
            <a:miter lim="800000"/>
            <a:headEnd/>
            <a:tailEnd/>
          </a:ln>
          <a:effectLst/>
        </p:spPr>
        <p:txBody>
          <a:bodyPr>
            <a:spAutoFit/>
          </a:bodyPr>
          <a:lstStyle/>
          <a:p>
            <a:pPr marL="342900" indent="-342900" fontAlgn="auto">
              <a:spcBef>
                <a:spcPct val="20000"/>
              </a:spcBef>
              <a:spcAft>
                <a:spcPts val="0"/>
              </a:spcAft>
              <a:buClr>
                <a:srgbClr val="FF3300"/>
              </a:buClr>
              <a:buSzPct val="75000"/>
              <a:buFont typeface="Wingdings" pitchFamily="2" charset="2"/>
              <a:buNone/>
              <a:defRPr/>
            </a:pPr>
            <a:endParaRPr lang="tr-TR" sz="2400" b="1" i="1" dirty="0">
              <a:solidFill>
                <a:schemeClr val="bg2"/>
              </a:solidFill>
              <a:effectLst>
                <a:outerShdw blurRad="38100" dist="38100" dir="2700000" algn="tl">
                  <a:srgbClr val="000000"/>
                </a:outerShdw>
              </a:effectLst>
              <a:latin typeface="+mn-lt"/>
              <a:cs typeface="+mn-cs"/>
            </a:endParaRPr>
          </a:p>
          <a:p>
            <a:pPr marL="342900" indent="-342900" fontAlgn="auto">
              <a:spcBef>
                <a:spcPct val="20000"/>
              </a:spcBef>
              <a:spcAft>
                <a:spcPts val="0"/>
              </a:spcAft>
              <a:buClr>
                <a:srgbClr val="FF3300"/>
              </a:buClr>
              <a:buSzPct val="75000"/>
              <a:buFont typeface="Wingdings" pitchFamily="2" charset="2"/>
              <a:buNone/>
              <a:defRPr/>
            </a:pPr>
            <a:r>
              <a:rPr lang="tr-TR" sz="2600" b="1" dirty="0">
                <a:latin typeface="+mn-lt"/>
                <a:cs typeface="+mn-cs"/>
              </a:rPr>
              <a:t>GRUP  D  HASTALIKLAR</a:t>
            </a:r>
            <a:r>
              <a:rPr lang="tr-TR" sz="2400" b="1" dirty="0">
                <a:effectLst>
                  <a:outerShdw blurRad="38100" dist="38100" dir="2700000" algn="tl">
                    <a:srgbClr val="FFFFFF"/>
                  </a:outerShdw>
                </a:effectLst>
                <a:latin typeface="+mn-lt"/>
                <a:cs typeface="+mn-cs"/>
              </a:rPr>
              <a:t>    </a:t>
            </a:r>
            <a:r>
              <a:rPr lang="tr-TR" sz="2400" b="1" dirty="0">
                <a:latin typeface="+mn-lt"/>
                <a:cs typeface="+mn-cs"/>
              </a:rPr>
              <a:t>(9 hastalık)</a:t>
            </a:r>
          </a:p>
        </p:txBody>
      </p:sp>
      <p:sp>
        <p:nvSpPr>
          <p:cNvPr id="175110" name="Text Box 6"/>
          <p:cNvSpPr txBox="1">
            <a:spLocks noChangeArrowheads="1"/>
          </p:cNvSpPr>
          <p:nvPr/>
        </p:nvSpPr>
        <p:spPr bwMode="auto">
          <a:xfrm>
            <a:off x="684213" y="1611313"/>
            <a:ext cx="7488237" cy="857250"/>
          </a:xfrm>
          <a:prstGeom prst="rect">
            <a:avLst/>
          </a:prstGeom>
          <a:solidFill>
            <a:srgbClr val="FFCC99"/>
          </a:solidFill>
          <a:ln w="9525" algn="ctr">
            <a:noFill/>
            <a:miter lim="800000"/>
            <a:headEnd/>
            <a:tailEnd/>
          </a:ln>
          <a:effectLst/>
        </p:spPr>
        <p:txBody>
          <a:bodyPr anchor="ctr">
            <a:spAutoFit/>
          </a:bodyPr>
          <a:lstStyle/>
          <a:p>
            <a:pPr marL="342900" indent="-342900" fontAlgn="auto">
              <a:lnSpc>
                <a:spcPct val="90000"/>
              </a:lnSpc>
              <a:spcBef>
                <a:spcPct val="20000"/>
              </a:spcBef>
              <a:spcAft>
                <a:spcPts val="0"/>
              </a:spcAft>
              <a:buClr>
                <a:srgbClr val="FF3300"/>
              </a:buClr>
              <a:buSzPct val="75000"/>
              <a:buFont typeface="Wingdings" pitchFamily="2" charset="2"/>
              <a:buNone/>
              <a:defRPr/>
            </a:pPr>
            <a:endParaRPr lang="tr-TR" sz="2400" b="1" i="1" dirty="0">
              <a:solidFill>
                <a:schemeClr val="bg2"/>
              </a:solidFill>
              <a:effectLst>
                <a:outerShdw blurRad="38100" dist="38100" dir="2700000" algn="tl">
                  <a:srgbClr val="000000"/>
                </a:outerShdw>
              </a:effectLst>
              <a:latin typeface="+mn-lt"/>
              <a:cs typeface="+mn-cs"/>
            </a:endParaRPr>
          </a:p>
          <a:p>
            <a:pPr marL="342900" indent="-342900" fontAlgn="auto">
              <a:lnSpc>
                <a:spcPct val="90000"/>
              </a:lnSpc>
              <a:spcBef>
                <a:spcPct val="20000"/>
              </a:spcBef>
              <a:spcAft>
                <a:spcPts val="0"/>
              </a:spcAft>
              <a:buClr>
                <a:srgbClr val="FF3300"/>
              </a:buClr>
              <a:buSzPct val="75000"/>
              <a:buFont typeface="Wingdings" pitchFamily="2" charset="2"/>
              <a:buNone/>
              <a:defRPr/>
            </a:pPr>
            <a:r>
              <a:rPr lang="tr-TR" sz="2600" b="1" dirty="0">
                <a:latin typeface="+mn-lt"/>
                <a:cs typeface="+mn-cs"/>
              </a:rPr>
              <a:t>GRUP A   HASTALIKLAR</a:t>
            </a:r>
            <a:r>
              <a:rPr lang="tr-TR" sz="2400" b="1" dirty="0">
                <a:effectLst>
                  <a:outerShdw blurRad="38100" dist="38100" dir="2700000" algn="tl">
                    <a:srgbClr val="FFFFFF"/>
                  </a:outerShdw>
                </a:effectLst>
                <a:latin typeface="+mn-lt"/>
                <a:cs typeface="+mn-cs"/>
              </a:rPr>
              <a:t>    </a:t>
            </a:r>
            <a:r>
              <a:rPr lang="tr-TR" sz="2400" b="1" dirty="0">
                <a:latin typeface="+mn-lt"/>
                <a:cs typeface="+mn-cs"/>
              </a:rPr>
              <a:t>( 23 hastalık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5110"/>
                                        </p:tgtEl>
                                        <p:attrNameLst>
                                          <p:attrName>style.visibility</p:attrName>
                                        </p:attrNameLst>
                                      </p:cBhvr>
                                      <p:to>
                                        <p:strVal val="visible"/>
                                      </p:to>
                                    </p:set>
                                    <p:animEffect transition="in" filter="box(in)">
                                      <p:cBhvr>
                                        <p:cTn id="7" dur="500"/>
                                        <p:tgtEl>
                                          <p:spTgt spid="1751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75107"/>
                                        </p:tgtEl>
                                        <p:attrNameLst>
                                          <p:attrName>style.visibility</p:attrName>
                                        </p:attrNameLst>
                                      </p:cBhvr>
                                      <p:to>
                                        <p:strVal val="visible"/>
                                      </p:to>
                                    </p:set>
                                    <p:animEffect transition="in" filter="box(in)">
                                      <p:cBhvr>
                                        <p:cTn id="12" dur="500"/>
                                        <p:tgtEl>
                                          <p:spTgt spid="17510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75108"/>
                                        </p:tgtEl>
                                        <p:attrNameLst>
                                          <p:attrName>style.visibility</p:attrName>
                                        </p:attrNameLst>
                                      </p:cBhvr>
                                      <p:to>
                                        <p:strVal val="visible"/>
                                      </p:to>
                                    </p:set>
                                    <p:animEffect transition="in" filter="box(in)">
                                      <p:cBhvr>
                                        <p:cTn id="17" dur="500"/>
                                        <p:tgtEl>
                                          <p:spTgt spid="17510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75109"/>
                                        </p:tgtEl>
                                        <p:attrNameLst>
                                          <p:attrName>style.visibility</p:attrName>
                                        </p:attrNameLst>
                                      </p:cBhvr>
                                      <p:to>
                                        <p:strVal val="visible"/>
                                      </p:to>
                                    </p:set>
                                    <p:animEffect transition="in" filter="box(in)">
                                      <p:cBhvr>
                                        <p:cTn id="22" dur="500"/>
                                        <p:tgtEl>
                                          <p:spTgt spid="175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7" grpId="0" animBg="1" autoUpdateAnimBg="0"/>
      <p:bldP spid="175108" grpId="0" animBg="1" autoUpdateAnimBg="0"/>
      <p:bldP spid="175109" grpId="0" animBg="1" autoUpdateAnimBg="0"/>
      <p:bldP spid="175110" grpId="0" animBg="1"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Text Box 2"/>
          <p:cNvSpPr txBox="1">
            <a:spLocks noChangeArrowheads="1"/>
          </p:cNvSpPr>
          <p:nvPr/>
        </p:nvSpPr>
        <p:spPr bwMode="auto">
          <a:xfrm>
            <a:off x="6227763" y="1773238"/>
            <a:ext cx="2843212" cy="2098675"/>
          </a:xfrm>
          <a:prstGeom prst="rect">
            <a:avLst/>
          </a:prstGeom>
          <a:solidFill>
            <a:srgbClr val="CCCCFF"/>
          </a:solidFill>
          <a:ln w="9525" algn="ctr">
            <a:solidFill>
              <a:schemeClr val="bg1"/>
            </a:solidFill>
            <a:miter lim="800000"/>
            <a:headEnd/>
            <a:tailEnd/>
          </a:ln>
          <a:effectLst>
            <a:outerShdw dist="35921" dir="2700000" algn="ctr" rotWithShape="0">
              <a:schemeClr val="tx1"/>
            </a:outerShdw>
          </a:effectLst>
        </p:spPr>
        <p:txBody>
          <a:bodyPr lIns="54000"/>
          <a:lstStyle/>
          <a:p>
            <a:pPr fontAlgn="auto">
              <a:spcBef>
                <a:spcPts val="600"/>
              </a:spcBef>
              <a:spcAft>
                <a:spcPts val="0"/>
              </a:spcAft>
              <a:buClr>
                <a:schemeClr val="accent2"/>
              </a:buClr>
              <a:buFont typeface="Wingdings" pitchFamily="2" charset="2"/>
              <a:buChar char="§"/>
              <a:defRPr/>
            </a:pPr>
            <a:r>
              <a:rPr lang="tr-TR" sz="1400" b="1" i="1">
                <a:solidFill>
                  <a:schemeClr val="bg1"/>
                </a:solidFill>
                <a:latin typeface="+mn-lt"/>
                <a:cs typeface="+mn-cs"/>
              </a:rPr>
              <a:t> </a:t>
            </a:r>
            <a:r>
              <a:rPr lang="tr-TR" sz="1400" b="1" i="1">
                <a:solidFill>
                  <a:srgbClr val="000000"/>
                </a:solidFill>
                <a:latin typeface="+mn-lt"/>
                <a:cs typeface="+mn-cs"/>
              </a:rPr>
              <a:t>CAMPYLOBACTER JEJUNI</a:t>
            </a:r>
          </a:p>
          <a:p>
            <a:pPr fontAlgn="auto">
              <a:spcBef>
                <a:spcPts val="0"/>
              </a:spcBef>
              <a:spcAft>
                <a:spcPts val="0"/>
              </a:spcAft>
              <a:buClr>
                <a:schemeClr val="accent2"/>
              </a:buClr>
              <a:buFont typeface="Wingdings" pitchFamily="2" charset="2"/>
              <a:buChar char="§"/>
              <a:defRPr/>
            </a:pPr>
            <a:r>
              <a:rPr lang="tr-TR" sz="1400" b="1" i="1">
                <a:solidFill>
                  <a:srgbClr val="000000"/>
                </a:solidFill>
                <a:latin typeface="+mn-lt"/>
                <a:cs typeface="+mn-cs"/>
              </a:rPr>
              <a:t> CHLAMYDIA TRACHOMATIS</a:t>
            </a:r>
          </a:p>
          <a:p>
            <a:pPr fontAlgn="auto">
              <a:spcBef>
                <a:spcPts val="0"/>
              </a:spcBef>
              <a:spcAft>
                <a:spcPts val="0"/>
              </a:spcAft>
              <a:buClr>
                <a:schemeClr val="accent2"/>
              </a:buClr>
              <a:buFont typeface="Wingdings" pitchFamily="2" charset="2"/>
              <a:buChar char="§"/>
              <a:defRPr/>
            </a:pPr>
            <a:r>
              <a:rPr lang="tr-TR" sz="1400" b="1" i="1">
                <a:solidFill>
                  <a:srgbClr val="000000"/>
                </a:solidFill>
                <a:latin typeface="+mn-lt"/>
                <a:cs typeface="+mn-cs"/>
              </a:rPr>
              <a:t> CRYPTOSPORIDIUM SP</a:t>
            </a:r>
          </a:p>
          <a:p>
            <a:pPr fontAlgn="auto">
              <a:spcBef>
                <a:spcPts val="0"/>
              </a:spcBef>
              <a:spcAft>
                <a:spcPts val="0"/>
              </a:spcAft>
              <a:buClr>
                <a:schemeClr val="accent2"/>
              </a:buClr>
              <a:buFont typeface="Wingdings" pitchFamily="2" charset="2"/>
              <a:buChar char="§"/>
              <a:defRPr/>
            </a:pPr>
            <a:r>
              <a:rPr lang="tr-TR" sz="1400" b="1" i="1">
                <a:solidFill>
                  <a:srgbClr val="000000"/>
                </a:solidFill>
                <a:latin typeface="+mn-lt"/>
                <a:cs typeface="+mn-cs"/>
              </a:rPr>
              <a:t> ENTAMOEBA HISTOLYTICA</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Arial" pitchFamily="34" charset="0"/>
              </a:rPr>
              <a:t> ENTEROHEMORAJİK </a:t>
            </a:r>
            <a:r>
              <a:rPr lang="tr-TR" sz="1400" b="1" i="1">
                <a:solidFill>
                  <a:srgbClr val="000000"/>
                </a:solidFill>
                <a:latin typeface="+mn-lt"/>
                <a:cs typeface="+mn-cs"/>
              </a:rPr>
              <a:t>E.COLI</a:t>
            </a:r>
          </a:p>
          <a:p>
            <a:pPr fontAlgn="auto">
              <a:spcBef>
                <a:spcPts val="0"/>
              </a:spcBef>
              <a:spcAft>
                <a:spcPts val="0"/>
              </a:spcAft>
              <a:buClr>
                <a:schemeClr val="accent2"/>
              </a:buClr>
              <a:buFont typeface="Wingdings" pitchFamily="2" charset="2"/>
              <a:buChar char="§"/>
              <a:defRPr/>
            </a:pPr>
            <a:r>
              <a:rPr lang="tr-TR" sz="1400" b="1" i="1">
                <a:solidFill>
                  <a:srgbClr val="000000"/>
                </a:solidFill>
                <a:latin typeface="+mn-lt"/>
                <a:cs typeface="+mn-cs"/>
              </a:rPr>
              <a:t> GIARDIA INTESTINALIS</a:t>
            </a:r>
          </a:p>
          <a:p>
            <a:pPr fontAlgn="auto">
              <a:spcBef>
                <a:spcPts val="0"/>
              </a:spcBef>
              <a:spcAft>
                <a:spcPts val="0"/>
              </a:spcAft>
              <a:buClr>
                <a:schemeClr val="accent2"/>
              </a:buClr>
              <a:buFont typeface="Wingdings" pitchFamily="2" charset="2"/>
              <a:buChar char="§"/>
              <a:defRPr/>
            </a:pPr>
            <a:r>
              <a:rPr lang="tr-TR" sz="1400" b="1" i="1">
                <a:solidFill>
                  <a:srgbClr val="000000"/>
                </a:solidFill>
                <a:latin typeface="+mn-lt"/>
                <a:cs typeface="+mn-cs"/>
              </a:rPr>
              <a:t> SALMONELLA SP.</a:t>
            </a:r>
          </a:p>
          <a:p>
            <a:pPr fontAlgn="auto">
              <a:spcBef>
                <a:spcPts val="0"/>
              </a:spcBef>
              <a:spcAft>
                <a:spcPts val="0"/>
              </a:spcAft>
              <a:buClr>
                <a:schemeClr val="accent2"/>
              </a:buClr>
              <a:buFont typeface="Wingdings" pitchFamily="2" charset="2"/>
              <a:buChar char="§"/>
              <a:defRPr/>
            </a:pPr>
            <a:r>
              <a:rPr lang="tr-TR" sz="1400" b="1" i="1">
                <a:solidFill>
                  <a:srgbClr val="000000"/>
                </a:solidFill>
                <a:latin typeface="+mn-lt"/>
                <a:cs typeface="+mn-cs"/>
              </a:rPr>
              <a:t> SHIGELLA SP.</a:t>
            </a:r>
          </a:p>
          <a:p>
            <a:pPr fontAlgn="auto">
              <a:spcBef>
                <a:spcPts val="0"/>
              </a:spcBef>
              <a:spcAft>
                <a:spcPts val="0"/>
              </a:spcAft>
              <a:buClr>
                <a:schemeClr val="accent2"/>
              </a:buClr>
              <a:buFont typeface="Wingdings" pitchFamily="2" charset="2"/>
              <a:buChar char="§"/>
              <a:defRPr/>
            </a:pPr>
            <a:r>
              <a:rPr lang="tr-TR" sz="1400" b="1" i="1">
                <a:solidFill>
                  <a:srgbClr val="000000"/>
                </a:solidFill>
                <a:latin typeface="+mn-lt"/>
                <a:cs typeface="+mn-cs"/>
              </a:rPr>
              <a:t> LISTERIA MONOCYTOGENES</a:t>
            </a:r>
            <a:endParaRPr lang="tr-TR" sz="1000" b="1">
              <a:solidFill>
                <a:srgbClr val="000000"/>
              </a:solidFill>
              <a:latin typeface="+mn-lt"/>
              <a:cs typeface="+mn-cs"/>
            </a:endParaRPr>
          </a:p>
        </p:txBody>
      </p:sp>
      <p:sp>
        <p:nvSpPr>
          <p:cNvPr id="177155" name="Text Box 3"/>
          <p:cNvSpPr txBox="1">
            <a:spLocks noChangeArrowheads="1"/>
          </p:cNvSpPr>
          <p:nvPr/>
        </p:nvSpPr>
        <p:spPr bwMode="auto">
          <a:xfrm>
            <a:off x="107950" y="1768475"/>
            <a:ext cx="2663825" cy="4973638"/>
          </a:xfrm>
          <a:prstGeom prst="rect">
            <a:avLst/>
          </a:prstGeom>
          <a:solidFill>
            <a:srgbClr val="FFCC99"/>
          </a:solidFill>
          <a:ln w="9525">
            <a:solidFill>
              <a:schemeClr val="bg1"/>
            </a:solidFill>
            <a:miter lim="800000"/>
            <a:headEnd/>
            <a:tailEnd/>
          </a:ln>
          <a:effectLst>
            <a:outerShdw dist="35921" dir="2700000" algn="ctr" rotWithShape="0">
              <a:schemeClr val="tx2"/>
            </a:outerShdw>
          </a:effectLst>
        </p:spPr>
        <p:txBody>
          <a:bodyPr lIns="54000" rIns="0"/>
          <a:lstStyle/>
          <a:p>
            <a:pPr fontAlgn="auto">
              <a:spcBef>
                <a:spcPts val="600"/>
              </a:spcBef>
              <a:spcAft>
                <a:spcPts val="0"/>
              </a:spcAft>
              <a:buClr>
                <a:schemeClr val="accent2"/>
              </a:buClr>
              <a:buFont typeface="Wingdings" pitchFamily="2" charset="2"/>
              <a:buChar char="§"/>
              <a:defRPr/>
            </a:pPr>
            <a:r>
              <a:rPr lang="tr-TR" sz="1400" b="1">
                <a:solidFill>
                  <a:schemeClr val="bg1"/>
                </a:solidFill>
                <a:latin typeface="+mn-lt"/>
                <a:cs typeface="+mn-cs"/>
              </a:rPr>
              <a:t> </a:t>
            </a:r>
            <a:r>
              <a:rPr lang="tr-TR" sz="1400" b="1">
                <a:solidFill>
                  <a:srgbClr val="000000"/>
                </a:solidFill>
                <a:latin typeface="+mn-lt"/>
                <a:cs typeface="+mn-cs"/>
              </a:rPr>
              <a:t>AIDS</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Arial" pitchFamily="34" charset="0"/>
              </a:rPr>
              <a:t> AKUT KANLI İSHAL</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Arial" pitchFamily="34" charset="0"/>
              </a:rPr>
              <a:t> BOĞMACA</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BRUSELLOZ</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Arial" pitchFamily="34" charset="0"/>
              </a:rPr>
              <a:t> DİFTERİ</a:t>
            </a:r>
            <a:endParaRPr lang="tr-TR" sz="1400" b="1">
              <a:solidFill>
                <a:srgbClr val="000000"/>
              </a:solidFill>
              <a:latin typeface="+mn-lt"/>
              <a:cs typeface="+mn-cs"/>
            </a:endParaRP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GONORE</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Arial" pitchFamily="34" charset="0"/>
              </a:rPr>
              <a:t> HIV ENFEKSİYONU</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KABAKULAK</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KIZAMIK</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KIZAMIKÇIK</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KOLERA</a:t>
            </a:r>
          </a:p>
          <a:p>
            <a:pPr fontAlgn="auto">
              <a:spcBef>
                <a:spcPts val="0"/>
              </a:spcBef>
              <a:spcAft>
                <a:spcPts val="0"/>
              </a:spcAft>
              <a:buClr>
                <a:schemeClr val="accent2"/>
              </a:buClr>
              <a:buFont typeface="Wingdings" pitchFamily="2" charset="2"/>
              <a:buChar char="§"/>
              <a:defRPr/>
            </a:pPr>
            <a:r>
              <a:rPr lang="tr-TR" sz="1600" b="1">
                <a:solidFill>
                  <a:srgbClr val="000000"/>
                </a:solidFill>
                <a:latin typeface="+mn-lt"/>
                <a:cs typeface="Arial" pitchFamily="34" charset="0"/>
              </a:rPr>
              <a:t> </a:t>
            </a:r>
            <a:r>
              <a:rPr lang="tr-TR" sz="1400" b="1">
                <a:solidFill>
                  <a:srgbClr val="000000"/>
                </a:solidFill>
                <a:latin typeface="+mn-lt"/>
                <a:cs typeface="Arial" pitchFamily="34" charset="0"/>
              </a:rPr>
              <a:t>KUDUZ/</a:t>
            </a:r>
            <a:r>
              <a:rPr lang="tr-TR" sz="1200" b="1">
                <a:solidFill>
                  <a:srgbClr val="000000"/>
                </a:solidFill>
                <a:latin typeface="+mn-lt"/>
                <a:cs typeface="Arial" pitchFamily="34" charset="0"/>
              </a:rPr>
              <a:t>KUDUZ RİSKLİ TEMAS</a:t>
            </a:r>
          </a:p>
          <a:p>
            <a:pPr fontAlgn="auto">
              <a:spcBef>
                <a:spcPts val="0"/>
              </a:spcBef>
              <a:spcAft>
                <a:spcPts val="0"/>
              </a:spcAft>
              <a:buClr>
                <a:schemeClr val="accent2"/>
              </a:buClr>
              <a:buFont typeface="Wingdings" pitchFamily="2" charset="2"/>
              <a:buChar char="§"/>
              <a:defRPr/>
            </a:pPr>
            <a:r>
              <a:rPr lang="tr-TR" sz="1400">
                <a:solidFill>
                  <a:srgbClr val="000000"/>
                </a:solidFill>
                <a:latin typeface="+mn-lt"/>
                <a:cs typeface="+mn-cs"/>
              </a:rPr>
              <a:t> </a:t>
            </a:r>
            <a:r>
              <a:rPr lang="tr-TR" sz="1400" b="1">
                <a:solidFill>
                  <a:srgbClr val="000000"/>
                </a:solidFill>
                <a:latin typeface="+mn-lt"/>
                <a:cs typeface="+mn-cs"/>
              </a:rPr>
              <a:t>MENİNGOKOKSİK HAST.</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NEONATAL TETANOZ</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POLİOMİYELİT</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SİFİLİZ</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SITMA</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ŞARBON</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ŞARK ÇIBANI</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TETANOZ</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TİFO</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TÜBERKÜLOZ </a:t>
            </a:r>
            <a:endParaRPr lang="tr-TR" sz="1400" b="1" i="1" u="sng">
              <a:solidFill>
                <a:srgbClr val="000000"/>
              </a:solidFill>
              <a:latin typeface="+mn-lt"/>
              <a:cs typeface="+mn-cs"/>
            </a:endParaRP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AKUT VİRAL HEPATİTLER</a:t>
            </a:r>
            <a:r>
              <a:rPr lang="tr-TR" sz="1400" b="1">
                <a:latin typeface="+mn-lt"/>
                <a:cs typeface="+mn-cs"/>
              </a:rPr>
              <a:t> </a:t>
            </a:r>
            <a:endParaRPr lang="tr-TR" sz="1400">
              <a:latin typeface="+mn-lt"/>
              <a:cs typeface="+mn-cs"/>
            </a:endParaRPr>
          </a:p>
        </p:txBody>
      </p:sp>
      <p:sp>
        <p:nvSpPr>
          <p:cNvPr id="177156" name="Text Box 4"/>
          <p:cNvSpPr txBox="1">
            <a:spLocks noChangeArrowheads="1"/>
          </p:cNvSpPr>
          <p:nvPr/>
        </p:nvSpPr>
        <p:spPr bwMode="auto">
          <a:xfrm>
            <a:off x="2890838" y="5083175"/>
            <a:ext cx="1800225" cy="935038"/>
          </a:xfrm>
          <a:prstGeom prst="rect">
            <a:avLst/>
          </a:prstGeom>
          <a:solidFill>
            <a:srgbClr val="FFFF00"/>
          </a:solidFill>
          <a:ln w="9525">
            <a:solidFill>
              <a:schemeClr val="bg1"/>
            </a:solidFill>
            <a:miter lim="800000"/>
            <a:headEnd/>
            <a:tailEnd/>
          </a:ln>
          <a:effectLst>
            <a:outerShdw dist="35921" dir="2700000" algn="ctr" rotWithShape="0">
              <a:schemeClr val="tx1"/>
            </a:outerShdw>
          </a:effectLst>
        </p:spPr>
        <p:txBody>
          <a:bodyPr/>
          <a:lstStyle/>
          <a:p>
            <a:pPr fontAlgn="auto">
              <a:spcBef>
                <a:spcPts val="600"/>
              </a:spcBef>
              <a:spcAft>
                <a:spcPts val="0"/>
              </a:spcAft>
              <a:buClr>
                <a:srgbClr val="993300"/>
              </a:buClr>
              <a:buFontTx/>
              <a:buChar char="•"/>
              <a:defRPr/>
            </a:pPr>
            <a:r>
              <a:rPr lang="tr-TR" sz="1400" b="1">
                <a:solidFill>
                  <a:schemeClr val="bg1"/>
                </a:solidFill>
                <a:latin typeface="+mn-lt"/>
                <a:cs typeface="Arial" pitchFamily="34" charset="0"/>
              </a:rPr>
              <a:t> </a:t>
            </a:r>
            <a:r>
              <a:rPr lang="tr-TR" sz="1400" b="1">
                <a:solidFill>
                  <a:srgbClr val="000000"/>
                </a:solidFill>
                <a:latin typeface="Times New Roman"/>
                <a:cs typeface="Arial" pitchFamily="34" charset="0"/>
              </a:rPr>
              <a:t>Ç</a:t>
            </a:r>
            <a:r>
              <a:rPr lang="tr-TR" sz="1400" b="1">
                <a:solidFill>
                  <a:srgbClr val="000000"/>
                </a:solidFill>
                <a:latin typeface="+mn-lt"/>
                <a:cs typeface="Arial" pitchFamily="34" charset="0"/>
              </a:rPr>
              <a:t>İ</a:t>
            </a:r>
            <a:r>
              <a:rPr lang="tr-TR" sz="1400" b="1">
                <a:solidFill>
                  <a:srgbClr val="000000"/>
                </a:solidFill>
                <a:latin typeface="Times New Roman"/>
                <a:cs typeface="Arial" pitchFamily="34" charset="0"/>
              </a:rPr>
              <a:t>Ç</a:t>
            </a:r>
            <a:r>
              <a:rPr lang="tr-TR" sz="1400" b="1">
                <a:solidFill>
                  <a:srgbClr val="000000"/>
                </a:solidFill>
                <a:latin typeface="+mn-lt"/>
                <a:cs typeface="Arial" pitchFamily="34" charset="0"/>
              </a:rPr>
              <a:t>EK</a:t>
            </a:r>
          </a:p>
          <a:p>
            <a:pPr fontAlgn="auto">
              <a:spcBef>
                <a:spcPts val="0"/>
              </a:spcBef>
              <a:spcAft>
                <a:spcPts val="0"/>
              </a:spcAft>
              <a:buClr>
                <a:srgbClr val="993300"/>
              </a:buClr>
              <a:buFontTx/>
              <a:buChar char="•"/>
              <a:defRPr/>
            </a:pPr>
            <a:r>
              <a:rPr lang="tr-TR" sz="1400" b="1">
                <a:solidFill>
                  <a:srgbClr val="000000"/>
                </a:solidFill>
                <a:latin typeface="+mn-lt"/>
                <a:cs typeface="+mn-cs"/>
              </a:rPr>
              <a:t> SARI HUMMA</a:t>
            </a:r>
          </a:p>
          <a:p>
            <a:pPr fontAlgn="auto">
              <a:spcBef>
                <a:spcPts val="0"/>
              </a:spcBef>
              <a:spcAft>
                <a:spcPts val="0"/>
              </a:spcAft>
              <a:buClr>
                <a:srgbClr val="993300"/>
              </a:buClr>
              <a:buFontTx/>
              <a:buChar char="•"/>
              <a:defRPr/>
            </a:pPr>
            <a:r>
              <a:rPr lang="tr-TR" sz="1400" b="1">
                <a:solidFill>
                  <a:srgbClr val="000000"/>
                </a:solidFill>
                <a:latin typeface="+mn-lt"/>
                <a:cs typeface="Arial" pitchFamily="34" charset="0"/>
              </a:rPr>
              <a:t> EPİDEMİK TİF</a:t>
            </a:r>
            <a:r>
              <a:rPr lang="tr-TR" sz="1400" b="1">
                <a:solidFill>
                  <a:srgbClr val="000000"/>
                </a:solidFill>
                <a:latin typeface="Times New Roman"/>
                <a:cs typeface="Arial" pitchFamily="34" charset="0"/>
              </a:rPr>
              <a:t>Ü</a:t>
            </a:r>
            <a:r>
              <a:rPr lang="tr-TR" sz="1400" b="1">
                <a:solidFill>
                  <a:srgbClr val="000000"/>
                </a:solidFill>
                <a:latin typeface="+mn-lt"/>
                <a:cs typeface="Arial" pitchFamily="34" charset="0"/>
              </a:rPr>
              <a:t>S</a:t>
            </a:r>
          </a:p>
          <a:p>
            <a:pPr fontAlgn="auto">
              <a:spcBef>
                <a:spcPts val="0"/>
              </a:spcBef>
              <a:spcAft>
                <a:spcPts val="0"/>
              </a:spcAft>
              <a:buClr>
                <a:srgbClr val="993300"/>
              </a:buClr>
              <a:buFontTx/>
              <a:buChar char="•"/>
              <a:defRPr/>
            </a:pPr>
            <a:r>
              <a:rPr lang="tr-TR" sz="1400" b="1">
                <a:solidFill>
                  <a:srgbClr val="000000"/>
                </a:solidFill>
                <a:latin typeface="+mn-lt"/>
                <a:cs typeface="+mn-cs"/>
              </a:rPr>
              <a:t> VEBA</a:t>
            </a:r>
            <a:endParaRPr lang="tr-TR">
              <a:solidFill>
                <a:srgbClr val="000000"/>
              </a:solidFill>
              <a:latin typeface="+mn-lt"/>
              <a:cs typeface="+mn-cs"/>
            </a:endParaRPr>
          </a:p>
        </p:txBody>
      </p:sp>
      <p:sp>
        <p:nvSpPr>
          <p:cNvPr id="177157" name="Text Box 5"/>
          <p:cNvSpPr txBox="1">
            <a:spLocks noChangeArrowheads="1"/>
          </p:cNvSpPr>
          <p:nvPr/>
        </p:nvSpPr>
        <p:spPr bwMode="auto">
          <a:xfrm>
            <a:off x="3629025" y="1754188"/>
            <a:ext cx="2482850" cy="3114675"/>
          </a:xfrm>
          <a:prstGeom prst="rect">
            <a:avLst/>
          </a:prstGeom>
          <a:solidFill>
            <a:srgbClr val="CCFFCC"/>
          </a:solidFill>
          <a:ln w="9525">
            <a:solidFill>
              <a:schemeClr val="bg1"/>
            </a:solidFill>
            <a:miter lim="800000"/>
            <a:headEnd/>
            <a:tailEnd/>
          </a:ln>
          <a:effectLst>
            <a:outerShdw dist="35921" dir="2700000" algn="ctr" rotWithShape="0">
              <a:schemeClr val="tx1"/>
            </a:outerShdw>
          </a:effectLst>
        </p:spPr>
        <p:txBody>
          <a:bodyPr lIns="54000" rIns="0"/>
          <a:lstStyle/>
          <a:p>
            <a:pPr fontAlgn="auto">
              <a:spcBef>
                <a:spcPts val="600"/>
              </a:spcBef>
              <a:spcAft>
                <a:spcPts val="0"/>
              </a:spcAft>
              <a:buClr>
                <a:schemeClr val="accent2"/>
              </a:buClr>
              <a:buFont typeface="Wingdings" pitchFamily="2" charset="2"/>
              <a:buChar char="§"/>
              <a:defRPr/>
            </a:pPr>
            <a:r>
              <a:rPr lang="tr-TR" sz="1400" b="1">
                <a:solidFill>
                  <a:schemeClr val="bg1"/>
                </a:solidFill>
                <a:latin typeface="+mn-lt"/>
                <a:cs typeface="Arial" pitchFamily="34" charset="0"/>
              </a:rPr>
              <a:t> </a:t>
            </a:r>
            <a:r>
              <a:rPr lang="tr-TR" sz="1400" b="1">
                <a:solidFill>
                  <a:srgbClr val="000000"/>
                </a:solidFill>
                <a:latin typeface="+mn-lt"/>
                <a:cs typeface="Arial" pitchFamily="34" charset="0"/>
              </a:rPr>
              <a:t>AKUT HEMORAJİK ATEŞ</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Arial" pitchFamily="34" charset="0"/>
              </a:rPr>
              <a:t> CREUTZFELDT-JAKOB H.</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Arial" pitchFamily="34" charset="0"/>
              </a:rPr>
              <a:t> EKİNOKOKKOZ</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Arial Narrow" pitchFamily="34" charset="0"/>
                <a:cs typeface="+mn-cs"/>
              </a:rPr>
              <a:t> H. INFLUENZA Tip b (Hib) ENF.</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Arial" pitchFamily="34" charset="0"/>
              </a:rPr>
              <a:t> İNFLUENZA</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KALA-AZAR </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Arial" pitchFamily="34" charset="0"/>
              </a:rPr>
              <a:t> KONJENİTAL RUBELLA</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LEJYONER HASTALIĞI</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LEPRA</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LEPTOSPİROZ</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ŞİSTOZOMİYAZ</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TRAHOM</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TOKSOPLAZMOZ</a:t>
            </a:r>
          </a:p>
          <a:p>
            <a:pPr fontAlgn="auto">
              <a:spcBef>
                <a:spcPts val="0"/>
              </a:spcBef>
              <a:spcAft>
                <a:spcPts val="0"/>
              </a:spcAft>
              <a:buClr>
                <a:schemeClr val="accent2"/>
              </a:buClr>
              <a:buFont typeface="Wingdings" pitchFamily="2" charset="2"/>
              <a:buChar char="§"/>
              <a:defRPr/>
            </a:pPr>
            <a:r>
              <a:rPr lang="tr-TR" sz="1400" b="1">
                <a:solidFill>
                  <a:srgbClr val="000000"/>
                </a:solidFill>
                <a:latin typeface="+mn-lt"/>
                <a:cs typeface="+mn-cs"/>
              </a:rPr>
              <a:t> TULAREMİ</a:t>
            </a:r>
            <a:endParaRPr lang="tr-TR" sz="1600" b="1">
              <a:solidFill>
                <a:srgbClr val="000000"/>
              </a:solidFill>
              <a:latin typeface="+mn-lt"/>
              <a:cs typeface="+mn-cs"/>
            </a:endParaRPr>
          </a:p>
        </p:txBody>
      </p:sp>
      <p:sp>
        <p:nvSpPr>
          <p:cNvPr id="177158" name="Text Box 6"/>
          <p:cNvSpPr txBox="1">
            <a:spLocks noChangeArrowheads="1"/>
          </p:cNvSpPr>
          <p:nvPr/>
        </p:nvSpPr>
        <p:spPr bwMode="auto">
          <a:xfrm>
            <a:off x="250825" y="795338"/>
            <a:ext cx="1368425" cy="396875"/>
          </a:xfrm>
          <a:prstGeom prst="rect">
            <a:avLst/>
          </a:prstGeom>
          <a:solidFill>
            <a:srgbClr val="FFCC99"/>
          </a:solidFill>
          <a:ln w="9525">
            <a:noFill/>
            <a:miter lim="800000"/>
            <a:headEnd/>
            <a:tailEnd/>
          </a:ln>
          <a:effectLst>
            <a:outerShdw dist="35921" dir="2700000" algn="ctr" rotWithShape="0">
              <a:schemeClr val="tx1"/>
            </a:outerShdw>
          </a:effectLst>
        </p:spPr>
        <p:txBody>
          <a:bodyPr>
            <a:spAutoFit/>
          </a:bodyPr>
          <a:lstStyle/>
          <a:p>
            <a:pPr fontAlgn="auto">
              <a:spcBef>
                <a:spcPct val="50000"/>
              </a:spcBef>
              <a:spcAft>
                <a:spcPts val="0"/>
              </a:spcAft>
              <a:defRPr/>
            </a:pPr>
            <a:r>
              <a:rPr lang="tr-TR" b="1">
                <a:solidFill>
                  <a:srgbClr val="000000"/>
                </a:solidFill>
                <a:latin typeface="+mn-lt"/>
                <a:cs typeface="+mn-cs"/>
              </a:rPr>
              <a:t>GRUP A</a:t>
            </a:r>
          </a:p>
        </p:txBody>
      </p:sp>
      <p:sp>
        <p:nvSpPr>
          <p:cNvPr id="81927" name="Text Box 7"/>
          <p:cNvSpPr txBox="1">
            <a:spLocks noChangeArrowheads="1"/>
          </p:cNvSpPr>
          <p:nvPr/>
        </p:nvSpPr>
        <p:spPr bwMode="auto">
          <a:xfrm>
            <a:off x="2338388" y="795338"/>
            <a:ext cx="1368425" cy="396875"/>
          </a:xfrm>
          <a:prstGeom prst="rect">
            <a:avLst/>
          </a:prstGeom>
          <a:solidFill>
            <a:srgbClr val="FFFF00"/>
          </a:solidFill>
          <a:ln w="9525">
            <a:noFill/>
            <a:miter lim="800000"/>
            <a:headEnd/>
            <a:tailEnd/>
          </a:ln>
        </p:spPr>
        <p:txBody>
          <a:bodyPr>
            <a:spAutoFit/>
          </a:bodyPr>
          <a:lstStyle/>
          <a:p>
            <a:pPr>
              <a:spcBef>
                <a:spcPct val="50000"/>
              </a:spcBef>
            </a:pPr>
            <a:r>
              <a:rPr lang="tr-TR" b="1">
                <a:solidFill>
                  <a:srgbClr val="000000"/>
                </a:solidFill>
                <a:latin typeface="Calibri" pitchFamily="34" charset="0"/>
              </a:rPr>
              <a:t>GRUP B</a:t>
            </a:r>
          </a:p>
        </p:txBody>
      </p:sp>
      <p:sp>
        <p:nvSpPr>
          <p:cNvPr id="177160" name="Text Box 8"/>
          <p:cNvSpPr txBox="1">
            <a:spLocks noChangeArrowheads="1"/>
          </p:cNvSpPr>
          <p:nvPr/>
        </p:nvSpPr>
        <p:spPr bwMode="auto">
          <a:xfrm>
            <a:off x="4211638" y="795338"/>
            <a:ext cx="1368425" cy="396875"/>
          </a:xfrm>
          <a:prstGeom prst="rect">
            <a:avLst/>
          </a:prstGeom>
          <a:solidFill>
            <a:srgbClr val="CCFFCC"/>
          </a:solidFill>
          <a:ln w="9525">
            <a:noFill/>
            <a:miter lim="800000"/>
            <a:headEnd/>
            <a:tailEnd/>
          </a:ln>
          <a:effectLst>
            <a:outerShdw dist="35921" dir="2700000" algn="ctr" rotWithShape="0">
              <a:schemeClr val="tx1"/>
            </a:outerShdw>
          </a:effectLst>
        </p:spPr>
        <p:txBody>
          <a:bodyPr>
            <a:spAutoFit/>
          </a:bodyPr>
          <a:lstStyle/>
          <a:p>
            <a:pPr fontAlgn="auto">
              <a:spcBef>
                <a:spcPct val="50000"/>
              </a:spcBef>
              <a:spcAft>
                <a:spcPts val="0"/>
              </a:spcAft>
              <a:defRPr/>
            </a:pPr>
            <a:r>
              <a:rPr lang="tr-TR" b="1" dirty="0">
                <a:solidFill>
                  <a:srgbClr val="000000"/>
                </a:solidFill>
                <a:latin typeface="+mn-lt"/>
                <a:cs typeface="+mn-cs"/>
              </a:rPr>
              <a:t>GRUP C</a:t>
            </a:r>
          </a:p>
        </p:txBody>
      </p:sp>
      <p:sp>
        <p:nvSpPr>
          <p:cNvPr id="81929" name="Text Box 9"/>
          <p:cNvSpPr txBox="1">
            <a:spLocks noChangeArrowheads="1"/>
          </p:cNvSpPr>
          <p:nvPr/>
        </p:nvSpPr>
        <p:spPr bwMode="auto">
          <a:xfrm>
            <a:off x="6804025" y="819150"/>
            <a:ext cx="1368425" cy="396875"/>
          </a:xfrm>
          <a:prstGeom prst="rect">
            <a:avLst/>
          </a:prstGeom>
          <a:solidFill>
            <a:srgbClr val="CCCCFF"/>
          </a:solidFill>
          <a:ln w="9525">
            <a:noFill/>
            <a:miter lim="800000"/>
            <a:headEnd/>
            <a:tailEnd/>
          </a:ln>
        </p:spPr>
        <p:txBody>
          <a:bodyPr>
            <a:spAutoFit/>
          </a:bodyPr>
          <a:lstStyle/>
          <a:p>
            <a:pPr>
              <a:spcBef>
                <a:spcPct val="50000"/>
              </a:spcBef>
            </a:pPr>
            <a:r>
              <a:rPr lang="tr-TR" b="1">
                <a:solidFill>
                  <a:srgbClr val="000000"/>
                </a:solidFill>
                <a:latin typeface="Calibri" pitchFamily="34" charset="0"/>
              </a:rPr>
              <a:t>GRUP D</a:t>
            </a:r>
          </a:p>
        </p:txBody>
      </p:sp>
      <p:sp>
        <p:nvSpPr>
          <p:cNvPr id="177162" name="Text Box 10"/>
          <p:cNvSpPr txBox="1">
            <a:spLocks noChangeArrowheads="1"/>
          </p:cNvSpPr>
          <p:nvPr/>
        </p:nvSpPr>
        <p:spPr bwMode="auto">
          <a:xfrm>
            <a:off x="571500" y="214313"/>
            <a:ext cx="6929438" cy="369887"/>
          </a:xfrm>
          <a:prstGeom prst="rect">
            <a:avLst/>
          </a:prstGeom>
          <a:noFill/>
          <a:ln w="9525">
            <a:noFill/>
            <a:miter lim="800000"/>
            <a:headEnd/>
            <a:tailEnd/>
          </a:ln>
          <a:effectLst>
            <a:outerShdw dist="35921" dir="2700000" algn="ctr" rotWithShape="0">
              <a:schemeClr val="bg2"/>
            </a:outerShdw>
          </a:effectLst>
        </p:spPr>
        <p:txBody>
          <a:bodyPr>
            <a:spAutoFit/>
          </a:bodyPr>
          <a:lstStyle/>
          <a:p>
            <a:pPr algn="ctr" fontAlgn="auto">
              <a:spcBef>
                <a:spcPct val="50000"/>
              </a:spcBef>
              <a:spcAft>
                <a:spcPts val="0"/>
              </a:spcAft>
              <a:defRPr/>
            </a:pPr>
            <a:r>
              <a:rPr lang="tr-TR" b="1" dirty="0">
                <a:latin typeface="Clarendon" pitchFamily="18" charset="0"/>
                <a:cs typeface="+mn-cs"/>
              </a:rPr>
              <a:t> </a:t>
            </a:r>
            <a:r>
              <a:rPr lang="tr-TR" b="1" dirty="0">
                <a:latin typeface="+mn-lt"/>
                <a:cs typeface="+mn-cs"/>
              </a:rPr>
              <a:t>BİLDİRİM SİSTEMİNDE YER ALAN HASTALIKLAR </a:t>
            </a:r>
          </a:p>
        </p:txBody>
      </p:sp>
      <p:sp>
        <p:nvSpPr>
          <p:cNvPr id="81931" name="Line 11"/>
          <p:cNvSpPr>
            <a:spLocks noChangeShapeType="1"/>
          </p:cNvSpPr>
          <p:nvPr/>
        </p:nvSpPr>
        <p:spPr bwMode="auto">
          <a:xfrm>
            <a:off x="900113" y="1268413"/>
            <a:ext cx="0" cy="431800"/>
          </a:xfrm>
          <a:prstGeom prst="line">
            <a:avLst/>
          </a:prstGeom>
          <a:noFill/>
          <a:ln w="3175">
            <a:solidFill>
              <a:srgbClr val="FFD1C3"/>
            </a:solidFill>
            <a:round/>
            <a:headEnd/>
            <a:tailEnd type="triangle" w="lg" len="lg"/>
          </a:ln>
        </p:spPr>
        <p:txBody>
          <a:bodyPr/>
          <a:lstStyle/>
          <a:p>
            <a:endParaRPr lang="tr-TR"/>
          </a:p>
        </p:txBody>
      </p:sp>
      <p:sp>
        <p:nvSpPr>
          <p:cNvPr id="81932" name="Line 12"/>
          <p:cNvSpPr>
            <a:spLocks noChangeShapeType="1"/>
          </p:cNvSpPr>
          <p:nvPr/>
        </p:nvSpPr>
        <p:spPr bwMode="auto">
          <a:xfrm>
            <a:off x="3132138" y="1195388"/>
            <a:ext cx="0" cy="3816350"/>
          </a:xfrm>
          <a:prstGeom prst="line">
            <a:avLst/>
          </a:prstGeom>
          <a:noFill/>
          <a:ln w="9525">
            <a:solidFill>
              <a:srgbClr val="FFFF00"/>
            </a:solidFill>
            <a:round/>
            <a:headEnd/>
            <a:tailEnd type="triangle" w="lg" len="lg"/>
          </a:ln>
        </p:spPr>
        <p:txBody>
          <a:bodyPr/>
          <a:lstStyle/>
          <a:p>
            <a:endParaRPr lang="tr-TR"/>
          </a:p>
        </p:txBody>
      </p:sp>
      <p:sp>
        <p:nvSpPr>
          <p:cNvPr id="81933" name="Line 13"/>
          <p:cNvSpPr>
            <a:spLocks noChangeShapeType="1"/>
          </p:cNvSpPr>
          <p:nvPr/>
        </p:nvSpPr>
        <p:spPr bwMode="auto">
          <a:xfrm>
            <a:off x="4859338" y="1265238"/>
            <a:ext cx="0" cy="434975"/>
          </a:xfrm>
          <a:prstGeom prst="line">
            <a:avLst/>
          </a:prstGeom>
          <a:noFill/>
          <a:ln w="3175">
            <a:solidFill>
              <a:srgbClr val="CCFFCC"/>
            </a:solidFill>
            <a:round/>
            <a:headEnd/>
            <a:tailEnd type="triangle" w="lg" len="lg"/>
          </a:ln>
        </p:spPr>
        <p:txBody>
          <a:bodyPr/>
          <a:lstStyle/>
          <a:p>
            <a:endParaRPr lang="tr-TR"/>
          </a:p>
        </p:txBody>
      </p:sp>
      <p:sp>
        <p:nvSpPr>
          <p:cNvPr id="81934" name="Line 14"/>
          <p:cNvSpPr>
            <a:spLocks noChangeShapeType="1"/>
          </p:cNvSpPr>
          <p:nvPr/>
        </p:nvSpPr>
        <p:spPr bwMode="auto">
          <a:xfrm>
            <a:off x="7451725" y="1268413"/>
            <a:ext cx="0" cy="431800"/>
          </a:xfrm>
          <a:prstGeom prst="line">
            <a:avLst/>
          </a:prstGeom>
          <a:noFill/>
          <a:ln w="3175">
            <a:solidFill>
              <a:srgbClr val="CC99FF"/>
            </a:solidFill>
            <a:round/>
            <a:headEnd/>
            <a:tailEnd type="triangle" w="lg" len="lg"/>
          </a:ln>
        </p:spPr>
        <p:txBody>
          <a:bodyPr/>
          <a:lstStyle/>
          <a:p>
            <a:endParaRPr lang="tr-T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Text Box 2"/>
          <p:cNvSpPr txBox="1">
            <a:spLocks noChangeArrowheads="1"/>
          </p:cNvSpPr>
          <p:nvPr/>
        </p:nvSpPr>
        <p:spPr bwMode="auto">
          <a:xfrm>
            <a:off x="6372225" y="2781300"/>
            <a:ext cx="2520950" cy="2232025"/>
          </a:xfrm>
          <a:prstGeom prst="rect">
            <a:avLst/>
          </a:prstGeom>
          <a:solidFill>
            <a:srgbClr val="CCCCFF"/>
          </a:solidFill>
          <a:ln w="9525" algn="ctr">
            <a:noFill/>
            <a:miter lim="800000"/>
            <a:headEnd/>
            <a:tailEnd/>
          </a:ln>
          <a:effectLst>
            <a:outerShdw dist="35921" dir="2700000" algn="ctr" rotWithShape="0">
              <a:schemeClr val="bg2"/>
            </a:outerShdw>
          </a:effectLst>
        </p:spPr>
        <p:txBody>
          <a:bodyPr/>
          <a:lstStyle/>
          <a:p>
            <a:pPr fontAlgn="auto">
              <a:spcBef>
                <a:spcPts val="600"/>
              </a:spcBef>
              <a:spcAft>
                <a:spcPts val="0"/>
              </a:spcAft>
              <a:buFont typeface="Wingdings" pitchFamily="2" charset="2"/>
              <a:buNone/>
              <a:defRPr/>
            </a:pPr>
            <a:r>
              <a:rPr lang="tr-TR" sz="2200" dirty="0">
                <a:latin typeface="+mn-lt"/>
                <a:cs typeface="+mn-cs"/>
              </a:rPr>
              <a:t>seçilen etkenler için standart tekniklere göre tanı koyan</a:t>
            </a:r>
            <a:r>
              <a:rPr lang="tr-TR" b="1" dirty="0">
                <a:latin typeface="+mn-lt"/>
                <a:cs typeface="+mn-cs"/>
              </a:rPr>
              <a:t> </a:t>
            </a:r>
            <a:r>
              <a:rPr lang="tr-TR" sz="2400" b="1" dirty="0">
                <a:latin typeface="+mn-lt"/>
                <a:cs typeface="+mn-cs"/>
              </a:rPr>
              <a:t>Laboratuarlar</a:t>
            </a:r>
          </a:p>
        </p:txBody>
      </p:sp>
      <p:sp>
        <p:nvSpPr>
          <p:cNvPr id="179203" name="Text Box 3"/>
          <p:cNvSpPr txBox="1">
            <a:spLocks noChangeArrowheads="1"/>
          </p:cNvSpPr>
          <p:nvPr/>
        </p:nvSpPr>
        <p:spPr bwMode="auto">
          <a:xfrm>
            <a:off x="142875" y="2714625"/>
            <a:ext cx="2089150" cy="2259013"/>
          </a:xfrm>
          <a:prstGeom prst="rect">
            <a:avLst/>
          </a:prstGeom>
          <a:solidFill>
            <a:srgbClr val="FFCC99"/>
          </a:solidFill>
          <a:ln w="9525">
            <a:noFill/>
            <a:miter lim="800000"/>
            <a:headEnd/>
            <a:tailEnd/>
          </a:ln>
          <a:effectLst>
            <a:outerShdw dist="35921" dir="2700000" algn="ctr" rotWithShape="0">
              <a:schemeClr val="bg2"/>
            </a:outerShdw>
          </a:effectLst>
        </p:spPr>
        <p:txBody>
          <a:bodyPr rIns="0"/>
          <a:lstStyle/>
          <a:p>
            <a:pPr fontAlgn="auto">
              <a:spcBef>
                <a:spcPts val="600"/>
              </a:spcBef>
              <a:spcAft>
                <a:spcPts val="0"/>
              </a:spcAft>
              <a:buClr>
                <a:srgbClr val="000000"/>
              </a:buClr>
              <a:buFont typeface="Wingdings" pitchFamily="2" charset="2"/>
              <a:buNone/>
              <a:defRPr/>
            </a:pPr>
            <a:r>
              <a:rPr lang="tr-TR" b="1">
                <a:latin typeface="+mn-lt"/>
                <a:cs typeface="+mn-cs"/>
              </a:rPr>
              <a:t>Birinci basamak sağlık kurumları</a:t>
            </a:r>
          </a:p>
          <a:p>
            <a:pPr fontAlgn="auto">
              <a:spcBef>
                <a:spcPts val="600"/>
              </a:spcBef>
              <a:spcAft>
                <a:spcPts val="0"/>
              </a:spcAft>
              <a:buClr>
                <a:srgbClr val="000000"/>
              </a:buClr>
              <a:buFont typeface="Wingdings" pitchFamily="2" charset="2"/>
              <a:buNone/>
              <a:defRPr/>
            </a:pPr>
            <a:r>
              <a:rPr lang="tr-TR" b="1">
                <a:latin typeface="+mn-lt"/>
                <a:cs typeface="+mn-cs"/>
              </a:rPr>
              <a:t>Yataklı tedavi kurumları</a:t>
            </a:r>
          </a:p>
        </p:txBody>
      </p:sp>
      <p:sp>
        <p:nvSpPr>
          <p:cNvPr id="179204" name="Text Box 4"/>
          <p:cNvSpPr txBox="1">
            <a:spLocks noChangeArrowheads="1"/>
          </p:cNvSpPr>
          <p:nvPr/>
        </p:nvSpPr>
        <p:spPr bwMode="auto">
          <a:xfrm>
            <a:off x="2563813" y="2781300"/>
            <a:ext cx="1295400" cy="2232025"/>
          </a:xfrm>
          <a:prstGeom prst="rect">
            <a:avLst/>
          </a:prstGeom>
          <a:solidFill>
            <a:srgbClr val="FFFF00"/>
          </a:solidFill>
          <a:ln w="9525">
            <a:noFill/>
            <a:miter lim="800000"/>
            <a:headEnd/>
            <a:tailEnd/>
          </a:ln>
          <a:effectLst>
            <a:outerShdw dist="35921" dir="2700000" algn="ctr" rotWithShape="0">
              <a:schemeClr val="bg2"/>
            </a:outerShdw>
          </a:effectLst>
        </p:spPr>
        <p:txBody>
          <a:bodyPr/>
          <a:lstStyle/>
          <a:p>
            <a:pPr algn="ctr" fontAlgn="auto">
              <a:spcBef>
                <a:spcPts val="600"/>
              </a:spcBef>
              <a:spcAft>
                <a:spcPts val="0"/>
              </a:spcAft>
              <a:buClr>
                <a:schemeClr val="tx1"/>
              </a:buClr>
              <a:defRPr/>
            </a:pPr>
            <a:r>
              <a:rPr lang="tr-TR" b="1">
                <a:latin typeface="+mn-lt"/>
                <a:cs typeface="+mn-cs"/>
              </a:rPr>
              <a:t>Tüm sağlık kurumlar</a:t>
            </a:r>
          </a:p>
        </p:txBody>
      </p:sp>
      <p:sp>
        <p:nvSpPr>
          <p:cNvPr id="179205" name="Text Box 5"/>
          <p:cNvSpPr txBox="1">
            <a:spLocks noChangeArrowheads="1"/>
          </p:cNvSpPr>
          <p:nvPr/>
        </p:nvSpPr>
        <p:spPr bwMode="auto">
          <a:xfrm>
            <a:off x="4157663" y="2738438"/>
            <a:ext cx="1800225" cy="2274887"/>
          </a:xfrm>
          <a:prstGeom prst="rect">
            <a:avLst/>
          </a:prstGeom>
          <a:solidFill>
            <a:srgbClr val="CCFFCC"/>
          </a:solidFill>
          <a:ln w="9525">
            <a:noFill/>
            <a:miter lim="800000"/>
            <a:headEnd/>
            <a:tailEnd/>
          </a:ln>
          <a:effectLst>
            <a:outerShdw dist="35921" dir="2700000" algn="ctr" rotWithShape="0">
              <a:schemeClr val="bg2"/>
            </a:outerShdw>
          </a:effectLst>
        </p:spPr>
        <p:txBody>
          <a:bodyPr rIns="0"/>
          <a:lstStyle/>
          <a:p>
            <a:pPr algn="ctr" fontAlgn="auto">
              <a:spcBef>
                <a:spcPts val="600"/>
              </a:spcBef>
              <a:spcAft>
                <a:spcPts val="0"/>
              </a:spcAft>
              <a:buFont typeface="Wingdings" pitchFamily="2" charset="2"/>
              <a:buNone/>
              <a:defRPr/>
            </a:pPr>
            <a:r>
              <a:rPr lang="tr-TR" b="1" dirty="0">
                <a:latin typeface="+mn-lt"/>
                <a:cs typeface="+mn-cs"/>
              </a:rPr>
              <a:t>Yataklı tedavi kurumları </a:t>
            </a:r>
          </a:p>
        </p:txBody>
      </p:sp>
      <p:sp>
        <p:nvSpPr>
          <p:cNvPr id="179206" name="Text Box 6"/>
          <p:cNvSpPr txBox="1">
            <a:spLocks noChangeArrowheads="1"/>
          </p:cNvSpPr>
          <p:nvPr/>
        </p:nvSpPr>
        <p:spPr bwMode="auto">
          <a:xfrm>
            <a:off x="468313" y="1916113"/>
            <a:ext cx="1295400" cy="369887"/>
          </a:xfrm>
          <a:prstGeom prst="rect">
            <a:avLst/>
          </a:prstGeom>
          <a:noFill/>
          <a:ln w="9525">
            <a:noFill/>
            <a:miter lim="800000"/>
            <a:headEnd/>
            <a:tailEnd/>
          </a:ln>
          <a:effectLst>
            <a:outerShdw dist="35921" dir="2700000" algn="ctr" rotWithShape="0">
              <a:schemeClr val="bg2"/>
            </a:outerShdw>
          </a:effectLst>
        </p:spPr>
        <p:txBody>
          <a:bodyPr>
            <a:spAutoFit/>
          </a:bodyPr>
          <a:lstStyle/>
          <a:p>
            <a:pPr algn="ctr" fontAlgn="auto">
              <a:spcBef>
                <a:spcPct val="50000"/>
              </a:spcBef>
              <a:spcAft>
                <a:spcPts val="0"/>
              </a:spcAft>
              <a:defRPr/>
            </a:pPr>
            <a:r>
              <a:rPr lang="tr-TR" b="1" dirty="0">
                <a:solidFill>
                  <a:srgbClr val="FFC000"/>
                </a:solidFill>
                <a:latin typeface="+mn-lt"/>
                <a:cs typeface="+mn-cs"/>
              </a:rPr>
              <a:t>GRUP A</a:t>
            </a:r>
          </a:p>
        </p:txBody>
      </p:sp>
      <p:sp>
        <p:nvSpPr>
          <p:cNvPr id="179207" name="Text Box 7"/>
          <p:cNvSpPr txBox="1">
            <a:spLocks noChangeArrowheads="1"/>
          </p:cNvSpPr>
          <p:nvPr/>
        </p:nvSpPr>
        <p:spPr bwMode="auto">
          <a:xfrm>
            <a:off x="2714625" y="1916113"/>
            <a:ext cx="1071563" cy="369887"/>
          </a:xfrm>
          <a:prstGeom prst="rect">
            <a:avLst/>
          </a:prstGeom>
          <a:noFill/>
          <a:ln w="9525">
            <a:noFill/>
            <a:miter lim="800000"/>
            <a:headEnd/>
            <a:tailEnd/>
          </a:ln>
          <a:effectLst>
            <a:outerShdw dist="35921" dir="2700000" algn="ctr" rotWithShape="0">
              <a:schemeClr val="bg2"/>
            </a:outerShdw>
          </a:effectLst>
        </p:spPr>
        <p:txBody>
          <a:bodyPr>
            <a:spAutoFit/>
          </a:bodyPr>
          <a:lstStyle/>
          <a:p>
            <a:pPr algn="ctr" fontAlgn="auto">
              <a:spcBef>
                <a:spcPct val="50000"/>
              </a:spcBef>
              <a:spcAft>
                <a:spcPts val="0"/>
              </a:spcAft>
              <a:defRPr/>
            </a:pPr>
            <a:r>
              <a:rPr lang="tr-TR" b="1" dirty="0">
                <a:solidFill>
                  <a:srgbClr val="FFFF00"/>
                </a:solidFill>
                <a:effectLst>
                  <a:outerShdw blurRad="38100" dist="38100" dir="2700000" algn="tl">
                    <a:srgbClr val="000000">
                      <a:alpha val="43137"/>
                    </a:srgbClr>
                  </a:outerShdw>
                </a:effectLst>
                <a:latin typeface="+mn-lt"/>
                <a:cs typeface="+mn-cs"/>
              </a:rPr>
              <a:t>GRUP B</a:t>
            </a:r>
          </a:p>
        </p:txBody>
      </p:sp>
      <p:sp>
        <p:nvSpPr>
          <p:cNvPr id="179208" name="Text Box 8"/>
          <p:cNvSpPr txBox="1">
            <a:spLocks noChangeArrowheads="1"/>
          </p:cNvSpPr>
          <p:nvPr/>
        </p:nvSpPr>
        <p:spPr bwMode="auto">
          <a:xfrm>
            <a:off x="4500563" y="1928813"/>
            <a:ext cx="1295400" cy="369887"/>
          </a:xfrm>
          <a:prstGeom prst="rect">
            <a:avLst/>
          </a:prstGeom>
          <a:noFill/>
          <a:ln w="9525">
            <a:noFill/>
            <a:miter lim="800000"/>
            <a:headEnd/>
            <a:tailEnd/>
          </a:ln>
          <a:effectLst>
            <a:outerShdw dist="35921" dir="2700000" algn="ctr" rotWithShape="0">
              <a:schemeClr val="bg2"/>
            </a:outerShdw>
          </a:effectLst>
        </p:spPr>
        <p:txBody>
          <a:bodyPr>
            <a:spAutoFit/>
          </a:bodyPr>
          <a:lstStyle/>
          <a:p>
            <a:pPr algn="ctr" fontAlgn="auto">
              <a:spcBef>
                <a:spcPct val="50000"/>
              </a:spcBef>
              <a:spcAft>
                <a:spcPts val="0"/>
              </a:spcAft>
              <a:defRPr/>
            </a:pPr>
            <a:r>
              <a:rPr lang="tr-TR" b="1" dirty="0">
                <a:solidFill>
                  <a:srgbClr val="92D050"/>
                </a:solidFill>
                <a:latin typeface="+mn-lt"/>
                <a:cs typeface="+mn-cs"/>
              </a:rPr>
              <a:t>GRUP C</a:t>
            </a:r>
          </a:p>
        </p:txBody>
      </p:sp>
      <p:sp>
        <p:nvSpPr>
          <p:cNvPr id="179209" name="Text Box 9"/>
          <p:cNvSpPr txBox="1">
            <a:spLocks noChangeArrowheads="1"/>
          </p:cNvSpPr>
          <p:nvPr/>
        </p:nvSpPr>
        <p:spPr bwMode="auto">
          <a:xfrm>
            <a:off x="6929438" y="1928813"/>
            <a:ext cx="1295400" cy="369887"/>
          </a:xfrm>
          <a:prstGeom prst="rect">
            <a:avLst/>
          </a:prstGeom>
          <a:noFill/>
          <a:ln w="9525">
            <a:noFill/>
            <a:miter lim="800000"/>
            <a:headEnd/>
            <a:tailEnd/>
          </a:ln>
          <a:effectLst>
            <a:outerShdw dist="35921" dir="2700000" algn="ctr" rotWithShape="0">
              <a:schemeClr val="bg2"/>
            </a:outerShdw>
          </a:effectLst>
        </p:spPr>
        <p:txBody>
          <a:bodyPr>
            <a:spAutoFit/>
          </a:bodyPr>
          <a:lstStyle/>
          <a:p>
            <a:pPr algn="ctr" fontAlgn="auto">
              <a:spcBef>
                <a:spcPct val="50000"/>
              </a:spcBef>
              <a:spcAft>
                <a:spcPts val="0"/>
              </a:spcAft>
              <a:defRPr/>
            </a:pPr>
            <a:r>
              <a:rPr lang="tr-TR" b="1" dirty="0">
                <a:solidFill>
                  <a:srgbClr val="7030A0"/>
                </a:solidFill>
                <a:latin typeface="+mn-lt"/>
                <a:cs typeface="+mn-cs"/>
              </a:rPr>
              <a:t>GRUP D</a:t>
            </a:r>
          </a:p>
        </p:txBody>
      </p:sp>
      <p:sp>
        <p:nvSpPr>
          <p:cNvPr id="179210" name="Text Box 10"/>
          <p:cNvSpPr txBox="1">
            <a:spLocks noChangeArrowheads="1"/>
          </p:cNvSpPr>
          <p:nvPr/>
        </p:nvSpPr>
        <p:spPr bwMode="auto">
          <a:xfrm>
            <a:off x="500063" y="249238"/>
            <a:ext cx="8643937" cy="400050"/>
          </a:xfrm>
          <a:prstGeom prst="rect">
            <a:avLst/>
          </a:prstGeom>
          <a:noFill/>
          <a:ln w="9525">
            <a:noFill/>
            <a:miter lim="800000"/>
            <a:headEnd/>
            <a:tailEnd/>
          </a:ln>
          <a:effectLst>
            <a:outerShdw dist="35921" dir="2700000" algn="ctr" rotWithShape="0">
              <a:schemeClr val="bg2"/>
            </a:outerShdw>
          </a:effectLst>
        </p:spPr>
        <p:txBody>
          <a:bodyPr>
            <a:spAutoFit/>
          </a:bodyPr>
          <a:lstStyle/>
          <a:p>
            <a:pPr algn="ctr" fontAlgn="auto">
              <a:spcBef>
                <a:spcPct val="50000"/>
              </a:spcBef>
              <a:spcAft>
                <a:spcPts val="0"/>
              </a:spcAft>
              <a:defRPr/>
            </a:pPr>
            <a:r>
              <a:rPr lang="tr-TR" sz="2000" b="1" dirty="0">
                <a:latin typeface="+mn-lt"/>
                <a:cs typeface="+mn-cs"/>
              </a:rPr>
              <a:t>YENİ SİSTEMDE YER ALAN HASTALIKLARIN BİLDİRİMİNDE KURUMLARIN ROLÜ</a:t>
            </a:r>
          </a:p>
        </p:txBody>
      </p:sp>
      <p:sp>
        <p:nvSpPr>
          <p:cNvPr id="179211" name="Line 11"/>
          <p:cNvSpPr>
            <a:spLocks noChangeShapeType="1"/>
          </p:cNvSpPr>
          <p:nvPr/>
        </p:nvSpPr>
        <p:spPr bwMode="auto">
          <a:xfrm>
            <a:off x="1042988" y="2243138"/>
            <a:ext cx="0" cy="431800"/>
          </a:xfrm>
          <a:prstGeom prst="line">
            <a:avLst/>
          </a:prstGeom>
          <a:noFill/>
          <a:ln w="3175">
            <a:noFill/>
            <a:round/>
            <a:headEnd/>
            <a:tailEnd type="triangle" w="lg" len="lg"/>
          </a:ln>
          <a:effectLst>
            <a:outerShdw dist="35921" dir="2700000" algn="ctr" rotWithShape="0">
              <a:schemeClr val="bg2"/>
            </a:outerShdw>
          </a:effectLst>
        </p:spPr>
        <p:txBody>
          <a:bodyPr/>
          <a:lstStyle/>
          <a:p>
            <a:pPr fontAlgn="auto">
              <a:spcBef>
                <a:spcPts val="0"/>
              </a:spcBef>
              <a:spcAft>
                <a:spcPts val="0"/>
              </a:spcAft>
              <a:defRPr/>
            </a:pPr>
            <a:endParaRPr lang="tr-TR">
              <a:latin typeface="+mn-lt"/>
              <a:cs typeface="+mn-cs"/>
            </a:endParaRPr>
          </a:p>
        </p:txBody>
      </p:sp>
      <p:sp>
        <p:nvSpPr>
          <p:cNvPr id="179212" name="Line 12"/>
          <p:cNvSpPr>
            <a:spLocks noChangeShapeType="1"/>
          </p:cNvSpPr>
          <p:nvPr/>
        </p:nvSpPr>
        <p:spPr bwMode="auto">
          <a:xfrm>
            <a:off x="3132138" y="2268538"/>
            <a:ext cx="0" cy="431800"/>
          </a:xfrm>
          <a:prstGeom prst="line">
            <a:avLst/>
          </a:prstGeom>
          <a:noFill/>
          <a:ln w="9525">
            <a:noFill/>
            <a:round/>
            <a:headEnd/>
            <a:tailEnd type="triangle" w="lg" len="lg"/>
          </a:ln>
          <a:effectLst>
            <a:outerShdw dist="35921" dir="2700000" algn="ctr" rotWithShape="0">
              <a:schemeClr val="bg2"/>
            </a:outerShdw>
          </a:effectLst>
        </p:spPr>
        <p:txBody>
          <a:bodyPr/>
          <a:lstStyle/>
          <a:p>
            <a:pPr fontAlgn="auto">
              <a:spcBef>
                <a:spcPts val="0"/>
              </a:spcBef>
              <a:spcAft>
                <a:spcPts val="0"/>
              </a:spcAft>
              <a:defRPr/>
            </a:pPr>
            <a:endParaRPr lang="tr-TR">
              <a:latin typeface="+mn-lt"/>
              <a:cs typeface="+mn-cs"/>
            </a:endParaRPr>
          </a:p>
        </p:txBody>
      </p:sp>
      <p:sp>
        <p:nvSpPr>
          <p:cNvPr id="179213" name="Line 13"/>
          <p:cNvSpPr>
            <a:spLocks noChangeShapeType="1"/>
          </p:cNvSpPr>
          <p:nvPr/>
        </p:nvSpPr>
        <p:spPr bwMode="auto">
          <a:xfrm>
            <a:off x="5005388" y="2243138"/>
            <a:ext cx="0" cy="431800"/>
          </a:xfrm>
          <a:prstGeom prst="line">
            <a:avLst/>
          </a:prstGeom>
          <a:noFill/>
          <a:ln w="3175">
            <a:noFill/>
            <a:round/>
            <a:headEnd/>
            <a:tailEnd type="triangle" w="lg" len="lg"/>
          </a:ln>
          <a:effectLst>
            <a:outerShdw dist="35921" dir="2700000" algn="ctr" rotWithShape="0">
              <a:schemeClr val="bg2"/>
            </a:outerShdw>
          </a:effectLst>
        </p:spPr>
        <p:txBody>
          <a:bodyPr/>
          <a:lstStyle/>
          <a:p>
            <a:pPr fontAlgn="auto">
              <a:spcBef>
                <a:spcPts val="0"/>
              </a:spcBef>
              <a:spcAft>
                <a:spcPts val="0"/>
              </a:spcAft>
              <a:defRPr/>
            </a:pPr>
            <a:endParaRPr lang="tr-TR">
              <a:latin typeface="+mn-lt"/>
              <a:cs typeface="+mn-cs"/>
            </a:endParaRPr>
          </a:p>
        </p:txBody>
      </p:sp>
      <p:sp>
        <p:nvSpPr>
          <p:cNvPr id="179214" name="Line 14"/>
          <p:cNvSpPr>
            <a:spLocks noChangeShapeType="1"/>
          </p:cNvSpPr>
          <p:nvPr/>
        </p:nvSpPr>
        <p:spPr bwMode="auto">
          <a:xfrm>
            <a:off x="7451725" y="2243138"/>
            <a:ext cx="0" cy="431800"/>
          </a:xfrm>
          <a:prstGeom prst="line">
            <a:avLst/>
          </a:prstGeom>
          <a:noFill/>
          <a:ln w="3175">
            <a:noFill/>
            <a:round/>
            <a:headEnd/>
            <a:tailEnd type="triangle" w="lg" len="lg"/>
          </a:ln>
          <a:effectLst>
            <a:outerShdw dist="35921" dir="2700000" algn="ctr" rotWithShape="0">
              <a:schemeClr val="bg2"/>
            </a:outerShdw>
          </a:effectLst>
        </p:spPr>
        <p:txBody>
          <a:bodyPr/>
          <a:lstStyle/>
          <a:p>
            <a:pPr fontAlgn="auto">
              <a:spcBef>
                <a:spcPts val="0"/>
              </a:spcBef>
              <a:spcAft>
                <a:spcPts val="0"/>
              </a:spcAft>
              <a:defRPr/>
            </a:pPr>
            <a:endParaRPr lang="tr-TR">
              <a:latin typeface="+mn-lt"/>
              <a:cs typeface="+mn-cs"/>
            </a:endParaRPr>
          </a:p>
        </p:txBody>
      </p:sp>
      <p:sp>
        <p:nvSpPr>
          <p:cNvPr id="179215" name="AutoShape 15"/>
          <p:cNvSpPr>
            <a:spLocks/>
          </p:cNvSpPr>
          <p:nvPr/>
        </p:nvSpPr>
        <p:spPr bwMode="auto">
          <a:xfrm rot="16200000">
            <a:off x="2878931" y="1561307"/>
            <a:ext cx="288925" cy="5256212"/>
          </a:xfrm>
          <a:prstGeom prst="leftBrace">
            <a:avLst>
              <a:gd name="adj1" fmla="val 151603"/>
              <a:gd name="adj2" fmla="val 50000"/>
            </a:avLst>
          </a:prstGeom>
          <a:noFill/>
          <a:ln w="28575">
            <a:noFill/>
            <a:round/>
            <a:headEnd/>
            <a:tailEnd/>
          </a:ln>
          <a:effectLst>
            <a:outerShdw dist="35921" dir="2700000" algn="ctr" rotWithShape="0">
              <a:schemeClr val="bg2"/>
            </a:outerShdw>
          </a:effectLst>
        </p:spPr>
        <p:txBody>
          <a:bodyPr wrap="none" anchor="ctr"/>
          <a:lstStyle/>
          <a:p>
            <a:pPr fontAlgn="auto">
              <a:spcBef>
                <a:spcPts val="0"/>
              </a:spcBef>
              <a:spcAft>
                <a:spcPts val="0"/>
              </a:spcAft>
              <a:defRPr/>
            </a:pPr>
            <a:endParaRPr lang="tr-TR">
              <a:latin typeface="+mn-lt"/>
              <a:cs typeface="+mn-cs"/>
            </a:endParaRPr>
          </a:p>
        </p:txBody>
      </p:sp>
      <p:sp>
        <p:nvSpPr>
          <p:cNvPr id="179216" name="Line 16"/>
          <p:cNvSpPr>
            <a:spLocks noChangeShapeType="1"/>
          </p:cNvSpPr>
          <p:nvPr/>
        </p:nvSpPr>
        <p:spPr bwMode="auto">
          <a:xfrm>
            <a:off x="1114425" y="2251075"/>
            <a:ext cx="0" cy="431800"/>
          </a:xfrm>
          <a:prstGeom prst="line">
            <a:avLst/>
          </a:prstGeom>
          <a:noFill/>
          <a:ln w="3175">
            <a:solidFill>
              <a:srgbClr val="FFCC66"/>
            </a:solidFill>
            <a:round/>
            <a:headEnd/>
            <a:tailEnd type="triangle" w="lg" len="lg"/>
          </a:ln>
          <a:effectLst>
            <a:outerShdw dist="35921" dir="2700000" algn="ctr" rotWithShape="0">
              <a:schemeClr val="bg2"/>
            </a:outerShdw>
          </a:effectLst>
        </p:spPr>
        <p:txBody>
          <a:bodyPr/>
          <a:lstStyle/>
          <a:p>
            <a:pPr fontAlgn="auto">
              <a:spcBef>
                <a:spcPts val="0"/>
              </a:spcBef>
              <a:spcAft>
                <a:spcPts val="0"/>
              </a:spcAft>
              <a:defRPr/>
            </a:pPr>
            <a:endParaRPr lang="tr-TR">
              <a:latin typeface="+mn-lt"/>
              <a:cs typeface="+mn-cs"/>
            </a:endParaRPr>
          </a:p>
        </p:txBody>
      </p:sp>
      <p:sp>
        <p:nvSpPr>
          <p:cNvPr id="179217" name="Line 17"/>
          <p:cNvSpPr>
            <a:spLocks noChangeShapeType="1"/>
          </p:cNvSpPr>
          <p:nvPr/>
        </p:nvSpPr>
        <p:spPr bwMode="auto">
          <a:xfrm>
            <a:off x="3143250" y="2286000"/>
            <a:ext cx="0" cy="431800"/>
          </a:xfrm>
          <a:prstGeom prst="line">
            <a:avLst/>
          </a:prstGeom>
          <a:noFill/>
          <a:ln w="9525">
            <a:solidFill>
              <a:srgbClr val="FFFF00"/>
            </a:solidFill>
            <a:round/>
            <a:headEnd/>
            <a:tailEnd type="triangle" w="lg" len="lg"/>
          </a:ln>
          <a:effectLst>
            <a:outerShdw dist="35921" dir="2700000" algn="ctr" rotWithShape="0">
              <a:schemeClr val="bg2"/>
            </a:outerShdw>
          </a:effectLst>
        </p:spPr>
        <p:txBody>
          <a:bodyPr/>
          <a:lstStyle/>
          <a:p>
            <a:pPr fontAlgn="auto">
              <a:spcBef>
                <a:spcPts val="0"/>
              </a:spcBef>
              <a:spcAft>
                <a:spcPts val="0"/>
              </a:spcAft>
              <a:defRPr/>
            </a:pPr>
            <a:endParaRPr lang="tr-TR">
              <a:latin typeface="+mn-lt"/>
              <a:cs typeface="+mn-cs"/>
            </a:endParaRPr>
          </a:p>
        </p:txBody>
      </p:sp>
      <p:sp>
        <p:nvSpPr>
          <p:cNvPr id="179218" name="Line 18"/>
          <p:cNvSpPr>
            <a:spLocks noChangeShapeType="1"/>
          </p:cNvSpPr>
          <p:nvPr/>
        </p:nvSpPr>
        <p:spPr bwMode="auto">
          <a:xfrm>
            <a:off x="5076825" y="2251075"/>
            <a:ext cx="0" cy="431800"/>
          </a:xfrm>
          <a:prstGeom prst="line">
            <a:avLst/>
          </a:prstGeom>
          <a:noFill/>
          <a:ln w="3175">
            <a:solidFill>
              <a:srgbClr val="CCFFCC"/>
            </a:solidFill>
            <a:round/>
            <a:headEnd/>
            <a:tailEnd type="triangle" w="lg" len="lg"/>
          </a:ln>
          <a:effectLst>
            <a:outerShdw dist="35921" dir="2700000" algn="ctr" rotWithShape="0">
              <a:schemeClr val="bg2"/>
            </a:outerShdw>
          </a:effectLst>
        </p:spPr>
        <p:txBody>
          <a:bodyPr/>
          <a:lstStyle/>
          <a:p>
            <a:pPr fontAlgn="auto">
              <a:spcBef>
                <a:spcPts val="0"/>
              </a:spcBef>
              <a:spcAft>
                <a:spcPts val="0"/>
              </a:spcAft>
              <a:defRPr/>
            </a:pPr>
            <a:endParaRPr lang="tr-TR">
              <a:latin typeface="+mn-lt"/>
              <a:cs typeface="+mn-cs"/>
            </a:endParaRPr>
          </a:p>
        </p:txBody>
      </p:sp>
      <p:sp>
        <p:nvSpPr>
          <p:cNvPr id="179219" name="Line 19"/>
          <p:cNvSpPr>
            <a:spLocks noChangeShapeType="1"/>
          </p:cNvSpPr>
          <p:nvPr/>
        </p:nvSpPr>
        <p:spPr bwMode="auto">
          <a:xfrm>
            <a:off x="7596188" y="2251075"/>
            <a:ext cx="0" cy="431800"/>
          </a:xfrm>
          <a:prstGeom prst="line">
            <a:avLst/>
          </a:prstGeom>
          <a:noFill/>
          <a:ln w="3175">
            <a:solidFill>
              <a:srgbClr val="FFCCFF"/>
            </a:solidFill>
            <a:round/>
            <a:headEnd/>
            <a:tailEnd type="triangle" w="lg" len="lg"/>
          </a:ln>
          <a:effectLst>
            <a:outerShdw dist="35921" dir="2700000" algn="ctr" rotWithShape="0">
              <a:schemeClr val="bg2"/>
            </a:outerShdw>
          </a:effectLst>
        </p:spPr>
        <p:txBody>
          <a:bodyPr/>
          <a:lstStyle/>
          <a:p>
            <a:pPr fontAlgn="auto">
              <a:spcBef>
                <a:spcPts val="0"/>
              </a:spcBef>
              <a:spcAft>
                <a:spcPts val="0"/>
              </a:spcAft>
              <a:defRPr/>
            </a:pPr>
            <a:endParaRPr lang="tr-TR">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9203"/>
                                        </p:tgtEl>
                                        <p:attrNameLst>
                                          <p:attrName>style.visibility</p:attrName>
                                        </p:attrNameLst>
                                      </p:cBhvr>
                                      <p:to>
                                        <p:strVal val="visible"/>
                                      </p:to>
                                    </p:set>
                                    <p:animEffect transition="in" filter="box(in)">
                                      <p:cBhvr>
                                        <p:cTn id="7" dur="500"/>
                                        <p:tgtEl>
                                          <p:spTgt spid="17920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79204"/>
                                        </p:tgtEl>
                                        <p:attrNameLst>
                                          <p:attrName>style.visibility</p:attrName>
                                        </p:attrNameLst>
                                      </p:cBhvr>
                                      <p:to>
                                        <p:strVal val="visible"/>
                                      </p:to>
                                    </p:set>
                                    <p:animEffect transition="in" filter="box(in)">
                                      <p:cBhvr>
                                        <p:cTn id="12" dur="500"/>
                                        <p:tgtEl>
                                          <p:spTgt spid="17920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79205"/>
                                        </p:tgtEl>
                                        <p:attrNameLst>
                                          <p:attrName>style.visibility</p:attrName>
                                        </p:attrNameLst>
                                      </p:cBhvr>
                                      <p:to>
                                        <p:strVal val="visible"/>
                                      </p:to>
                                    </p:set>
                                    <p:animEffect transition="in" filter="box(in)">
                                      <p:cBhvr>
                                        <p:cTn id="17" dur="500"/>
                                        <p:tgtEl>
                                          <p:spTgt spid="17920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79202"/>
                                        </p:tgtEl>
                                        <p:attrNameLst>
                                          <p:attrName>style.visibility</p:attrName>
                                        </p:attrNameLst>
                                      </p:cBhvr>
                                      <p:to>
                                        <p:strVal val="visible"/>
                                      </p:to>
                                    </p:set>
                                    <p:animEffect transition="in" filter="box(in)">
                                      <p:cBhvr>
                                        <p:cTn id="22" dur="500"/>
                                        <p:tgtEl>
                                          <p:spTgt spid="179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2" grpId="0" animBg="1" autoUpdateAnimBg="0"/>
      <p:bldP spid="179203" grpId="0" animBg="1" autoUpdateAnimBg="0"/>
      <p:bldP spid="179204" grpId="0" animBg="1" autoUpdateAnimBg="0"/>
      <p:bldP spid="179205" grpId="0" animBg="1"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5 Slayt Numarası Yer Tutucusu"/>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C8F7654-E419-4DB1-9CE1-E90DE2872071}" type="slidenum">
              <a:rPr lang="tr-TR" sz="1200">
                <a:solidFill>
                  <a:schemeClr val="tx1">
                    <a:tint val="75000"/>
                  </a:schemeClr>
                </a:solidFill>
                <a:latin typeface="+mn-lt"/>
                <a:cs typeface="+mn-cs"/>
              </a:rPr>
              <a:pPr algn="r" fontAlgn="auto">
                <a:spcBef>
                  <a:spcPts val="0"/>
                </a:spcBef>
                <a:spcAft>
                  <a:spcPts val="0"/>
                </a:spcAft>
                <a:defRPr/>
              </a:pPr>
              <a:t>47</a:t>
            </a:fld>
            <a:endParaRPr lang="tr-TR" sz="1200">
              <a:solidFill>
                <a:schemeClr val="tx1">
                  <a:tint val="75000"/>
                </a:schemeClr>
              </a:solidFill>
              <a:latin typeface="+mn-lt"/>
              <a:cs typeface="+mn-cs"/>
            </a:endParaRPr>
          </a:p>
        </p:txBody>
      </p:sp>
      <p:sp>
        <p:nvSpPr>
          <p:cNvPr id="140290" name="Rectangle 2"/>
          <p:cNvSpPr>
            <a:spLocks noGrp="1" noChangeArrowheads="1"/>
          </p:cNvSpPr>
          <p:nvPr>
            <p:ph type="title" idx="4294967295"/>
          </p:nvPr>
        </p:nvSpPr>
        <p:spPr>
          <a:xfrm>
            <a:off x="457200" y="122238"/>
            <a:ext cx="7543800" cy="882650"/>
          </a:xfrm>
        </p:spPr>
        <p:txBody>
          <a:bodyPr anchor="ctr">
            <a:normAutofit/>
          </a:bodyPr>
          <a:lstStyle/>
          <a:p>
            <a:pPr eaLnBrk="1" hangingPunct="1"/>
            <a:r>
              <a:rPr lang="tr-TR" sz="2200" smtClean="0">
                <a:solidFill>
                  <a:srgbClr val="3333FF"/>
                </a:solidFill>
                <a:latin typeface="Comic Sans MS" pitchFamily="66" charset="0"/>
              </a:rPr>
              <a:t>Grup A Hastalıkların Bildirim Sistemi</a:t>
            </a:r>
            <a:br>
              <a:rPr lang="tr-TR" sz="2200" smtClean="0">
                <a:solidFill>
                  <a:srgbClr val="3333FF"/>
                </a:solidFill>
                <a:latin typeface="Comic Sans MS" pitchFamily="66" charset="0"/>
              </a:rPr>
            </a:br>
            <a:endParaRPr lang="tr-TR" sz="2200" smtClean="0">
              <a:solidFill>
                <a:srgbClr val="3333FF"/>
              </a:solidFill>
              <a:latin typeface="Comic Sans MS" pitchFamily="66" charset="0"/>
            </a:endParaRPr>
          </a:p>
        </p:txBody>
      </p:sp>
      <p:sp>
        <p:nvSpPr>
          <p:cNvPr id="87044" name="Rectangle 3"/>
          <p:cNvSpPr>
            <a:spLocks noGrp="1" noChangeArrowheads="1"/>
          </p:cNvSpPr>
          <p:nvPr>
            <p:ph type="body" idx="4294967295"/>
          </p:nvPr>
        </p:nvSpPr>
        <p:spPr>
          <a:xfrm>
            <a:off x="539750" y="1196975"/>
            <a:ext cx="2447925" cy="792163"/>
          </a:xfrm>
          <a:solidFill>
            <a:srgbClr val="CCFFFF"/>
          </a:solidFill>
          <a:ln w="38100">
            <a:solidFill>
              <a:schemeClr val="bg2"/>
            </a:solidFill>
          </a:ln>
        </p:spPr>
        <p:txBody>
          <a:bodyPr anchor="ctr"/>
          <a:lstStyle/>
          <a:p>
            <a:pPr eaLnBrk="1" hangingPunct="1">
              <a:lnSpc>
                <a:spcPct val="80000"/>
              </a:lnSpc>
              <a:buFontTx/>
              <a:buNone/>
            </a:pPr>
            <a:r>
              <a:rPr lang="tr-TR" sz="1600" b="1" smtClean="0">
                <a:solidFill>
                  <a:srgbClr val="3333FF"/>
                </a:solidFill>
                <a:latin typeface="Comic Sans MS" pitchFamily="66" charset="0"/>
              </a:rPr>
              <a:t>Özel Hekim</a:t>
            </a:r>
          </a:p>
          <a:p>
            <a:pPr eaLnBrk="1" hangingPunct="1">
              <a:lnSpc>
                <a:spcPct val="80000"/>
              </a:lnSpc>
              <a:buFontTx/>
              <a:buNone/>
            </a:pPr>
            <a:r>
              <a:rPr lang="tr-TR" sz="1600" b="1" smtClean="0">
                <a:solidFill>
                  <a:srgbClr val="3333FF"/>
                </a:solidFill>
                <a:latin typeface="Comic Sans MS" pitchFamily="66" charset="0"/>
              </a:rPr>
              <a:t>Özel Sağlık Kurumları</a:t>
            </a:r>
          </a:p>
        </p:txBody>
      </p:sp>
      <p:sp>
        <p:nvSpPr>
          <p:cNvPr id="87045" name="Text Box 4"/>
          <p:cNvSpPr txBox="1">
            <a:spLocks noChangeArrowheads="1"/>
          </p:cNvSpPr>
          <p:nvPr/>
        </p:nvSpPr>
        <p:spPr bwMode="auto">
          <a:xfrm>
            <a:off x="1042988" y="3716338"/>
            <a:ext cx="3529012" cy="566737"/>
          </a:xfrm>
          <a:prstGeom prst="rect">
            <a:avLst/>
          </a:prstGeom>
          <a:solidFill>
            <a:srgbClr val="FF99CC"/>
          </a:solidFill>
          <a:ln w="38100" algn="ctr">
            <a:solidFill>
              <a:schemeClr val="bg2"/>
            </a:solidFill>
            <a:miter lim="800000"/>
            <a:headEnd/>
            <a:tailEnd/>
          </a:ln>
        </p:spPr>
        <p:txBody>
          <a:bodyPr anchor="ctr"/>
          <a:lstStyle/>
          <a:p>
            <a:pPr marL="342900" indent="-342900" algn="ctr">
              <a:lnSpc>
                <a:spcPct val="80000"/>
              </a:lnSpc>
              <a:spcBef>
                <a:spcPct val="20000"/>
              </a:spcBef>
              <a:buClr>
                <a:schemeClr val="hlink"/>
              </a:buClr>
              <a:buSzPct val="70000"/>
              <a:buFont typeface="Wingdings" pitchFamily="2" charset="2"/>
              <a:buNone/>
            </a:pPr>
            <a:r>
              <a:rPr lang="tr-TR" sz="2000" b="1">
                <a:solidFill>
                  <a:srgbClr val="3333FF"/>
                </a:solidFill>
                <a:latin typeface="Comic Sans MS" pitchFamily="66" charset="0"/>
              </a:rPr>
              <a:t>İl Sağlık Müdürlüğü</a:t>
            </a:r>
          </a:p>
        </p:txBody>
      </p:sp>
      <p:sp>
        <p:nvSpPr>
          <p:cNvPr id="87046" name="Line 5"/>
          <p:cNvSpPr>
            <a:spLocks noChangeShapeType="1"/>
          </p:cNvSpPr>
          <p:nvPr/>
        </p:nvSpPr>
        <p:spPr bwMode="auto">
          <a:xfrm>
            <a:off x="2268538" y="2133600"/>
            <a:ext cx="1798637" cy="1582738"/>
          </a:xfrm>
          <a:prstGeom prst="line">
            <a:avLst/>
          </a:prstGeom>
          <a:noFill/>
          <a:ln w="9525">
            <a:noFill/>
            <a:round/>
            <a:headEnd/>
            <a:tailEnd type="triangle" w="med" len="med"/>
          </a:ln>
        </p:spPr>
        <p:txBody>
          <a:bodyPr/>
          <a:lstStyle/>
          <a:p>
            <a:endParaRPr lang="tr-TR"/>
          </a:p>
        </p:txBody>
      </p:sp>
      <p:sp>
        <p:nvSpPr>
          <p:cNvPr id="87047" name="Line 6"/>
          <p:cNvSpPr>
            <a:spLocks noChangeShapeType="1"/>
          </p:cNvSpPr>
          <p:nvPr/>
        </p:nvSpPr>
        <p:spPr bwMode="auto">
          <a:xfrm>
            <a:off x="3059113" y="4365625"/>
            <a:ext cx="0" cy="576263"/>
          </a:xfrm>
          <a:prstGeom prst="line">
            <a:avLst/>
          </a:prstGeom>
          <a:noFill/>
          <a:ln w="38100">
            <a:solidFill>
              <a:schemeClr val="tx1"/>
            </a:solidFill>
            <a:round/>
            <a:headEnd/>
            <a:tailEnd type="triangle" w="med" len="med"/>
          </a:ln>
        </p:spPr>
        <p:txBody>
          <a:bodyPr/>
          <a:lstStyle/>
          <a:p>
            <a:endParaRPr lang="tr-TR"/>
          </a:p>
        </p:txBody>
      </p:sp>
      <p:sp>
        <p:nvSpPr>
          <p:cNvPr id="87048" name="Text Box 7"/>
          <p:cNvSpPr txBox="1">
            <a:spLocks noChangeArrowheads="1"/>
          </p:cNvSpPr>
          <p:nvPr/>
        </p:nvSpPr>
        <p:spPr bwMode="auto">
          <a:xfrm>
            <a:off x="5940425" y="1341438"/>
            <a:ext cx="2592388" cy="1150937"/>
          </a:xfrm>
          <a:prstGeom prst="rect">
            <a:avLst/>
          </a:prstGeom>
          <a:solidFill>
            <a:srgbClr val="CCFFFF"/>
          </a:solidFill>
          <a:ln w="38100" algn="ctr">
            <a:solidFill>
              <a:schemeClr val="bg2"/>
            </a:solidFill>
            <a:miter lim="800000"/>
            <a:headEnd/>
            <a:tailEnd/>
          </a:ln>
        </p:spPr>
        <p:txBody>
          <a:bodyPr/>
          <a:lstStyle/>
          <a:p>
            <a:pPr marL="342900" indent="-342900">
              <a:lnSpc>
                <a:spcPct val="80000"/>
              </a:lnSpc>
              <a:spcBef>
                <a:spcPct val="20000"/>
              </a:spcBef>
              <a:buClr>
                <a:schemeClr val="hlink"/>
              </a:buClr>
              <a:buSzPct val="70000"/>
              <a:buFont typeface="Wingdings" pitchFamily="2" charset="2"/>
              <a:buNone/>
            </a:pPr>
            <a:r>
              <a:rPr lang="tr-TR" sz="1600" b="1">
                <a:solidFill>
                  <a:srgbClr val="3333FF"/>
                </a:solidFill>
                <a:latin typeface="Comic Sans MS" pitchFamily="66" charset="0"/>
              </a:rPr>
              <a:t>SSK hastaneleri</a:t>
            </a:r>
          </a:p>
          <a:p>
            <a:pPr marL="342900" indent="-342900">
              <a:lnSpc>
                <a:spcPct val="80000"/>
              </a:lnSpc>
              <a:spcBef>
                <a:spcPct val="20000"/>
              </a:spcBef>
              <a:buClr>
                <a:schemeClr val="hlink"/>
              </a:buClr>
              <a:buSzPct val="70000"/>
              <a:buFont typeface="Wingdings" pitchFamily="2" charset="2"/>
              <a:buNone/>
            </a:pPr>
            <a:r>
              <a:rPr lang="tr-TR" sz="1600" b="1">
                <a:solidFill>
                  <a:srgbClr val="3333FF"/>
                </a:solidFill>
                <a:latin typeface="Comic Sans MS" pitchFamily="66" charset="0"/>
              </a:rPr>
              <a:t>SB Devlet hastaneleri</a:t>
            </a:r>
          </a:p>
          <a:p>
            <a:pPr marL="342900" indent="-342900">
              <a:lnSpc>
                <a:spcPct val="80000"/>
              </a:lnSpc>
              <a:spcBef>
                <a:spcPct val="20000"/>
              </a:spcBef>
              <a:buClr>
                <a:schemeClr val="hlink"/>
              </a:buClr>
              <a:buSzPct val="70000"/>
              <a:buFont typeface="Wingdings" pitchFamily="2" charset="2"/>
              <a:buNone/>
            </a:pPr>
            <a:r>
              <a:rPr lang="tr-TR" sz="1600" b="1">
                <a:solidFill>
                  <a:srgbClr val="3333FF"/>
                </a:solidFill>
                <a:latin typeface="Comic Sans MS" pitchFamily="66" charset="0"/>
              </a:rPr>
              <a:t>Üniversite Hastaneleri</a:t>
            </a:r>
          </a:p>
          <a:p>
            <a:pPr marL="342900" indent="-342900">
              <a:lnSpc>
                <a:spcPct val="80000"/>
              </a:lnSpc>
              <a:spcBef>
                <a:spcPct val="20000"/>
              </a:spcBef>
              <a:buClr>
                <a:schemeClr val="hlink"/>
              </a:buClr>
              <a:buSzPct val="70000"/>
              <a:buFont typeface="Wingdings" pitchFamily="2" charset="2"/>
              <a:buNone/>
            </a:pPr>
            <a:r>
              <a:rPr lang="tr-TR" sz="1600" b="1">
                <a:solidFill>
                  <a:srgbClr val="3333FF"/>
                </a:solidFill>
                <a:latin typeface="Comic Sans MS" pitchFamily="66" charset="0"/>
              </a:rPr>
              <a:t>Belediye hastaneleri</a:t>
            </a:r>
          </a:p>
        </p:txBody>
      </p:sp>
      <p:sp>
        <p:nvSpPr>
          <p:cNvPr id="87049" name="Line 8"/>
          <p:cNvSpPr>
            <a:spLocks noChangeShapeType="1"/>
          </p:cNvSpPr>
          <p:nvPr/>
        </p:nvSpPr>
        <p:spPr bwMode="auto">
          <a:xfrm flipH="1">
            <a:off x="4427538" y="2133600"/>
            <a:ext cx="1368425" cy="1511300"/>
          </a:xfrm>
          <a:prstGeom prst="line">
            <a:avLst/>
          </a:prstGeom>
          <a:noFill/>
          <a:ln w="9525">
            <a:noFill/>
            <a:round/>
            <a:headEnd/>
            <a:tailEnd type="triangle" w="med" len="med"/>
          </a:ln>
        </p:spPr>
        <p:txBody>
          <a:bodyPr/>
          <a:lstStyle/>
          <a:p>
            <a:endParaRPr lang="tr-TR"/>
          </a:p>
        </p:txBody>
      </p:sp>
      <p:sp>
        <p:nvSpPr>
          <p:cNvPr id="87050" name="Line 9"/>
          <p:cNvSpPr>
            <a:spLocks noChangeShapeType="1"/>
          </p:cNvSpPr>
          <p:nvPr/>
        </p:nvSpPr>
        <p:spPr bwMode="auto">
          <a:xfrm flipH="1">
            <a:off x="3779838" y="2276475"/>
            <a:ext cx="2016125" cy="1295400"/>
          </a:xfrm>
          <a:prstGeom prst="line">
            <a:avLst/>
          </a:prstGeom>
          <a:noFill/>
          <a:ln w="38100">
            <a:solidFill>
              <a:schemeClr val="tx1"/>
            </a:solidFill>
            <a:round/>
            <a:headEnd/>
            <a:tailEnd type="triangle" w="med" len="med"/>
          </a:ln>
        </p:spPr>
        <p:txBody>
          <a:bodyPr/>
          <a:lstStyle/>
          <a:p>
            <a:endParaRPr lang="tr-TR"/>
          </a:p>
        </p:txBody>
      </p:sp>
      <p:sp>
        <p:nvSpPr>
          <p:cNvPr id="140298" name="Text Box 10"/>
          <p:cNvSpPr txBox="1">
            <a:spLocks noChangeArrowheads="1"/>
          </p:cNvSpPr>
          <p:nvPr/>
        </p:nvSpPr>
        <p:spPr bwMode="auto">
          <a:xfrm>
            <a:off x="611188" y="2708275"/>
            <a:ext cx="1873250" cy="368300"/>
          </a:xfrm>
          <a:prstGeom prst="rect">
            <a:avLst/>
          </a:prstGeom>
          <a:noFill/>
          <a:ln w="9525" algn="ctr">
            <a:noFill/>
            <a:miter lim="800000"/>
            <a:headEnd/>
            <a:tailEnd/>
          </a:ln>
          <a:effectLst/>
        </p:spPr>
        <p:txBody>
          <a:bodyPr>
            <a:spAutoFit/>
          </a:bodyPr>
          <a:lstStyle/>
          <a:p>
            <a:pPr marL="742950" indent="-285750" fontAlgn="auto">
              <a:lnSpc>
                <a:spcPct val="130000"/>
              </a:lnSpc>
              <a:spcBef>
                <a:spcPct val="50000"/>
              </a:spcBef>
              <a:spcAft>
                <a:spcPts val="0"/>
              </a:spcAft>
              <a:buClr>
                <a:srgbClr val="FF0000"/>
              </a:buClr>
              <a:buSzPct val="70000"/>
              <a:buFont typeface="Monotype Sorts" pitchFamily="2" charset="2"/>
              <a:buNone/>
              <a:defRPr/>
            </a:pPr>
            <a:r>
              <a:rPr lang="tr-TR" sz="1400" b="1">
                <a:solidFill>
                  <a:srgbClr val="3333FF"/>
                </a:solidFill>
                <a:effectLst>
                  <a:outerShdw blurRad="38100" dist="38100" dir="2700000" algn="tl">
                    <a:srgbClr val="C0C0C0"/>
                  </a:outerShdw>
                </a:effectLst>
                <a:latin typeface="Comic Sans MS" pitchFamily="66" charset="0"/>
                <a:cs typeface="+mn-cs"/>
              </a:rPr>
              <a:t>Form 014</a:t>
            </a:r>
          </a:p>
        </p:txBody>
      </p:sp>
      <p:sp>
        <p:nvSpPr>
          <p:cNvPr id="140299" name="Text Box 11"/>
          <p:cNvSpPr txBox="1">
            <a:spLocks noChangeArrowheads="1"/>
          </p:cNvSpPr>
          <p:nvPr/>
        </p:nvSpPr>
        <p:spPr bwMode="auto">
          <a:xfrm>
            <a:off x="4787900" y="3500438"/>
            <a:ext cx="1873250" cy="368300"/>
          </a:xfrm>
          <a:prstGeom prst="rect">
            <a:avLst/>
          </a:prstGeom>
          <a:noFill/>
          <a:ln w="9525" algn="ctr">
            <a:noFill/>
            <a:miter lim="800000"/>
            <a:headEnd/>
            <a:tailEnd/>
          </a:ln>
          <a:effectLst/>
        </p:spPr>
        <p:txBody>
          <a:bodyPr>
            <a:spAutoFit/>
          </a:bodyPr>
          <a:lstStyle/>
          <a:p>
            <a:pPr marL="742950" indent="-285750" fontAlgn="auto">
              <a:lnSpc>
                <a:spcPct val="130000"/>
              </a:lnSpc>
              <a:spcBef>
                <a:spcPct val="50000"/>
              </a:spcBef>
              <a:spcAft>
                <a:spcPts val="0"/>
              </a:spcAft>
              <a:buClr>
                <a:srgbClr val="FF0000"/>
              </a:buClr>
              <a:buSzPct val="70000"/>
              <a:buFont typeface="Monotype Sorts" pitchFamily="2" charset="2"/>
              <a:buNone/>
              <a:defRPr/>
            </a:pPr>
            <a:r>
              <a:rPr lang="tr-TR" sz="1400" b="1">
                <a:solidFill>
                  <a:srgbClr val="3333FF"/>
                </a:solidFill>
                <a:effectLst>
                  <a:outerShdw blurRad="38100" dist="38100" dir="2700000" algn="tl">
                    <a:srgbClr val="C0C0C0"/>
                  </a:outerShdw>
                </a:effectLst>
                <a:latin typeface="Comic Sans MS" pitchFamily="66" charset="0"/>
                <a:cs typeface="+mn-cs"/>
              </a:rPr>
              <a:t>Form 014</a:t>
            </a:r>
          </a:p>
        </p:txBody>
      </p:sp>
      <p:sp>
        <p:nvSpPr>
          <p:cNvPr id="87053" name="Line 12"/>
          <p:cNvSpPr>
            <a:spLocks noChangeShapeType="1"/>
          </p:cNvSpPr>
          <p:nvPr/>
        </p:nvSpPr>
        <p:spPr bwMode="auto">
          <a:xfrm>
            <a:off x="4787900" y="3860800"/>
            <a:ext cx="2016125" cy="0"/>
          </a:xfrm>
          <a:prstGeom prst="line">
            <a:avLst/>
          </a:prstGeom>
          <a:noFill/>
          <a:ln w="38100">
            <a:solidFill>
              <a:schemeClr val="tx1"/>
            </a:solidFill>
            <a:round/>
            <a:headEnd/>
            <a:tailEnd type="triangle" w="med" len="med"/>
          </a:ln>
        </p:spPr>
        <p:txBody>
          <a:bodyPr/>
          <a:lstStyle/>
          <a:p>
            <a:endParaRPr lang="tr-TR"/>
          </a:p>
        </p:txBody>
      </p:sp>
      <p:sp>
        <p:nvSpPr>
          <p:cNvPr id="87054" name="Line 13"/>
          <p:cNvSpPr>
            <a:spLocks noChangeShapeType="1"/>
          </p:cNvSpPr>
          <p:nvPr/>
        </p:nvSpPr>
        <p:spPr bwMode="auto">
          <a:xfrm flipH="1">
            <a:off x="4787900" y="4221163"/>
            <a:ext cx="1944688" cy="0"/>
          </a:xfrm>
          <a:prstGeom prst="line">
            <a:avLst/>
          </a:prstGeom>
          <a:noFill/>
          <a:ln w="38100">
            <a:solidFill>
              <a:schemeClr val="tx1"/>
            </a:solidFill>
            <a:round/>
            <a:headEnd/>
            <a:tailEnd type="triangle" w="med" len="med"/>
          </a:ln>
        </p:spPr>
        <p:txBody>
          <a:bodyPr/>
          <a:lstStyle/>
          <a:p>
            <a:endParaRPr lang="tr-TR"/>
          </a:p>
        </p:txBody>
      </p:sp>
      <p:sp>
        <p:nvSpPr>
          <p:cNvPr id="87055" name="Text Box 14"/>
          <p:cNvSpPr txBox="1">
            <a:spLocks noChangeArrowheads="1"/>
          </p:cNvSpPr>
          <p:nvPr/>
        </p:nvSpPr>
        <p:spPr bwMode="auto">
          <a:xfrm>
            <a:off x="7019925" y="3789363"/>
            <a:ext cx="1655763" cy="647700"/>
          </a:xfrm>
          <a:prstGeom prst="rect">
            <a:avLst/>
          </a:prstGeom>
          <a:solidFill>
            <a:srgbClr val="CCFFFF"/>
          </a:solidFill>
          <a:ln w="38100" algn="ctr">
            <a:solidFill>
              <a:schemeClr val="bg2"/>
            </a:solidFill>
            <a:miter lim="800000"/>
            <a:headEnd/>
            <a:tailEnd/>
          </a:ln>
        </p:spPr>
        <p:txBody>
          <a:bodyPr anchor="ctr"/>
          <a:lstStyle/>
          <a:p>
            <a:pPr marL="342900" indent="-342900" algn="ctr">
              <a:lnSpc>
                <a:spcPct val="80000"/>
              </a:lnSpc>
              <a:spcBef>
                <a:spcPct val="20000"/>
              </a:spcBef>
              <a:buClr>
                <a:schemeClr val="hlink"/>
              </a:buClr>
              <a:buSzPct val="70000"/>
              <a:buFont typeface="Wingdings" pitchFamily="2" charset="2"/>
              <a:buNone/>
            </a:pPr>
            <a:r>
              <a:rPr lang="tr-TR" sz="1600" b="1">
                <a:solidFill>
                  <a:srgbClr val="3333FF"/>
                </a:solidFill>
                <a:latin typeface="Comic Sans MS" pitchFamily="66" charset="0"/>
              </a:rPr>
              <a:t>Sağlık ocakları</a:t>
            </a:r>
          </a:p>
        </p:txBody>
      </p:sp>
      <p:sp>
        <p:nvSpPr>
          <p:cNvPr id="140303" name="Text Box 15"/>
          <p:cNvSpPr txBox="1">
            <a:spLocks noChangeArrowheads="1"/>
          </p:cNvSpPr>
          <p:nvPr/>
        </p:nvSpPr>
        <p:spPr bwMode="auto">
          <a:xfrm>
            <a:off x="3492500" y="2420938"/>
            <a:ext cx="1946275" cy="368300"/>
          </a:xfrm>
          <a:prstGeom prst="rect">
            <a:avLst/>
          </a:prstGeom>
          <a:noFill/>
          <a:ln w="9525" algn="ctr">
            <a:noFill/>
            <a:miter lim="800000"/>
            <a:headEnd/>
            <a:tailEnd/>
          </a:ln>
          <a:effectLst/>
        </p:spPr>
        <p:txBody>
          <a:bodyPr>
            <a:spAutoFit/>
          </a:bodyPr>
          <a:lstStyle/>
          <a:p>
            <a:pPr marL="742950" indent="-285750" fontAlgn="auto">
              <a:lnSpc>
                <a:spcPct val="130000"/>
              </a:lnSpc>
              <a:spcBef>
                <a:spcPct val="50000"/>
              </a:spcBef>
              <a:spcAft>
                <a:spcPts val="0"/>
              </a:spcAft>
              <a:buClr>
                <a:srgbClr val="FF0000"/>
              </a:buClr>
              <a:buSzPct val="70000"/>
              <a:buFont typeface="Monotype Sorts" pitchFamily="2" charset="2"/>
              <a:buNone/>
              <a:defRPr/>
            </a:pPr>
            <a:r>
              <a:rPr lang="tr-TR" sz="1400" b="1">
                <a:solidFill>
                  <a:srgbClr val="3333FF"/>
                </a:solidFill>
                <a:effectLst>
                  <a:outerShdw blurRad="38100" dist="38100" dir="2700000" algn="tl">
                    <a:srgbClr val="C0C0C0"/>
                  </a:outerShdw>
                </a:effectLst>
                <a:latin typeface="Comic Sans MS" pitchFamily="66" charset="0"/>
                <a:cs typeface="+mn-cs"/>
              </a:rPr>
              <a:t>Form 014</a:t>
            </a:r>
          </a:p>
        </p:txBody>
      </p:sp>
      <p:sp>
        <p:nvSpPr>
          <p:cNvPr id="140304" name="Text Box 16"/>
          <p:cNvSpPr txBox="1">
            <a:spLocks noChangeArrowheads="1"/>
          </p:cNvSpPr>
          <p:nvPr/>
        </p:nvSpPr>
        <p:spPr bwMode="auto">
          <a:xfrm>
            <a:off x="4716463" y="4292600"/>
            <a:ext cx="1873250" cy="368300"/>
          </a:xfrm>
          <a:prstGeom prst="rect">
            <a:avLst/>
          </a:prstGeom>
          <a:noFill/>
          <a:ln w="9525" algn="ctr">
            <a:noFill/>
            <a:miter lim="800000"/>
            <a:headEnd/>
            <a:tailEnd/>
          </a:ln>
          <a:effectLst/>
        </p:spPr>
        <p:txBody>
          <a:bodyPr>
            <a:spAutoFit/>
          </a:bodyPr>
          <a:lstStyle/>
          <a:p>
            <a:pPr marL="742950" indent="-285750" fontAlgn="auto">
              <a:lnSpc>
                <a:spcPct val="130000"/>
              </a:lnSpc>
              <a:spcBef>
                <a:spcPct val="50000"/>
              </a:spcBef>
              <a:spcAft>
                <a:spcPts val="0"/>
              </a:spcAft>
              <a:buClr>
                <a:srgbClr val="FF0000"/>
              </a:buClr>
              <a:buSzPct val="70000"/>
              <a:buFont typeface="Monotype Sorts" pitchFamily="2" charset="2"/>
              <a:buNone/>
              <a:defRPr/>
            </a:pPr>
            <a:r>
              <a:rPr lang="tr-TR" sz="1400" b="1">
                <a:solidFill>
                  <a:srgbClr val="3333FF"/>
                </a:solidFill>
                <a:effectLst>
                  <a:outerShdw blurRad="38100" dist="38100" dir="2700000" algn="tl">
                    <a:srgbClr val="C0C0C0"/>
                  </a:outerShdw>
                </a:effectLst>
                <a:latin typeface="Comic Sans MS" pitchFamily="66" charset="0"/>
                <a:cs typeface="+mn-cs"/>
              </a:rPr>
              <a:t>Form 017 A</a:t>
            </a:r>
          </a:p>
        </p:txBody>
      </p:sp>
      <p:sp>
        <p:nvSpPr>
          <p:cNvPr id="87058" name="Text Box 17"/>
          <p:cNvSpPr txBox="1">
            <a:spLocks noChangeArrowheads="1"/>
          </p:cNvSpPr>
          <p:nvPr/>
        </p:nvSpPr>
        <p:spPr bwMode="auto">
          <a:xfrm>
            <a:off x="1547813" y="4941888"/>
            <a:ext cx="5688012" cy="1651000"/>
          </a:xfrm>
          <a:prstGeom prst="rect">
            <a:avLst/>
          </a:prstGeom>
          <a:solidFill>
            <a:srgbClr val="CCFFFF"/>
          </a:solidFill>
          <a:ln w="38100" algn="ctr">
            <a:solidFill>
              <a:schemeClr val="bg2"/>
            </a:solidFill>
            <a:miter lim="800000"/>
            <a:headEnd/>
            <a:tailEnd/>
          </a:ln>
        </p:spPr>
        <p:txBody>
          <a:bodyPr/>
          <a:lstStyle/>
          <a:p>
            <a:pPr marL="342900" indent="-342900">
              <a:lnSpc>
                <a:spcPct val="80000"/>
              </a:lnSpc>
              <a:spcBef>
                <a:spcPct val="20000"/>
              </a:spcBef>
              <a:buClr>
                <a:schemeClr val="hlink"/>
              </a:buClr>
              <a:buSzPct val="70000"/>
              <a:buFont typeface="Wingdings" pitchFamily="2" charset="2"/>
              <a:buNone/>
            </a:pPr>
            <a:r>
              <a:rPr lang="tr-TR" sz="2000" b="1">
                <a:solidFill>
                  <a:srgbClr val="3333FF"/>
                </a:solidFill>
                <a:latin typeface="Comic Sans MS" pitchFamily="66" charset="0"/>
              </a:rPr>
              <a:t>Sağlık Bakanlığı</a:t>
            </a:r>
          </a:p>
          <a:p>
            <a:pPr marL="342900" indent="-342900">
              <a:lnSpc>
                <a:spcPct val="80000"/>
              </a:lnSpc>
              <a:spcBef>
                <a:spcPct val="20000"/>
              </a:spcBef>
              <a:buClr>
                <a:schemeClr val="hlink"/>
              </a:buClr>
              <a:buSzPct val="70000"/>
              <a:buFont typeface="Wingdings" pitchFamily="2" charset="2"/>
              <a:buNone/>
            </a:pPr>
            <a:r>
              <a:rPr lang="tr-TR" sz="1600" b="1">
                <a:solidFill>
                  <a:schemeClr val="bg2"/>
                </a:solidFill>
                <a:latin typeface="Comic Sans MS" pitchFamily="66" charset="0"/>
              </a:rPr>
              <a:t>Temel Sağlık Hizmetleri Genel Müdürlüğü</a:t>
            </a:r>
          </a:p>
          <a:p>
            <a:pPr marL="342900" indent="-342900">
              <a:lnSpc>
                <a:spcPct val="80000"/>
              </a:lnSpc>
              <a:spcBef>
                <a:spcPct val="20000"/>
              </a:spcBef>
              <a:buClr>
                <a:schemeClr val="hlink"/>
              </a:buClr>
              <a:buSzPct val="70000"/>
              <a:buFont typeface="Wingdings" pitchFamily="2" charset="2"/>
              <a:buNone/>
            </a:pPr>
            <a:r>
              <a:rPr lang="tr-TR" sz="1600" b="1">
                <a:solidFill>
                  <a:schemeClr val="bg2"/>
                </a:solidFill>
                <a:latin typeface="Comic Sans MS" pitchFamily="66" charset="0"/>
              </a:rPr>
              <a:t>Bulaşıcı ve Salgın Hastalıklar Kontrolü Daire Başkanlığı</a:t>
            </a:r>
          </a:p>
          <a:p>
            <a:pPr marL="342900" indent="-342900">
              <a:lnSpc>
                <a:spcPct val="80000"/>
              </a:lnSpc>
              <a:spcBef>
                <a:spcPct val="20000"/>
              </a:spcBef>
              <a:buClr>
                <a:schemeClr val="hlink"/>
              </a:buClr>
              <a:buSzPct val="70000"/>
              <a:buFont typeface="Wingdings" pitchFamily="2" charset="2"/>
              <a:buNone/>
            </a:pPr>
            <a:r>
              <a:rPr lang="tr-TR" sz="1600" b="1">
                <a:solidFill>
                  <a:schemeClr val="bg2"/>
                </a:solidFill>
                <a:latin typeface="Comic Sans MS" pitchFamily="66" charset="0"/>
              </a:rPr>
              <a:t>Sıtma Savaş Daire Başkanlığı</a:t>
            </a:r>
          </a:p>
          <a:p>
            <a:pPr marL="342900" indent="-342900">
              <a:lnSpc>
                <a:spcPct val="80000"/>
              </a:lnSpc>
              <a:spcBef>
                <a:spcPct val="20000"/>
              </a:spcBef>
              <a:buClr>
                <a:schemeClr val="hlink"/>
              </a:buClr>
              <a:buSzPct val="70000"/>
              <a:buFont typeface="Wingdings" pitchFamily="2" charset="2"/>
              <a:buNone/>
            </a:pPr>
            <a:r>
              <a:rPr lang="tr-TR" sz="1600" b="1">
                <a:solidFill>
                  <a:schemeClr val="bg2"/>
                </a:solidFill>
                <a:latin typeface="Comic Sans MS" pitchFamily="66" charset="0"/>
              </a:rPr>
              <a:t>Verem Savaş Daire Başkanlığı</a:t>
            </a:r>
          </a:p>
          <a:p>
            <a:pPr marL="342900" indent="-342900">
              <a:lnSpc>
                <a:spcPct val="80000"/>
              </a:lnSpc>
              <a:spcBef>
                <a:spcPct val="20000"/>
              </a:spcBef>
              <a:buClr>
                <a:schemeClr val="hlink"/>
              </a:buClr>
              <a:buSzPct val="70000"/>
              <a:buFont typeface="Wingdings" pitchFamily="2" charset="2"/>
              <a:buNone/>
            </a:pPr>
            <a:r>
              <a:rPr lang="tr-TR" sz="1600" b="1">
                <a:solidFill>
                  <a:schemeClr val="bg2"/>
                </a:solidFill>
                <a:latin typeface="Comic Sans MS" pitchFamily="66" charset="0"/>
              </a:rPr>
              <a:t>Bilgi İşlem Daire Başkanlığı</a:t>
            </a:r>
          </a:p>
        </p:txBody>
      </p:sp>
      <p:sp>
        <p:nvSpPr>
          <p:cNvPr id="87059" name="Line 18"/>
          <p:cNvSpPr>
            <a:spLocks noChangeShapeType="1"/>
          </p:cNvSpPr>
          <p:nvPr/>
        </p:nvSpPr>
        <p:spPr bwMode="auto">
          <a:xfrm>
            <a:off x="1692275" y="2205038"/>
            <a:ext cx="935038" cy="1368425"/>
          </a:xfrm>
          <a:prstGeom prst="line">
            <a:avLst/>
          </a:prstGeom>
          <a:noFill/>
          <a:ln w="38100">
            <a:solidFill>
              <a:schemeClr val="tx1"/>
            </a:solidFill>
            <a:round/>
            <a:headEnd/>
            <a:tailEnd type="triangle" w="med" len="med"/>
          </a:ln>
        </p:spPr>
        <p:txBody>
          <a:bodyPr/>
          <a:lstStyle/>
          <a:p>
            <a:endParaRPr lang="tr-TR"/>
          </a:p>
        </p:txBody>
      </p:sp>
      <p:sp>
        <p:nvSpPr>
          <p:cNvPr id="140307" name="Text Box 19"/>
          <p:cNvSpPr txBox="1">
            <a:spLocks noChangeArrowheads="1"/>
          </p:cNvSpPr>
          <p:nvPr/>
        </p:nvSpPr>
        <p:spPr bwMode="auto">
          <a:xfrm>
            <a:off x="1258888" y="4437063"/>
            <a:ext cx="1873250" cy="368300"/>
          </a:xfrm>
          <a:prstGeom prst="rect">
            <a:avLst/>
          </a:prstGeom>
          <a:noFill/>
          <a:ln w="9525" algn="ctr">
            <a:noFill/>
            <a:miter lim="800000"/>
            <a:headEnd/>
            <a:tailEnd/>
          </a:ln>
          <a:effectLst/>
        </p:spPr>
        <p:txBody>
          <a:bodyPr>
            <a:spAutoFit/>
          </a:bodyPr>
          <a:lstStyle/>
          <a:p>
            <a:pPr marL="742950" indent="-285750" fontAlgn="auto">
              <a:lnSpc>
                <a:spcPct val="130000"/>
              </a:lnSpc>
              <a:spcBef>
                <a:spcPct val="50000"/>
              </a:spcBef>
              <a:spcAft>
                <a:spcPts val="0"/>
              </a:spcAft>
              <a:buClr>
                <a:srgbClr val="FF0000"/>
              </a:buClr>
              <a:buSzPct val="70000"/>
              <a:buFont typeface="Monotype Sorts" pitchFamily="2" charset="2"/>
              <a:buNone/>
              <a:defRPr/>
            </a:pPr>
            <a:r>
              <a:rPr lang="tr-TR" sz="1400" b="1">
                <a:solidFill>
                  <a:srgbClr val="3333FF"/>
                </a:solidFill>
                <a:effectLst>
                  <a:outerShdw blurRad="38100" dist="38100" dir="2700000" algn="tl">
                    <a:srgbClr val="C0C0C0"/>
                  </a:outerShdw>
                </a:effectLst>
                <a:latin typeface="Comic Sans MS" pitchFamily="66" charset="0"/>
                <a:cs typeface="+mn-cs"/>
              </a:rPr>
              <a:t>Form 017 A</a:t>
            </a:r>
          </a:p>
        </p:txBody>
      </p:sp>
      <p:sp>
        <p:nvSpPr>
          <p:cNvPr id="140308" name="Text Box 20"/>
          <p:cNvSpPr txBox="1">
            <a:spLocks noChangeArrowheads="1"/>
          </p:cNvSpPr>
          <p:nvPr/>
        </p:nvSpPr>
        <p:spPr bwMode="auto">
          <a:xfrm>
            <a:off x="2411413" y="2781300"/>
            <a:ext cx="1584325" cy="449263"/>
          </a:xfrm>
          <a:prstGeom prst="rect">
            <a:avLst/>
          </a:prstGeom>
          <a:noFill/>
          <a:ln w="9525" algn="ctr">
            <a:noFill/>
            <a:miter lim="800000"/>
            <a:headEnd/>
            <a:tailEnd/>
          </a:ln>
          <a:effectLst/>
        </p:spPr>
        <p:txBody>
          <a:bodyPr>
            <a:spAutoFit/>
          </a:bodyPr>
          <a:lstStyle/>
          <a:p>
            <a:pPr marL="742950" indent="-285750" fontAlgn="auto">
              <a:lnSpc>
                <a:spcPct val="130000"/>
              </a:lnSpc>
              <a:spcBef>
                <a:spcPct val="50000"/>
              </a:spcBef>
              <a:spcAft>
                <a:spcPts val="0"/>
              </a:spcAft>
              <a:buClr>
                <a:srgbClr val="FF0000"/>
              </a:buClr>
              <a:buSzPct val="70000"/>
              <a:buFont typeface="Monotype Sorts" pitchFamily="2" charset="2"/>
              <a:buNone/>
              <a:defRPr/>
            </a:pPr>
            <a:r>
              <a:rPr lang="tr-TR" b="1">
                <a:effectLst>
                  <a:outerShdw blurRad="38100" dist="38100" dir="2700000" algn="tl">
                    <a:srgbClr val="C0C0C0"/>
                  </a:outerShdw>
                </a:effectLst>
                <a:latin typeface="Comic Sans MS" pitchFamily="66" charset="0"/>
                <a:cs typeface="+mn-cs"/>
              </a:rPr>
              <a:t>Günlük</a:t>
            </a:r>
          </a:p>
        </p:txBody>
      </p:sp>
      <p:sp>
        <p:nvSpPr>
          <p:cNvPr id="140309" name="Text Box 21"/>
          <p:cNvSpPr txBox="1">
            <a:spLocks noChangeArrowheads="1"/>
          </p:cNvSpPr>
          <p:nvPr/>
        </p:nvSpPr>
        <p:spPr bwMode="auto">
          <a:xfrm>
            <a:off x="3132138" y="4365625"/>
            <a:ext cx="1871662" cy="449263"/>
          </a:xfrm>
          <a:prstGeom prst="rect">
            <a:avLst/>
          </a:prstGeom>
          <a:noFill/>
          <a:ln w="9525" algn="ctr">
            <a:noFill/>
            <a:miter lim="800000"/>
            <a:headEnd/>
            <a:tailEnd/>
          </a:ln>
          <a:effectLst/>
        </p:spPr>
        <p:txBody>
          <a:bodyPr>
            <a:spAutoFit/>
          </a:bodyPr>
          <a:lstStyle/>
          <a:p>
            <a:pPr marL="742950" indent="-285750" fontAlgn="auto">
              <a:lnSpc>
                <a:spcPct val="130000"/>
              </a:lnSpc>
              <a:spcBef>
                <a:spcPct val="50000"/>
              </a:spcBef>
              <a:spcAft>
                <a:spcPts val="0"/>
              </a:spcAft>
              <a:buClr>
                <a:srgbClr val="FF0000"/>
              </a:buClr>
              <a:buSzPct val="70000"/>
              <a:buFont typeface="Monotype Sorts" pitchFamily="2" charset="2"/>
              <a:buNone/>
              <a:defRPr/>
            </a:pPr>
            <a:r>
              <a:rPr lang="tr-TR" b="1">
                <a:effectLst>
                  <a:outerShdw blurRad="38100" dist="38100" dir="2700000" algn="tl">
                    <a:srgbClr val="C0C0C0"/>
                  </a:outerShdw>
                </a:effectLst>
                <a:latin typeface="Comic Sans MS" pitchFamily="66" charset="0"/>
                <a:cs typeface="+mn-cs"/>
              </a:rPr>
              <a:t>Aylık</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457200" y="1052513"/>
            <a:ext cx="8229600" cy="5073650"/>
          </a:xfrm>
        </p:spPr>
        <p:txBody>
          <a:bodyPr>
            <a:normAutofit/>
          </a:bodyPr>
          <a:lstStyle/>
          <a:p>
            <a:pPr eaLnBrk="1" hangingPunct="1">
              <a:buFont typeface="Wingdings" pitchFamily="2" charset="2"/>
              <a:buNone/>
            </a:pPr>
            <a:r>
              <a:rPr lang="tr-TR" sz="2800" b="1" smtClean="0"/>
              <a:t>GRUP B HASTALIKLAR</a:t>
            </a:r>
            <a:br>
              <a:rPr lang="tr-TR" sz="2800" b="1" smtClean="0"/>
            </a:br>
            <a:r>
              <a:rPr lang="tr-TR" sz="2800" smtClean="0"/>
              <a:t>Başta DSÖ’nün 1969 tarihli Uluslararası Sağlık Düzenlemeleri (International Health Regulations) olmak üzere çeşitli kararlar uyarınca, kuşku duyulduğu anda ihbarı zorunlu olan hastalıklardır. </a:t>
            </a:r>
          </a:p>
          <a:p>
            <a:pPr eaLnBrk="1" hangingPunct="1">
              <a:buFont typeface="Wingdings" pitchFamily="2" charset="2"/>
              <a:buNone/>
            </a:pPr>
            <a:endParaRPr lang="tr-TR" sz="2800" smtClean="0"/>
          </a:p>
          <a:p>
            <a:pPr eaLnBrk="1" hangingPunct="1">
              <a:buFont typeface="Wingdings" pitchFamily="2" charset="2"/>
              <a:buNone/>
            </a:pPr>
            <a:r>
              <a:rPr lang="tr-TR" sz="2800" smtClean="0"/>
              <a:t>	Sarı Humma </a:t>
            </a:r>
            <a:br>
              <a:rPr lang="tr-TR" sz="2800" smtClean="0"/>
            </a:br>
            <a:r>
              <a:rPr lang="tr-TR" sz="2800" smtClean="0"/>
              <a:t>Veba </a:t>
            </a:r>
            <a:br>
              <a:rPr lang="tr-TR" sz="2800" smtClean="0"/>
            </a:br>
            <a:r>
              <a:rPr lang="tr-TR" sz="2800" smtClean="0"/>
              <a:t>Tifüs </a:t>
            </a:r>
            <a:br>
              <a:rPr lang="tr-TR" sz="2800" smtClean="0"/>
            </a:br>
            <a:r>
              <a:rPr lang="tr-TR" sz="2800" smtClean="0"/>
              <a:t>Çiçek </a:t>
            </a:r>
          </a:p>
          <a:p>
            <a:pPr eaLnBrk="1" hangingPunct="1"/>
            <a:endParaRPr lang="tr-TR" sz="280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5 Slayt Numarası Yer Tutucusu"/>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90647F9-DC39-4F17-AA21-3A00A0F28122}" type="slidenum">
              <a:rPr lang="tr-TR" sz="1200">
                <a:solidFill>
                  <a:schemeClr val="tx1">
                    <a:tint val="75000"/>
                  </a:schemeClr>
                </a:solidFill>
                <a:latin typeface="+mn-lt"/>
                <a:cs typeface="+mn-cs"/>
              </a:rPr>
              <a:pPr algn="r" fontAlgn="auto">
                <a:spcBef>
                  <a:spcPts val="0"/>
                </a:spcBef>
                <a:spcAft>
                  <a:spcPts val="0"/>
                </a:spcAft>
                <a:defRPr/>
              </a:pPr>
              <a:t>49</a:t>
            </a:fld>
            <a:endParaRPr lang="tr-TR" sz="1200">
              <a:solidFill>
                <a:schemeClr val="tx1">
                  <a:tint val="75000"/>
                </a:schemeClr>
              </a:solidFill>
              <a:latin typeface="+mn-lt"/>
              <a:cs typeface="+mn-cs"/>
            </a:endParaRPr>
          </a:p>
        </p:txBody>
      </p:sp>
      <p:sp>
        <p:nvSpPr>
          <p:cNvPr id="90115" name="Rectangle 2"/>
          <p:cNvSpPr>
            <a:spLocks noGrp="1" noChangeArrowheads="1"/>
          </p:cNvSpPr>
          <p:nvPr>
            <p:ph type="title" idx="4294967295"/>
          </p:nvPr>
        </p:nvSpPr>
        <p:spPr>
          <a:xfrm>
            <a:off x="457200" y="122238"/>
            <a:ext cx="7543800" cy="882650"/>
          </a:xfrm>
        </p:spPr>
        <p:txBody>
          <a:bodyPr anchor="ctr"/>
          <a:lstStyle/>
          <a:p>
            <a:pPr eaLnBrk="1" hangingPunct="1"/>
            <a:r>
              <a:rPr lang="tr-TR" sz="3000" smtClean="0">
                <a:solidFill>
                  <a:srgbClr val="3333FF"/>
                </a:solidFill>
                <a:latin typeface="Comic Sans MS" pitchFamily="66" charset="0"/>
              </a:rPr>
              <a:t>Grup B Hastalıkların Bildirim Sistemi</a:t>
            </a:r>
          </a:p>
        </p:txBody>
      </p:sp>
      <p:sp>
        <p:nvSpPr>
          <p:cNvPr id="90116" name="Rectangle 3"/>
          <p:cNvSpPr>
            <a:spLocks noGrp="1" noChangeArrowheads="1"/>
          </p:cNvSpPr>
          <p:nvPr>
            <p:ph type="body" idx="4294967295"/>
          </p:nvPr>
        </p:nvSpPr>
        <p:spPr>
          <a:xfrm>
            <a:off x="323850" y="1341438"/>
            <a:ext cx="1728788" cy="574675"/>
          </a:xfrm>
          <a:solidFill>
            <a:srgbClr val="CCFFFF"/>
          </a:solidFill>
          <a:ln w="38100">
            <a:solidFill>
              <a:schemeClr val="bg2"/>
            </a:solidFill>
          </a:ln>
        </p:spPr>
        <p:txBody>
          <a:bodyPr anchor="ctr"/>
          <a:lstStyle/>
          <a:p>
            <a:pPr eaLnBrk="1" hangingPunct="1">
              <a:lnSpc>
                <a:spcPct val="80000"/>
              </a:lnSpc>
              <a:buFontTx/>
              <a:buNone/>
            </a:pPr>
            <a:r>
              <a:rPr lang="tr-TR" sz="1600" b="1" smtClean="0">
                <a:latin typeface="Comic Sans MS" pitchFamily="66" charset="0"/>
              </a:rPr>
              <a:t>Sağlık ocakları</a:t>
            </a:r>
          </a:p>
        </p:txBody>
      </p:sp>
      <p:sp>
        <p:nvSpPr>
          <p:cNvPr id="90117" name="Text Box 4"/>
          <p:cNvSpPr txBox="1">
            <a:spLocks noChangeArrowheads="1"/>
          </p:cNvSpPr>
          <p:nvPr/>
        </p:nvSpPr>
        <p:spPr bwMode="auto">
          <a:xfrm>
            <a:off x="3851275" y="3284538"/>
            <a:ext cx="2736850" cy="566737"/>
          </a:xfrm>
          <a:prstGeom prst="rect">
            <a:avLst/>
          </a:prstGeom>
          <a:solidFill>
            <a:srgbClr val="FF99CC"/>
          </a:solidFill>
          <a:ln w="38100" algn="ctr">
            <a:solidFill>
              <a:schemeClr val="bg2"/>
            </a:solidFill>
            <a:miter lim="800000"/>
            <a:headEnd/>
            <a:tailEnd/>
          </a:ln>
        </p:spPr>
        <p:txBody>
          <a:bodyPr anchor="ctr"/>
          <a:lstStyle/>
          <a:p>
            <a:pPr marL="342900" indent="-342900" algn="ctr">
              <a:lnSpc>
                <a:spcPct val="80000"/>
              </a:lnSpc>
              <a:spcBef>
                <a:spcPct val="20000"/>
              </a:spcBef>
              <a:buClr>
                <a:schemeClr val="hlink"/>
              </a:buClr>
              <a:buSzPct val="70000"/>
              <a:buFont typeface="Wingdings" pitchFamily="2" charset="2"/>
              <a:buNone/>
            </a:pPr>
            <a:r>
              <a:rPr lang="tr-TR" sz="2000" b="1">
                <a:solidFill>
                  <a:srgbClr val="000514"/>
                </a:solidFill>
                <a:latin typeface="Comic Sans MS" pitchFamily="66" charset="0"/>
              </a:rPr>
              <a:t>İl Sağlık Müdürlüğü</a:t>
            </a:r>
          </a:p>
        </p:txBody>
      </p:sp>
      <p:sp>
        <p:nvSpPr>
          <p:cNvPr id="90118" name="Line 5"/>
          <p:cNvSpPr>
            <a:spLocks noChangeShapeType="1"/>
          </p:cNvSpPr>
          <p:nvPr/>
        </p:nvSpPr>
        <p:spPr bwMode="auto">
          <a:xfrm>
            <a:off x="2268538" y="2133600"/>
            <a:ext cx="1798637" cy="1582738"/>
          </a:xfrm>
          <a:prstGeom prst="line">
            <a:avLst/>
          </a:prstGeom>
          <a:noFill/>
          <a:ln w="9525">
            <a:noFill/>
            <a:round/>
            <a:headEnd/>
            <a:tailEnd type="triangle" w="med" len="med"/>
          </a:ln>
        </p:spPr>
        <p:txBody>
          <a:bodyPr/>
          <a:lstStyle/>
          <a:p>
            <a:endParaRPr lang="tr-TR"/>
          </a:p>
        </p:txBody>
      </p:sp>
      <p:sp>
        <p:nvSpPr>
          <p:cNvPr id="90119" name="Line 6"/>
          <p:cNvSpPr>
            <a:spLocks noChangeShapeType="1"/>
          </p:cNvSpPr>
          <p:nvPr/>
        </p:nvSpPr>
        <p:spPr bwMode="auto">
          <a:xfrm>
            <a:off x="8172450" y="4149725"/>
            <a:ext cx="0" cy="935038"/>
          </a:xfrm>
          <a:prstGeom prst="line">
            <a:avLst/>
          </a:prstGeom>
          <a:noFill/>
          <a:ln w="38100">
            <a:solidFill>
              <a:schemeClr val="bg2"/>
            </a:solidFill>
            <a:round/>
            <a:headEnd/>
            <a:tailEnd type="triangle" w="med" len="med"/>
          </a:ln>
        </p:spPr>
        <p:txBody>
          <a:bodyPr/>
          <a:lstStyle/>
          <a:p>
            <a:endParaRPr lang="tr-TR"/>
          </a:p>
        </p:txBody>
      </p:sp>
      <p:sp>
        <p:nvSpPr>
          <p:cNvPr id="90120" name="Line 7"/>
          <p:cNvSpPr>
            <a:spLocks noChangeShapeType="1"/>
          </p:cNvSpPr>
          <p:nvPr/>
        </p:nvSpPr>
        <p:spPr bwMode="auto">
          <a:xfrm flipH="1">
            <a:off x="4427538" y="2133600"/>
            <a:ext cx="1368425" cy="1511300"/>
          </a:xfrm>
          <a:prstGeom prst="line">
            <a:avLst/>
          </a:prstGeom>
          <a:noFill/>
          <a:ln w="9525">
            <a:noFill/>
            <a:round/>
            <a:headEnd/>
            <a:tailEnd type="triangle" w="med" len="med"/>
          </a:ln>
        </p:spPr>
        <p:txBody>
          <a:bodyPr/>
          <a:lstStyle/>
          <a:p>
            <a:endParaRPr lang="tr-TR"/>
          </a:p>
        </p:txBody>
      </p:sp>
      <p:sp>
        <p:nvSpPr>
          <p:cNvPr id="90121" name="Line 8"/>
          <p:cNvSpPr>
            <a:spLocks noChangeShapeType="1"/>
          </p:cNvSpPr>
          <p:nvPr/>
        </p:nvSpPr>
        <p:spPr bwMode="auto">
          <a:xfrm flipV="1">
            <a:off x="3059113" y="4076700"/>
            <a:ext cx="1512887" cy="1584325"/>
          </a:xfrm>
          <a:prstGeom prst="line">
            <a:avLst/>
          </a:prstGeom>
          <a:noFill/>
          <a:ln w="38100">
            <a:solidFill>
              <a:schemeClr val="bg2"/>
            </a:solidFill>
            <a:round/>
            <a:headEnd/>
            <a:tailEnd type="triangle" w="med" len="med"/>
          </a:ln>
        </p:spPr>
        <p:txBody>
          <a:bodyPr/>
          <a:lstStyle/>
          <a:p>
            <a:endParaRPr lang="tr-TR"/>
          </a:p>
        </p:txBody>
      </p:sp>
      <p:sp>
        <p:nvSpPr>
          <p:cNvPr id="90122" name="Text Box 9"/>
          <p:cNvSpPr txBox="1">
            <a:spLocks noChangeArrowheads="1"/>
          </p:cNvSpPr>
          <p:nvPr/>
        </p:nvSpPr>
        <p:spPr bwMode="auto">
          <a:xfrm>
            <a:off x="3059113" y="1773238"/>
            <a:ext cx="4537075" cy="750887"/>
          </a:xfrm>
          <a:prstGeom prst="rect">
            <a:avLst/>
          </a:prstGeom>
          <a:noFill/>
          <a:ln w="9525" algn="ctr">
            <a:noFill/>
            <a:miter lim="800000"/>
            <a:headEnd/>
            <a:tailEnd/>
          </a:ln>
        </p:spPr>
        <p:txBody>
          <a:bodyPr>
            <a:spAutoFit/>
          </a:bodyPr>
          <a:lstStyle/>
          <a:p>
            <a:pPr marL="742950" indent="-285750">
              <a:lnSpc>
                <a:spcPct val="130000"/>
              </a:lnSpc>
              <a:spcBef>
                <a:spcPct val="50000"/>
              </a:spcBef>
              <a:buClr>
                <a:srgbClr val="FF0000"/>
              </a:buClr>
              <a:buSzPct val="70000"/>
              <a:buFont typeface="Monotype Sorts"/>
              <a:buNone/>
            </a:pPr>
            <a:r>
              <a:rPr lang="tr-TR" sz="1400" b="1">
                <a:latin typeface="Comic Sans MS" pitchFamily="66" charset="0"/>
              </a:rPr>
              <a:t>Hemen telefonla</a:t>
            </a:r>
          </a:p>
          <a:p>
            <a:pPr marL="742950" indent="-285750">
              <a:lnSpc>
                <a:spcPct val="130000"/>
              </a:lnSpc>
              <a:spcBef>
                <a:spcPct val="50000"/>
              </a:spcBef>
              <a:buClr>
                <a:srgbClr val="FF0000"/>
              </a:buClr>
              <a:buSzPct val="70000"/>
              <a:buFont typeface="Monotype Sorts"/>
              <a:buNone/>
            </a:pPr>
            <a:r>
              <a:rPr lang="tr-TR" sz="1400" b="1">
                <a:latin typeface="Comic Sans MS" pitchFamily="66" charset="0"/>
              </a:rPr>
              <a:t>Ay sonunda Form 017 B</a:t>
            </a:r>
          </a:p>
        </p:txBody>
      </p:sp>
      <p:sp>
        <p:nvSpPr>
          <p:cNvPr id="90123" name="Line 10"/>
          <p:cNvSpPr>
            <a:spLocks noChangeShapeType="1"/>
          </p:cNvSpPr>
          <p:nvPr/>
        </p:nvSpPr>
        <p:spPr bwMode="auto">
          <a:xfrm>
            <a:off x="2700338" y="3573463"/>
            <a:ext cx="1008062" cy="0"/>
          </a:xfrm>
          <a:prstGeom prst="line">
            <a:avLst/>
          </a:prstGeom>
          <a:noFill/>
          <a:ln w="38100">
            <a:solidFill>
              <a:schemeClr val="bg2"/>
            </a:solidFill>
            <a:round/>
            <a:headEnd/>
            <a:tailEnd type="triangle" w="med" len="med"/>
          </a:ln>
        </p:spPr>
        <p:txBody>
          <a:bodyPr/>
          <a:lstStyle/>
          <a:p>
            <a:endParaRPr lang="tr-TR"/>
          </a:p>
        </p:txBody>
      </p:sp>
      <p:sp>
        <p:nvSpPr>
          <p:cNvPr id="90124" name="Line 11"/>
          <p:cNvSpPr>
            <a:spLocks noChangeShapeType="1"/>
          </p:cNvSpPr>
          <p:nvPr/>
        </p:nvSpPr>
        <p:spPr bwMode="auto">
          <a:xfrm>
            <a:off x="6661150" y="3573463"/>
            <a:ext cx="574675" cy="0"/>
          </a:xfrm>
          <a:prstGeom prst="line">
            <a:avLst/>
          </a:prstGeom>
          <a:noFill/>
          <a:ln w="38100">
            <a:solidFill>
              <a:schemeClr val="bg2"/>
            </a:solidFill>
            <a:round/>
            <a:headEnd/>
            <a:tailEnd type="triangle" w="med" len="med"/>
          </a:ln>
        </p:spPr>
        <p:txBody>
          <a:bodyPr/>
          <a:lstStyle/>
          <a:p>
            <a:endParaRPr lang="tr-TR"/>
          </a:p>
        </p:txBody>
      </p:sp>
      <p:sp>
        <p:nvSpPr>
          <p:cNvPr id="90125" name="Text Box 12"/>
          <p:cNvSpPr txBox="1">
            <a:spLocks noChangeArrowheads="1"/>
          </p:cNvSpPr>
          <p:nvPr/>
        </p:nvSpPr>
        <p:spPr bwMode="auto">
          <a:xfrm>
            <a:off x="7308850" y="3284538"/>
            <a:ext cx="1655763" cy="647700"/>
          </a:xfrm>
          <a:prstGeom prst="rect">
            <a:avLst/>
          </a:prstGeom>
          <a:solidFill>
            <a:srgbClr val="CCFFFF"/>
          </a:solidFill>
          <a:ln w="38100" algn="ctr">
            <a:solidFill>
              <a:schemeClr val="bg2"/>
            </a:solidFill>
            <a:miter lim="800000"/>
            <a:headEnd/>
            <a:tailEnd/>
          </a:ln>
        </p:spPr>
        <p:txBody>
          <a:bodyPr anchor="ctr"/>
          <a:lstStyle/>
          <a:p>
            <a:pPr marL="342900" indent="-342900" algn="ctr">
              <a:lnSpc>
                <a:spcPct val="80000"/>
              </a:lnSpc>
              <a:spcBef>
                <a:spcPct val="20000"/>
              </a:spcBef>
              <a:buClr>
                <a:schemeClr val="hlink"/>
              </a:buClr>
              <a:buSzPct val="70000"/>
              <a:buFont typeface="Wingdings" pitchFamily="2" charset="2"/>
              <a:buNone/>
            </a:pPr>
            <a:r>
              <a:rPr lang="tr-TR" sz="2000" b="1">
                <a:solidFill>
                  <a:srgbClr val="3333FF"/>
                </a:solidFill>
                <a:latin typeface="Comic Sans MS" pitchFamily="66" charset="0"/>
              </a:rPr>
              <a:t>Sağlık Bakanlığı</a:t>
            </a:r>
          </a:p>
        </p:txBody>
      </p:sp>
      <p:sp>
        <p:nvSpPr>
          <p:cNvPr id="130061" name="Text Box 13"/>
          <p:cNvSpPr txBox="1">
            <a:spLocks noChangeArrowheads="1"/>
          </p:cNvSpPr>
          <p:nvPr/>
        </p:nvSpPr>
        <p:spPr bwMode="auto">
          <a:xfrm>
            <a:off x="7308850" y="5157788"/>
            <a:ext cx="1511300" cy="1008062"/>
          </a:xfrm>
          <a:prstGeom prst="rect">
            <a:avLst/>
          </a:prstGeom>
          <a:solidFill>
            <a:srgbClr val="CCFFFF"/>
          </a:solidFill>
          <a:ln w="38100" algn="ctr">
            <a:solidFill>
              <a:schemeClr val="bg2"/>
            </a:solidFill>
            <a:miter lim="800000"/>
            <a:headEnd/>
            <a:tailEnd/>
          </a:ln>
          <a:effectLst/>
        </p:spPr>
        <p:txBody>
          <a:bodyPr/>
          <a:lstStyle/>
          <a:p>
            <a:pPr marL="342900" indent="-342900" fontAlgn="auto">
              <a:lnSpc>
                <a:spcPct val="80000"/>
              </a:lnSpc>
              <a:spcBef>
                <a:spcPct val="20000"/>
              </a:spcBef>
              <a:spcAft>
                <a:spcPts val="0"/>
              </a:spcAft>
              <a:buClr>
                <a:schemeClr val="hlink"/>
              </a:buClr>
              <a:buSzPct val="70000"/>
              <a:buFont typeface="Wingdings" pitchFamily="2" charset="2"/>
              <a:buNone/>
              <a:defRPr/>
            </a:pPr>
            <a:r>
              <a:rPr lang="tr-TR" sz="2000">
                <a:solidFill>
                  <a:srgbClr val="00FF00"/>
                </a:solidFill>
                <a:effectLst>
                  <a:outerShdw blurRad="38100" dist="38100" dir="2700000" algn="tl">
                    <a:srgbClr val="000000"/>
                  </a:outerShdw>
                </a:effectLst>
                <a:latin typeface="Comic Sans MS" pitchFamily="66" charset="0"/>
                <a:cs typeface="+mn-cs"/>
              </a:rPr>
              <a:t>     </a:t>
            </a:r>
            <a:r>
              <a:rPr lang="tr-TR" sz="2000" b="1">
                <a:solidFill>
                  <a:srgbClr val="FF3300"/>
                </a:solidFill>
                <a:latin typeface="Comic Sans MS" pitchFamily="66" charset="0"/>
                <a:cs typeface="+mn-cs"/>
              </a:rPr>
              <a:t>Dünya Sağlık Örgütü</a:t>
            </a:r>
          </a:p>
        </p:txBody>
      </p:sp>
      <p:sp>
        <p:nvSpPr>
          <p:cNvPr id="90127" name="Line 14"/>
          <p:cNvSpPr>
            <a:spLocks noChangeShapeType="1"/>
          </p:cNvSpPr>
          <p:nvPr/>
        </p:nvSpPr>
        <p:spPr bwMode="auto">
          <a:xfrm>
            <a:off x="2339975" y="1916113"/>
            <a:ext cx="2087563" cy="1152525"/>
          </a:xfrm>
          <a:prstGeom prst="line">
            <a:avLst/>
          </a:prstGeom>
          <a:noFill/>
          <a:ln w="38100">
            <a:solidFill>
              <a:schemeClr val="bg2"/>
            </a:solidFill>
            <a:round/>
            <a:headEnd/>
            <a:tailEnd type="triangle" w="med" len="med"/>
          </a:ln>
        </p:spPr>
        <p:txBody>
          <a:bodyPr/>
          <a:lstStyle/>
          <a:p>
            <a:endParaRPr lang="tr-TR"/>
          </a:p>
        </p:txBody>
      </p:sp>
      <p:sp>
        <p:nvSpPr>
          <p:cNvPr id="90128" name="Text Box 15"/>
          <p:cNvSpPr txBox="1">
            <a:spLocks noChangeArrowheads="1"/>
          </p:cNvSpPr>
          <p:nvPr/>
        </p:nvSpPr>
        <p:spPr bwMode="auto">
          <a:xfrm>
            <a:off x="323850" y="5013325"/>
            <a:ext cx="2592388" cy="1366838"/>
          </a:xfrm>
          <a:prstGeom prst="rect">
            <a:avLst/>
          </a:prstGeom>
          <a:solidFill>
            <a:srgbClr val="CCFFFF"/>
          </a:solidFill>
          <a:ln w="38100" algn="ctr">
            <a:solidFill>
              <a:schemeClr val="bg2"/>
            </a:solidFill>
            <a:miter lim="800000"/>
            <a:headEnd/>
            <a:tailEnd/>
          </a:ln>
        </p:spPr>
        <p:txBody>
          <a:bodyPr/>
          <a:lstStyle/>
          <a:p>
            <a:pPr marL="342900" indent="-342900">
              <a:lnSpc>
                <a:spcPct val="80000"/>
              </a:lnSpc>
              <a:spcBef>
                <a:spcPct val="20000"/>
              </a:spcBef>
              <a:buClr>
                <a:schemeClr val="hlink"/>
              </a:buClr>
              <a:buSzPct val="70000"/>
              <a:buFont typeface="Wingdings" pitchFamily="2" charset="2"/>
              <a:buNone/>
            </a:pPr>
            <a:r>
              <a:rPr lang="tr-TR" sz="1600" b="1">
                <a:latin typeface="Comic Sans MS" pitchFamily="66" charset="0"/>
              </a:rPr>
              <a:t>SSK hastaneleri</a:t>
            </a:r>
          </a:p>
          <a:p>
            <a:pPr marL="342900" indent="-342900">
              <a:lnSpc>
                <a:spcPct val="80000"/>
              </a:lnSpc>
              <a:spcBef>
                <a:spcPct val="20000"/>
              </a:spcBef>
              <a:buClr>
                <a:schemeClr val="hlink"/>
              </a:buClr>
              <a:buSzPct val="70000"/>
              <a:buFont typeface="Wingdings" pitchFamily="2" charset="2"/>
              <a:buNone/>
            </a:pPr>
            <a:r>
              <a:rPr lang="tr-TR" sz="1600" b="1">
                <a:latin typeface="Comic Sans MS" pitchFamily="66" charset="0"/>
              </a:rPr>
              <a:t>SB Devlet hastaneleri</a:t>
            </a:r>
          </a:p>
          <a:p>
            <a:pPr marL="342900" indent="-342900">
              <a:lnSpc>
                <a:spcPct val="80000"/>
              </a:lnSpc>
              <a:spcBef>
                <a:spcPct val="20000"/>
              </a:spcBef>
              <a:buClr>
                <a:schemeClr val="hlink"/>
              </a:buClr>
              <a:buSzPct val="70000"/>
              <a:buFont typeface="Wingdings" pitchFamily="2" charset="2"/>
              <a:buNone/>
            </a:pPr>
            <a:r>
              <a:rPr lang="tr-TR" sz="1600" b="1">
                <a:latin typeface="Comic Sans MS" pitchFamily="66" charset="0"/>
              </a:rPr>
              <a:t>Üniversite Hastaneleri</a:t>
            </a:r>
          </a:p>
          <a:p>
            <a:pPr marL="342900" indent="-342900">
              <a:lnSpc>
                <a:spcPct val="80000"/>
              </a:lnSpc>
              <a:spcBef>
                <a:spcPct val="20000"/>
              </a:spcBef>
              <a:buClr>
                <a:schemeClr val="hlink"/>
              </a:buClr>
              <a:buSzPct val="70000"/>
              <a:buFont typeface="Wingdings" pitchFamily="2" charset="2"/>
              <a:buNone/>
            </a:pPr>
            <a:r>
              <a:rPr lang="tr-TR" sz="1600" b="1">
                <a:latin typeface="Comic Sans MS" pitchFamily="66" charset="0"/>
              </a:rPr>
              <a:t>Belediye hastaneleri</a:t>
            </a:r>
          </a:p>
          <a:p>
            <a:pPr marL="342900" indent="-342900">
              <a:lnSpc>
                <a:spcPct val="80000"/>
              </a:lnSpc>
              <a:spcBef>
                <a:spcPct val="20000"/>
              </a:spcBef>
              <a:buClr>
                <a:schemeClr val="hlink"/>
              </a:buClr>
              <a:buSzPct val="70000"/>
              <a:buFont typeface="Wingdings" pitchFamily="2" charset="2"/>
              <a:buNone/>
            </a:pPr>
            <a:r>
              <a:rPr lang="tr-TR" sz="1600" b="1">
                <a:latin typeface="Comic Sans MS" pitchFamily="66" charset="0"/>
              </a:rPr>
              <a:t>DDY hastaneleri</a:t>
            </a:r>
          </a:p>
        </p:txBody>
      </p:sp>
      <p:sp>
        <p:nvSpPr>
          <p:cNvPr id="90129" name="Rectangle 16"/>
          <p:cNvSpPr>
            <a:spLocks noChangeArrowheads="1"/>
          </p:cNvSpPr>
          <p:nvPr/>
        </p:nvSpPr>
        <p:spPr bwMode="auto">
          <a:xfrm>
            <a:off x="179388" y="3213100"/>
            <a:ext cx="2411412" cy="792163"/>
          </a:xfrm>
          <a:prstGeom prst="rect">
            <a:avLst/>
          </a:prstGeom>
          <a:solidFill>
            <a:srgbClr val="CCFFFF"/>
          </a:solidFill>
          <a:ln w="38100">
            <a:solidFill>
              <a:schemeClr val="bg2"/>
            </a:solidFill>
            <a:miter lim="800000"/>
            <a:headEnd/>
            <a:tailEnd/>
          </a:ln>
        </p:spPr>
        <p:txBody>
          <a:bodyPr anchor="ctr"/>
          <a:lstStyle/>
          <a:p>
            <a:pPr marL="342900" indent="-342900">
              <a:lnSpc>
                <a:spcPct val="80000"/>
              </a:lnSpc>
              <a:spcBef>
                <a:spcPct val="20000"/>
              </a:spcBef>
            </a:pPr>
            <a:r>
              <a:rPr lang="tr-TR" sz="1700" b="1">
                <a:latin typeface="Comic Sans MS" pitchFamily="66" charset="0"/>
              </a:rPr>
              <a:t>Özel Hekim</a:t>
            </a:r>
          </a:p>
          <a:p>
            <a:pPr marL="342900" indent="-342900">
              <a:lnSpc>
                <a:spcPct val="80000"/>
              </a:lnSpc>
              <a:spcBef>
                <a:spcPct val="20000"/>
              </a:spcBef>
            </a:pPr>
            <a:r>
              <a:rPr lang="tr-TR" sz="1700" b="1">
                <a:latin typeface="Comic Sans MS" pitchFamily="66" charset="0"/>
              </a:rPr>
              <a:t>Özel Sağlık Kurumları</a:t>
            </a:r>
          </a:p>
        </p:txBody>
      </p:sp>
      <p:sp>
        <p:nvSpPr>
          <p:cNvPr id="90130" name="Text Box 17"/>
          <p:cNvSpPr txBox="1">
            <a:spLocks noChangeArrowheads="1"/>
          </p:cNvSpPr>
          <p:nvPr/>
        </p:nvSpPr>
        <p:spPr bwMode="auto">
          <a:xfrm>
            <a:off x="3203575" y="4941888"/>
            <a:ext cx="4537075" cy="750887"/>
          </a:xfrm>
          <a:prstGeom prst="rect">
            <a:avLst/>
          </a:prstGeom>
          <a:noFill/>
          <a:ln w="9525" algn="ctr">
            <a:noFill/>
            <a:miter lim="800000"/>
            <a:headEnd/>
            <a:tailEnd/>
          </a:ln>
        </p:spPr>
        <p:txBody>
          <a:bodyPr>
            <a:spAutoFit/>
          </a:bodyPr>
          <a:lstStyle/>
          <a:p>
            <a:pPr marL="742950" indent="-285750">
              <a:lnSpc>
                <a:spcPct val="130000"/>
              </a:lnSpc>
              <a:spcBef>
                <a:spcPct val="50000"/>
              </a:spcBef>
              <a:buClr>
                <a:srgbClr val="FF0000"/>
              </a:buClr>
              <a:buSzPct val="70000"/>
              <a:buFont typeface="Monotype Sorts"/>
              <a:buNone/>
            </a:pPr>
            <a:r>
              <a:rPr lang="tr-TR" sz="1400" b="1">
                <a:latin typeface="Comic Sans MS" pitchFamily="66" charset="0"/>
              </a:rPr>
              <a:t>Hemen telefonla</a:t>
            </a:r>
          </a:p>
          <a:p>
            <a:pPr marL="742950" indent="-285750">
              <a:lnSpc>
                <a:spcPct val="130000"/>
              </a:lnSpc>
              <a:spcBef>
                <a:spcPct val="50000"/>
              </a:spcBef>
              <a:buClr>
                <a:srgbClr val="FF0000"/>
              </a:buClr>
              <a:buSzPct val="70000"/>
              <a:buFont typeface="Monotype Sorts"/>
              <a:buNone/>
            </a:pPr>
            <a:r>
              <a:rPr lang="tr-TR" sz="1400" b="1">
                <a:latin typeface="Comic Sans MS" pitchFamily="66" charset="0"/>
              </a:rPr>
              <a:t>Ay sonunda Form 017 B</a:t>
            </a:r>
          </a:p>
        </p:txBody>
      </p:sp>
      <p:sp>
        <p:nvSpPr>
          <p:cNvPr id="90131" name="Text Box 18"/>
          <p:cNvSpPr txBox="1">
            <a:spLocks noChangeArrowheads="1"/>
          </p:cNvSpPr>
          <p:nvPr/>
        </p:nvSpPr>
        <p:spPr bwMode="auto">
          <a:xfrm>
            <a:off x="1258888" y="4005263"/>
            <a:ext cx="4537075" cy="750887"/>
          </a:xfrm>
          <a:prstGeom prst="rect">
            <a:avLst/>
          </a:prstGeom>
          <a:noFill/>
          <a:ln w="9525" algn="ctr">
            <a:noFill/>
            <a:miter lim="800000"/>
            <a:headEnd/>
            <a:tailEnd/>
          </a:ln>
        </p:spPr>
        <p:txBody>
          <a:bodyPr>
            <a:spAutoFit/>
          </a:bodyPr>
          <a:lstStyle/>
          <a:p>
            <a:pPr marL="742950" indent="-285750">
              <a:lnSpc>
                <a:spcPct val="130000"/>
              </a:lnSpc>
              <a:spcBef>
                <a:spcPct val="50000"/>
              </a:spcBef>
              <a:buClr>
                <a:srgbClr val="FF0000"/>
              </a:buClr>
              <a:buSzPct val="70000"/>
              <a:buFont typeface="Monotype Sorts"/>
              <a:buNone/>
            </a:pPr>
            <a:r>
              <a:rPr lang="tr-TR" sz="1400" b="1">
                <a:latin typeface="Comic Sans MS" pitchFamily="66" charset="0"/>
              </a:rPr>
              <a:t>Hemen telefonla</a:t>
            </a:r>
          </a:p>
          <a:p>
            <a:pPr marL="742950" indent="-285750">
              <a:lnSpc>
                <a:spcPct val="130000"/>
              </a:lnSpc>
              <a:spcBef>
                <a:spcPct val="50000"/>
              </a:spcBef>
              <a:buClr>
                <a:srgbClr val="FF0000"/>
              </a:buClr>
              <a:buSzPct val="70000"/>
              <a:buFont typeface="Monotype Sorts"/>
              <a:buNone/>
            </a:pPr>
            <a:r>
              <a:rPr lang="tr-TR" sz="1400" b="1">
                <a:latin typeface="Comic Sans MS" pitchFamily="66" charset="0"/>
              </a:rPr>
              <a:t>Ay sonunda Form 017 B</a:t>
            </a:r>
          </a:p>
        </p:txBody>
      </p:sp>
      <p:sp>
        <p:nvSpPr>
          <p:cNvPr id="130067" name="Text Box 19"/>
          <p:cNvSpPr txBox="1">
            <a:spLocks noChangeArrowheads="1"/>
          </p:cNvSpPr>
          <p:nvPr/>
        </p:nvSpPr>
        <p:spPr bwMode="auto">
          <a:xfrm>
            <a:off x="5508625" y="2565400"/>
            <a:ext cx="4537075" cy="750888"/>
          </a:xfrm>
          <a:prstGeom prst="rect">
            <a:avLst/>
          </a:prstGeom>
          <a:noFill/>
          <a:ln w="9525" algn="ctr">
            <a:noFill/>
            <a:miter lim="800000"/>
            <a:headEnd/>
            <a:tailEnd/>
          </a:ln>
          <a:effectLst/>
        </p:spPr>
        <p:txBody>
          <a:bodyPr>
            <a:spAutoFit/>
          </a:bodyPr>
          <a:lstStyle/>
          <a:p>
            <a:pPr marL="742950" indent="-285750" fontAlgn="auto">
              <a:lnSpc>
                <a:spcPct val="130000"/>
              </a:lnSpc>
              <a:spcBef>
                <a:spcPct val="50000"/>
              </a:spcBef>
              <a:spcAft>
                <a:spcPts val="0"/>
              </a:spcAft>
              <a:buClr>
                <a:srgbClr val="FF0000"/>
              </a:buClr>
              <a:buSzPct val="70000"/>
              <a:buFont typeface="Monotype Sorts" pitchFamily="2" charset="2"/>
              <a:buNone/>
              <a:defRPr/>
            </a:pPr>
            <a:r>
              <a:rPr lang="tr-TR" sz="1400" b="1">
                <a:effectLst>
                  <a:outerShdw blurRad="38100" dist="38100" dir="2700000" algn="tl">
                    <a:srgbClr val="C0C0C0"/>
                  </a:outerShdw>
                </a:effectLst>
                <a:latin typeface="Comic Sans MS" pitchFamily="66" charset="0"/>
                <a:cs typeface="+mn-cs"/>
              </a:rPr>
              <a:t>Hemen telefonla</a:t>
            </a:r>
          </a:p>
          <a:p>
            <a:pPr marL="742950" indent="-285750" fontAlgn="auto">
              <a:lnSpc>
                <a:spcPct val="130000"/>
              </a:lnSpc>
              <a:spcBef>
                <a:spcPct val="50000"/>
              </a:spcBef>
              <a:spcAft>
                <a:spcPts val="0"/>
              </a:spcAft>
              <a:buClr>
                <a:srgbClr val="FF0000"/>
              </a:buClr>
              <a:buSzPct val="70000"/>
              <a:buFont typeface="Monotype Sorts" pitchFamily="2" charset="2"/>
              <a:buNone/>
              <a:defRPr/>
            </a:pPr>
            <a:r>
              <a:rPr lang="tr-TR" sz="1400" b="1">
                <a:effectLst>
                  <a:outerShdw blurRad="38100" dist="38100" dir="2700000" algn="tl">
                    <a:srgbClr val="C0C0C0"/>
                  </a:outerShdw>
                </a:effectLst>
                <a:latin typeface="Comic Sans MS" pitchFamily="66" charset="0"/>
                <a:cs typeface="+mn-cs"/>
              </a:rPr>
              <a:t>Ay sonunda Form 017 B</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r>
              <a:rPr lang="tr-TR" smtClean="0"/>
              <a:t>BULAŞICI HASTALIKLARIN ÖNEMİ 2</a:t>
            </a:r>
          </a:p>
        </p:txBody>
      </p:sp>
      <p:sp>
        <p:nvSpPr>
          <p:cNvPr id="19458" name="Rectangle 3"/>
          <p:cNvSpPr>
            <a:spLocks noGrp="1" noChangeArrowheads="1"/>
          </p:cNvSpPr>
          <p:nvPr>
            <p:ph type="body" idx="1"/>
          </p:nvPr>
        </p:nvSpPr>
        <p:spPr/>
        <p:txBody>
          <a:bodyPr/>
          <a:lstStyle/>
          <a:p>
            <a:r>
              <a:rPr lang="tr-TR" dirty="0" smtClean="0"/>
              <a:t>Bulaşıcı hastalıklar ve salgınlar</a:t>
            </a:r>
          </a:p>
          <a:p>
            <a:pPr>
              <a:buFont typeface="Wingdings" pitchFamily="2" charset="2"/>
              <a:buNone/>
            </a:pPr>
            <a:r>
              <a:rPr lang="tr-TR" dirty="0" smtClean="0"/>
              <a:t>	– Halk sağlığını olumsuz etkilemekte</a:t>
            </a:r>
          </a:p>
          <a:p>
            <a:pPr>
              <a:buFont typeface="Wingdings" pitchFamily="2" charset="2"/>
              <a:buNone/>
            </a:pPr>
            <a:r>
              <a:rPr lang="tr-TR" dirty="0" smtClean="0"/>
              <a:t>	– Tedavi giderleri artmakta,</a:t>
            </a:r>
          </a:p>
          <a:p>
            <a:pPr>
              <a:buFont typeface="Wingdings" pitchFamily="2" charset="2"/>
              <a:buNone/>
            </a:pPr>
            <a:r>
              <a:rPr lang="tr-TR" dirty="0" smtClean="0"/>
              <a:t>	– Gıda, tarım ve turizm gibi ekonominin ana sektörlerini olumsuz etkilemektedir.</a:t>
            </a:r>
          </a:p>
          <a:p>
            <a:r>
              <a:rPr lang="tr-TR" dirty="0" smtClean="0"/>
              <a:t>Küreselleşme nedeniyle bulaşıcı hastalıklar ulusal sorun olmaktan çıkmıştır (HIV, Grip).</a:t>
            </a:r>
          </a:p>
          <a:p>
            <a:pPr>
              <a:buFont typeface="Wingdings" pitchFamily="2" charset="2"/>
              <a:buNone/>
            </a:pPr>
            <a:endParaRPr lang="tr-TR" dirty="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1 Başlık"/>
          <p:cNvSpPr>
            <a:spLocks noGrp="1"/>
          </p:cNvSpPr>
          <p:nvPr>
            <p:ph type="title" idx="4294967295"/>
          </p:nvPr>
        </p:nvSpPr>
        <p:spPr/>
        <p:txBody>
          <a:bodyPr anchor="ctr"/>
          <a:lstStyle/>
          <a:p>
            <a:pPr eaLnBrk="1" hangingPunct="1"/>
            <a:endParaRPr lang="tr-TR" smtClean="0"/>
          </a:p>
        </p:txBody>
      </p:sp>
      <p:sp>
        <p:nvSpPr>
          <p:cNvPr id="95235" name="2 İçerik Yer Tutucusu"/>
          <p:cNvSpPr>
            <a:spLocks noGrp="1"/>
          </p:cNvSpPr>
          <p:nvPr>
            <p:ph sz="half" idx="4294967295"/>
          </p:nvPr>
        </p:nvSpPr>
        <p:spPr>
          <a:xfrm>
            <a:off x="457200" y="1719263"/>
            <a:ext cx="7931150" cy="4411662"/>
          </a:xfrm>
        </p:spPr>
        <p:txBody>
          <a:bodyPr/>
          <a:lstStyle/>
          <a:p>
            <a:pPr eaLnBrk="1" hangingPunct="1"/>
            <a:r>
              <a:rPr lang="tr-TR" sz="2600" b="1" smtClean="0"/>
              <a:t>GRUP C HASTALIKLAR</a:t>
            </a:r>
            <a:br>
              <a:rPr lang="tr-TR" sz="2600" b="1" smtClean="0"/>
            </a:br>
            <a:r>
              <a:rPr lang="tr-TR" sz="2600" smtClean="0"/>
              <a:t>Çoğu bildirim sistemine yeni dahil olan hastalıklar </a:t>
            </a:r>
          </a:p>
          <a:p>
            <a:pPr eaLnBrk="1" hangingPunct="1"/>
            <a:r>
              <a:rPr lang="tr-TR" sz="2600" smtClean="0"/>
              <a:t>Hiçbiri için birinci basamaktan bildirim istenmiyor</a:t>
            </a:r>
          </a:p>
          <a:p>
            <a:pPr eaLnBrk="1" hangingPunct="1"/>
            <a:endParaRPr lang="tr-TR" sz="260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1 Başlık"/>
          <p:cNvSpPr>
            <a:spLocks noGrp="1"/>
          </p:cNvSpPr>
          <p:nvPr>
            <p:ph type="title" idx="4294967295"/>
          </p:nvPr>
        </p:nvSpPr>
        <p:spPr/>
        <p:txBody>
          <a:bodyPr anchor="ctr"/>
          <a:lstStyle/>
          <a:p>
            <a:pPr eaLnBrk="1" hangingPunct="1"/>
            <a:endParaRPr lang="tr-TR" smtClean="0"/>
          </a:p>
        </p:txBody>
      </p:sp>
      <p:sp>
        <p:nvSpPr>
          <p:cNvPr id="3" name="2 İçerik Yer Tutucusu"/>
          <p:cNvSpPr>
            <a:spLocks noGrp="1"/>
          </p:cNvSpPr>
          <p:nvPr>
            <p:ph sz="half" idx="4294967295"/>
          </p:nvPr>
        </p:nvSpPr>
        <p:spPr>
          <a:xfrm>
            <a:off x="457200" y="1719263"/>
            <a:ext cx="4038600" cy="4411662"/>
          </a:xfrm>
        </p:spPr>
        <p:txBody>
          <a:bodyPr>
            <a:normAutofit/>
          </a:bodyPr>
          <a:lstStyle/>
          <a:p>
            <a:pPr eaLnBrk="1" hangingPunct="1"/>
            <a:r>
              <a:rPr lang="tr-TR" sz="2300" smtClean="0"/>
              <a:t>Trahom </a:t>
            </a:r>
            <a:br>
              <a:rPr lang="tr-TR" sz="2300" smtClean="0"/>
            </a:br>
            <a:r>
              <a:rPr lang="tr-TR" sz="2300" smtClean="0"/>
              <a:t>İnfluenza </a:t>
            </a:r>
            <a:br>
              <a:rPr lang="tr-TR" sz="2300" smtClean="0"/>
            </a:br>
            <a:r>
              <a:rPr lang="tr-TR" sz="2300" smtClean="0"/>
              <a:t>Lejyoner Hastalığı </a:t>
            </a:r>
            <a:br>
              <a:rPr lang="tr-TR" sz="2300" smtClean="0"/>
            </a:br>
            <a:r>
              <a:rPr lang="tr-TR" sz="2300" smtClean="0"/>
              <a:t>Tularemi </a:t>
            </a:r>
            <a:br>
              <a:rPr lang="tr-TR" sz="2300" smtClean="0"/>
            </a:br>
            <a:r>
              <a:rPr lang="tr-TR" sz="2300" smtClean="0"/>
              <a:t>Kist Hidatik(Ekinokokkoz) </a:t>
            </a:r>
            <a:br>
              <a:rPr lang="tr-TR" sz="2300" smtClean="0"/>
            </a:br>
            <a:r>
              <a:rPr lang="tr-TR" sz="2300" smtClean="0"/>
              <a:t>Akut Hemorajik Ateş </a:t>
            </a:r>
            <a:br>
              <a:rPr lang="tr-TR" sz="2300" smtClean="0"/>
            </a:br>
            <a:r>
              <a:rPr lang="tr-TR" sz="2300" smtClean="0"/>
              <a:t>Toksoplazmoz </a:t>
            </a:r>
            <a:br>
              <a:rPr lang="tr-TR" sz="2300" smtClean="0"/>
            </a:br>
            <a:r>
              <a:rPr lang="tr-TR" sz="2300" smtClean="0"/>
              <a:t>Subakut Sklerozan Panansefalit </a:t>
            </a:r>
            <a:br>
              <a:rPr lang="tr-TR" sz="2300" smtClean="0"/>
            </a:br>
            <a:r>
              <a:rPr lang="tr-TR" sz="2300" smtClean="0"/>
              <a:t>Leptosipiroz </a:t>
            </a:r>
            <a:br>
              <a:rPr lang="tr-TR" sz="2300" smtClean="0"/>
            </a:br>
            <a:endParaRPr lang="tr-TR" sz="2300" smtClean="0"/>
          </a:p>
        </p:txBody>
      </p:sp>
      <p:sp>
        <p:nvSpPr>
          <p:cNvPr id="4" name="3 İçerik Yer Tutucusu"/>
          <p:cNvSpPr>
            <a:spLocks noGrp="1"/>
          </p:cNvSpPr>
          <p:nvPr>
            <p:ph sz="half" idx="4294967295"/>
          </p:nvPr>
        </p:nvSpPr>
        <p:spPr>
          <a:xfrm>
            <a:off x="4648200" y="1719263"/>
            <a:ext cx="4038600" cy="4411662"/>
          </a:xfrm>
        </p:spPr>
        <p:txBody>
          <a:bodyPr>
            <a:normAutofit/>
          </a:bodyPr>
          <a:lstStyle/>
          <a:p>
            <a:pPr eaLnBrk="1" hangingPunct="1"/>
            <a:r>
              <a:rPr lang="tr-TR" sz="2300" smtClean="0"/>
              <a:t>Shistosomiyaz </a:t>
            </a:r>
            <a:br>
              <a:rPr lang="tr-TR" sz="2300" smtClean="0"/>
            </a:br>
            <a:r>
              <a:rPr lang="tr-TR" sz="2300" smtClean="0"/>
              <a:t>Lepra </a:t>
            </a:r>
            <a:br>
              <a:rPr lang="tr-TR" sz="2300" smtClean="0"/>
            </a:br>
            <a:r>
              <a:rPr lang="tr-TR" sz="2300" smtClean="0"/>
              <a:t>Kongenital Rubella Sendromu </a:t>
            </a:r>
            <a:br>
              <a:rPr lang="tr-TR" sz="2300" smtClean="0"/>
            </a:br>
            <a:r>
              <a:rPr lang="tr-TR" sz="2300" smtClean="0"/>
              <a:t>Visseral Leishmaniosis (Kala-Azar) </a:t>
            </a:r>
            <a:br>
              <a:rPr lang="tr-TR" sz="2300" smtClean="0"/>
            </a:br>
            <a:r>
              <a:rPr lang="tr-TR" sz="2300" smtClean="0"/>
              <a:t>Cretzfelt Jakob Hastalığı </a:t>
            </a:r>
            <a:br>
              <a:rPr lang="tr-TR" sz="2300" smtClean="0"/>
            </a:br>
            <a:r>
              <a:rPr lang="tr-TR" sz="2300" smtClean="0"/>
              <a:t>Hemophilus Enfluenza Tip b Menenjiti</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5 Slayt Numarası Yer Tutucusu"/>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2FEF3F3-5DB8-470F-ABE2-FFC8A04F7F81}" type="slidenum">
              <a:rPr lang="tr-TR" sz="1200">
                <a:solidFill>
                  <a:schemeClr val="tx1">
                    <a:tint val="75000"/>
                  </a:schemeClr>
                </a:solidFill>
                <a:latin typeface="+mn-lt"/>
                <a:cs typeface="+mn-cs"/>
              </a:rPr>
              <a:pPr algn="r" fontAlgn="auto">
                <a:spcBef>
                  <a:spcPts val="0"/>
                </a:spcBef>
                <a:spcAft>
                  <a:spcPts val="0"/>
                </a:spcAft>
                <a:defRPr/>
              </a:pPr>
              <a:t>52</a:t>
            </a:fld>
            <a:endParaRPr lang="tr-TR" sz="1200">
              <a:solidFill>
                <a:schemeClr val="tx1">
                  <a:tint val="75000"/>
                </a:schemeClr>
              </a:solidFill>
              <a:latin typeface="+mn-lt"/>
              <a:cs typeface="+mn-cs"/>
            </a:endParaRPr>
          </a:p>
        </p:txBody>
      </p:sp>
      <p:sp>
        <p:nvSpPr>
          <p:cNvPr id="97283" name="Rectangle 2"/>
          <p:cNvSpPr>
            <a:spLocks noGrp="1" noChangeArrowheads="1"/>
          </p:cNvSpPr>
          <p:nvPr>
            <p:ph type="title" idx="4294967295"/>
          </p:nvPr>
        </p:nvSpPr>
        <p:spPr>
          <a:xfrm>
            <a:off x="457200" y="122238"/>
            <a:ext cx="7543800" cy="882650"/>
          </a:xfrm>
        </p:spPr>
        <p:txBody>
          <a:bodyPr anchor="ctr"/>
          <a:lstStyle/>
          <a:p>
            <a:pPr eaLnBrk="1" hangingPunct="1"/>
            <a:r>
              <a:rPr lang="tr-TR" sz="3000" smtClean="0">
                <a:solidFill>
                  <a:srgbClr val="3333FF"/>
                </a:solidFill>
                <a:latin typeface="Comic Sans MS" pitchFamily="66" charset="0"/>
              </a:rPr>
              <a:t>Grup C Hastalıkların Bildirim Sistemi</a:t>
            </a:r>
          </a:p>
        </p:txBody>
      </p:sp>
      <p:sp>
        <p:nvSpPr>
          <p:cNvPr id="97284" name="Rectangle 3"/>
          <p:cNvSpPr>
            <a:spLocks noGrp="1" noChangeArrowheads="1"/>
          </p:cNvSpPr>
          <p:nvPr>
            <p:ph type="body" idx="4294967295"/>
          </p:nvPr>
        </p:nvSpPr>
        <p:spPr>
          <a:xfrm>
            <a:off x="3203575" y="1196975"/>
            <a:ext cx="3024188" cy="574675"/>
          </a:xfrm>
          <a:solidFill>
            <a:srgbClr val="CCFFFF"/>
          </a:solidFill>
          <a:ln w="38100">
            <a:solidFill>
              <a:schemeClr val="bg2"/>
            </a:solidFill>
          </a:ln>
        </p:spPr>
        <p:txBody>
          <a:bodyPr anchor="ctr"/>
          <a:lstStyle/>
          <a:p>
            <a:pPr eaLnBrk="1" hangingPunct="1">
              <a:lnSpc>
                <a:spcPct val="80000"/>
              </a:lnSpc>
              <a:buFontTx/>
              <a:buNone/>
            </a:pPr>
            <a:r>
              <a:rPr lang="tr-TR" sz="1900" smtClean="0">
                <a:latin typeface="Comic Sans MS" pitchFamily="66" charset="0"/>
              </a:rPr>
              <a:t>İlgili sağlık kuruluşları</a:t>
            </a:r>
          </a:p>
        </p:txBody>
      </p:sp>
      <p:sp>
        <p:nvSpPr>
          <p:cNvPr id="126980" name="Text Box 4"/>
          <p:cNvSpPr txBox="1">
            <a:spLocks noChangeArrowheads="1"/>
          </p:cNvSpPr>
          <p:nvPr/>
        </p:nvSpPr>
        <p:spPr bwMode="auto">
          <a:xfrm>
            <a:off x="3132138" y="3284538"/>
            <a:ext cx="2736850" cy="566737"/>
          </a:xfrm>
          <a:prstGeom prst="rect">
            <a:avLst/>
          </a:prstGeom>
          <a:solidFill>
            <a:srgbClr val="FF99CC"/>
          </a:solidFill>
          <a:ln w="38100" algn="ctr">
            <a:solidFill>
              <a:schemeClr val="bg2"/>
            </a:solidFill>
            <a:miter lim="800000"/>
            <a:headEnd/>
            <a:tailEnd/>
          </a:ln>
          <a:effectLst/>
        </p:spPr>
        <p:txBody>
          <a:bodyPr anchor="ctr"/>
          <a:lstStyle/>
          <a:p>
            <a:pPr marL="342900" indent="-342900" algn="ctr" fontAlgn="auto">
              <a:lnSpc>
                <a:spcPct val="80000"/>
              </a:lnSpc>
              <a:spcBef>
                <a:spcPct val="20000"/>
              </a:spcBef>
              <a:spcAft>
                <a:spcPts val="0"/>
              </a:spcAft>
              <a:buClr>
                <a:schemeClr val="hlink"/>
              </a:buClr>
              <a:buSzPct val="70000"/>
              <a:buFont typeface="Wingdings" pitchFamily="2" charset="2"/>
              <a:buNone/>
              <a:defRPr/>
            </a:pPr>
            <a:r>
              <a:rPr lang="tr-TR" sz="2000">
                <a:effectLst>
                  <a:outerShdw blurRad="38100" dist="38100" dir="2700000" algn="tl">
                    <a:srgbClr val="FFFFFF"/>
                  </a:outerShdw>
                </a:effectLst>
                <a:latin typeface="Comic Sans MS" pitchFamily="66" charset="0"/>
                <a:cs typeface="+mn-cs"/>
              </a:rPr>
              <a:t>İl Sağlık Müdürlüğü</a:t>
            </a:r>
          </a:p>
        </p:txBody>
      </p:sp>
      <p:sp>
        <p:nvSpPr>
          <p:cNvPr id="97286" name="Line 5"/>
          <p:cNvSpPr>
            <a:spLocks noChangeShapeType="1"/>
          </p:cNvSpPr>
          <p:nvPr/>
        </p:nvSpPr>
        <p:spPr bwMode="auto">
          <a:xfrm>
            <a:off x="2268538" y="2133600"/>
            <a:ext cx="1798637" cy="1582738"/>
          </a:xfrm>
          <a:prstGeom prst="line">
            <a:avLst/>
          </a:prstGeom>
          <a:noFill/>
          <a:ln w="9525">
            <a:noFill/>
            <a:round/>
            <a:headEnd/>
            <a:tailEnd type="triangle" w="med" len="med"/>
          </a:ln>
        </p:spPr>
        <p:txBody>
          <a:bodyPr/>
          <a:lstStyle/>
          <a:p>
            <a:endParaRPr lang="tr-TR"/>
          </a:p>
        </p:txBody>
      </p:sp>
      <p:sp>
        <p:nvSpPr>
          <p:cNvPr id="97287" name="Line 7"/>
          <p:cNvSpPr>
            <a:spLocks noChangeShapeType="1"/>
          </p:cNvSpPr>
          <p:nvPr/>
        </p:nvSpPr>
        <p:spPr bwMode="auto">
          <a:xfrm flipH="1">
            <a:off x="4427538" y="2133600"/>
            <a:ext cx="1368425" cy="1511300"/>
          </a:xfrm>
          <a:prstGeom prst="line">
            <a:avLst/>
          </a:prstGeom>
          <a:noFill/>
          <a:ln w="9525">
            <a:noFill/>
            <a:round/>
            <a:headEnd/>
            <a:tailEnd type="triangle" w="med" len="med"/>
          </a:ln>
        </p:spPr>
        <p:txBody>
          <a:bodyPr/>
          <a:lstStyle/>
          <a:p>
            <a:endParaRPr lang="tr-TR"/>
          </a:p>
        </p:txBody>
      </p:sp>
      <p:sp>
        <p:nvSpPr>
          <p:cNvPr id="97288" name="Line 8"/>
          <p:cNvSpPr>
            <a:spLocks noChangeShapeType="1"/>
          </p:cNvSpPr>
          <p:nvPr/>
        </p:nvSpPr>
        <p:spPr bwMode="auto">
          <a:xfrm flipH="1">
            <a:off x="4427538" y="3933825"/>
            <a:ext cx="0" cy="1150938"/>
          </a:xfrm>
          <a:prstGeom prst="line">
            <a:avLst/>
          </a:prstGeom>
          <a:noFill/>
          <a:ln w="38100">
            <a:solidFill>
              <a:schemeClr val="bg2"/>
            </a:solidFill>
            <a:round/>
            <a:headEnd/>
            <a:tailEnd type="triangle" w="med" len="med"/>
          </a:ln>
        </p:spPr>
        <p:txBody>
          <a:bodyPr/>
          <a:lstStyle/>
          <a:p>
            <a:endParaRPr lang="tr-TR"/>
          </a:p>
        </p:txBody>
      </p:sp>
      <p:sp>
        <p:nvSpPr>
          <p:cNvPr id="97289" name="Line 14"/>
          <p:cNvSpPr>
            <a:spLocks noChangeShapeType="1"/>
          </p:cNvSpPr>
          <p:nvPr/>
        </p:nvSpPr>
        <p:spPr bwMode="auto">
          <a:xfrm flipH="1">
            <a:off x="4427538" y="1989138"/>
            <a:ext cx="0" cy="1152525"/>
          </a:xfrm>
          <a:prstGeom prst="line">
            <a:avLst/>
          </a:prstGeom>
          <a:noFill/>
          <a:ln w="38100">
            <a:solidFill>
              <a:schemeClr val="bg2"/>
            </a:solidFill>
            <a:round/>
            <a:headEnd/>
            <a:tailEnd type="triangle" w="med" len="med"/>
          </a:ln>
        </p:spPr>
        <p:txBody>
          <a:bodyPr/>
          <a:lstStyle/>
          <a:p>
            <a:endParaRPr lang="tr-TR"/>
          </a:p>
        </p:txBody>
      </p:sp>
      <p:sp>
        <p:nvSpPr>
          <p:cNvPr id="97290" name="Text Box 15"/>
          <p:cNvSpPr txBox="1">
            <a:spLocks noChangeArrowheads="1"/>
          </p:cNvSpPr>
          <p:nvPr/>
        </p:nvSpPr>
        <p:spPr bwMode="auto">
          <a:xfrm>
            <a:off x="3203575" y="5157788"/>
            <a:ext cx="2592388" cy="792162"/>
          </a:xfrm>
          <a:prstGeom prst="rect">
            <a:avLst/>
          </a:prstGeom>
          <a:solidFill>
            <a:srgbClr val="CCFFFF"/>
          </a:solidFill>
          <a:ln w="38100" algn="ctr">
            <a:solidFill>
              <a:schemeClr val="bg2"/>
            </a:solidFill>
            <a:miter lim="800000"/>
            <a:headEnd/>
            <a:tailEnd/>
          </a:ln>
        </p:spPr>
        <p:txBody>
          <a:bodyPr anchor="ctr"/>
          <a:lstStyle/>
          <a:p>
            <a:pPr marL="342900" indent="-342900" algn="ctr">
              <a:lnSpc>
                <a:spcPct val="80000"/>
              </a:lnSpc>
              <a:spcBef>
                <a:spcPct val="20000"/>
              </a:spcBef>
              <a:buClr>
                <a:schemeClr val="hlink"/>
              </a:buClr>
              <a:buSzPct val="70000"/>
              <a:buFont typeface="Wingdings" pitchFamily="2" charset="2"/>
              <a:buNone/>
            </a:pPr>
            <a:r>
              <a:rPr lang="tr-TR" sz="2000">
                <a:latin typeface="Comic Sans MS" pitchFamily="66" charset="0"/>
              </a:rPr>
              <a:t>Sağlık Bakanlığı</a:t>
            </a:r>
          </a:p>
        </p:txBody>
      </p:sp>
      <p:sp>
        <p:nvSpPr>
          <p:cNvPr id="97291" name="Text Box 18"/>
          <p:cNvSpPr txBox="1">
            <a:spLocks noChangeArrowheads="1"/>
          </p:cNvSpPr>
          <p:nvPr/>
        </p:nvSpPr>
        <p:spPr bwMode="auto">
          <a:xfrm>
            <a:off x="4067175" y="2349500"/>
            <a:ext cx="1800225" cy="409575"/>
          </a:xfrm>
          <a:prstGeom prst="rect">
            <a:avLst/>
          </a:prstGeom>
          <a:noFill/>
          <a:ln w="9525" algn="ctr">
            <a:noFill/>
            <a:miter lim="800000"/>
            <a:headEnd/>
            <a:tailEnd/>
          </a:ln>
        </p:spPr>
        <p:txBody>
          <a:bodyPr>
            <a:spAutoFit/>
          </a:bodyPr>
          <a:lstStyle/>
          <a:p>
            <a:pPr marL="742950" indent="-285750">
              <a:lnSpc>
                <a:spcPct val="130000"/>
              </a:lnSpc>
              <a:spcBef>
                <a:spcPct val="50000"/>
              </a:spcBef>
              <a:buClr>
                <a:srgbClr val="FF0000"/>
              </a:buClr>
              <a:buSzPct val="70000"/>
              <a:buFont typeface="Monotype Sorts"/>
              <a:buNone/>
            </a:pPr>
            <a:r>
              <a:rPr lang="tr-TR" sz="1600" b="1">
                <a:latin typeface="Comic Sans MS" pitchFamily="66" charset="0"/>
              </a:rPr>
              <a:t>Form 014</a:t>
            </a:r>
          </a:p>
        </p:txBody>
      </p:sp>
      <p:sp>
        <p:nvSpPr>
          <p:cNvPr id="97292" name="Text Box 20"/>
          <p:cNvSpPr txBox="1">
            <a:spLocks noChangeArrowheads="1"/>
          </p:cNvSpPr>
          <p:nvPr/>
        </p:nvSpPr>
        <p:spPr bwMode="auto">
          <a:xfrm>
            <a:off x="4067175" y="4292600"/>
            <a:ext cx="2017713" cy="409575"/>
          </a:xfrm>
          <a:prstGeom prst="rect">
            <a:avLst/>
          </a:prstGeom>
          <a:noFill/>
          <a:ln w="9525" algn="ctr">
            <a:noFill/>
            <a:miter lim="800000"/>
            <a:headEnd/>
            <a:tailEnd/>
          </a:ln>
        </p:spPr>
        <p:txBody>
          <a:bodyPr>
            <a:spAutoFit/>
          </a:bodyPr>
          <a:lstStyle/>
          <a:p>
            <a:pPr marL="742950" indent="-285750">
              <a:lnSpc>
                <a:spcPct val="130000"/>
              </a:lnSpc>
              <a:spcBef>
                <a:spcPct val="50000"/>
              </a:spcBef>
              <a:buClr>
                <a:srgbClr val="FF0000"/>
              </a:buClr>
              <a:buSzPct val="70000"/>
              <a:buFont typeface="Monotype Sorts"/>
              <a:buNone/>
            </a:pPr>
            <a:r>
              <a:rPr lang="tr-TR" sz="1600" b="1">
                <a:latin typeface="Comic Sans MS" pitchFamily="66" charset="0"/>
              </a:rPr>
              <a:t>Form 017 C</a:t>
            </a:r>
          </a:p>
        </p:txBody>
      </p:sp>
      <p:sp>
        <p:nvSpPr>
          <p:cNvPr id="126997" name="Text Box 21"/>
          <p:cNvSpPr txBox="1">
            <a:spLocks noChangeArrowheads="1"/>
          </p:cNvSpPr>
          <p:nvPr/>
        </p:nvSpPr>
        <p:spPr bwMode="auto">
          <a:xfrm>
            <a:off x="2771775" y="2276475"/>
            <a:ext cx="1655763" cy="449263"/>
          </a:xfrm>
          <a:prstGeom prst="rect">
            <a:avLst/>
          </a:prstGeom>
          <a:noFill/>
          <a:ln w="9525" algn="ctr">
            <a:noFill/>
            <a:miter lim="800000"/>
            <a:headEnd/>
            <a:tailEnd/>
          </a:ln>
          <a:effectLst/>
        </p:spPr>
        <p:txBody>
          <a:bodyPr>
            <a:spAutoFit/>
          </a:bodyPr>
          <a:lstStyle/>
          <a:p>
            <a:pPr marL="742950" indent="-285750" fontAlgn="auto">
              <a:lnSpc>
                <a:spcPct val="130000"/>
              </a:lnSpc>
              <a:spcBef>
                <a:spcPct val="50000"/>
              </a:spcBef>
              <a:spcAft>
                <a:spcPts val="0"/>
              </a:spcAft>
              <a:buClr>
                <a:srgbClr val="FF0000"/>
              </a:buClr>
              <a:buSzPct val="70000"/>
              <a:buFont typeface="Monotype Sorts" pitchFamily="2" charset="2"/>
              <a:buNone/>
              <a:defRPr/>
            </a:pPr>
            <a:r>
              <a:rPr lang="tr-TR" b="1">
                <a:solidFill>
                  <a:srgbClr val="FF3300"/>
                </a:solidFill>
                <a:effectLst>
                  <a:outerShdw blurRad="38100" dist="38100" dir="2700000" algn="tl">
                    <a:srgbClr val="C0C0C0"/>
                  </a:outerShdw>
                </a:effectLst>
                <a:latin typeface="Comic Sans MS" pitchFamily="66" charset="0"/>
                <a:cs typeface="+mn-cs"/>
              </a:rPr>
              <a:t>Günlük</a:t>
            </a:r>
          </a:p>
        </p:txBody>
      </p:sp>
      <p:sp>
        <p:nvSpPr>
          <p:cNvPr id="126998" name="Text Box 22"/>
          <p:cNvSpPr txBox="1">
            <a:spLocks noChangeArrowheads="1"/>
          </p:cNvSpPr>
          <p:nvPr/>
        </p:nvSpPr>
        <p:spPr bwMode="auto">
          <a:xfrm>
            <a:off x="2843213" y="4221163"/>
            <a:ext cx="1655762" cy="449262"/>
          </a:xfrm>
          <a:prstGeom prst="rect">
            <a:avLst/>
          </a:prstGeom>
          <a:noFill/>
          <a:ln w="9525" algn="ctr">
            <a:noFill/>
            <a:miter lim="800000"/>
            <a:headEnd/>
            <a:tailEnd/>
          </a:ln>
          <a:effectLst/>
        </p:spPr>
        <p:txBody>
          <a:bodyPr>
            <a:spAutoFit/>
          </a:bodyPr>
          <a:lstStyle/>
          <a:p>
            <a:pPr marL="742950" indent="-285750" fontAlgn="auto">
              <a:lnSpc>
                <a:spcPct val="130000"/>
              </a:lnSpc>
              <a:spcBef>
                <a:spcPct val="50000"/>
              </a:spcBef>
              <a:spcAft>
                <a:spcPts val="0"/>
              </a:spcAft>
              <a:buClr>
                <a:srgbClr val="FF0000"/>
              </a:buClr>
              <a:buSzPct val="70000"/>
              <a:buFont typeface="Monotype Sorts" pitchFamily="2" charset="2"/>
              <a:buNone/>
              <a:defRPr/>
            </a:pPr>
            <a:r>
              <a:rPr lang="tr-TR" b="1">
                <a:solidFill>
                  <a:srgbClr val="FF3300"/>
                </a:solidFill>
                <a:effectLst>
                  <a:outerShdw blurRad="38100" dist="38100" dir="2700000" algn="tl">
                    <a:srgbClr val="C0C0C0"/>
                  </a:outerShdw>
                </a:effectLst>
                <a:latin typeface="Comic Sans MS" pitchFamily="66" charset="0"/>
                <a:cs typeface="+mn-cs"/>
              </a:rPr>
              <a:t>Aylık</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1 Başlık"/>
          <p:cNvSpPr>
            <a:spLocks noGrp="1"/>
          </p:cNvSpPr>
          <p:nvPr>
            <p:ph type="title" idx="4294967295"/>
          </p:nvPr>
        </p:nvSpPr>
        <p:spPr/>
        <p:txBody>
          <a:bodyPr anchor="ctr"/>
          <a:lstStyle/>
          <a:p>
            <a:pPr eaLnBrk="1" hangingPunct="1"/>
            <a:endParaRPr lang="tr-TR" smtClean="0"/>
          </a:p>
        </p:txBody>
      </p:sp>
      <p:sp>
        <p:nvSpPr>
          <p:cNvPr id="99331" name="2 İçerik Yer Tutucusu"/>
          <p:cNvSpPr>
            <a:spLocks noGrp="1"/>
          </p:cNvSpPr>
          <p:nvPr>
            <p:ph sz="half" idx="4294967295"/>
          </p:nvPr>
        </p:nvSpPr>
        <p:spPr>
          <a:xfrm>
            <a:off x="457200" y="1719263"/>
            <a:ext cx="7570788" cy="4411662"/>
          </a:xfrm>
        </p:spPr>
        <p:txBody>
          <a:bodyPr/>
          <a:lstStyle/>
          <a:p>
            <a:pPr eaLnBrk="1" hangingPunct="1"/>
            <a:r>
              <a:rPr lang="tr-TR" sz="2600" b="1" smtClean="0"/>
              <a:t>GRUP D HASTALIKLAR</a:t>
            </a:r>
            <a:endParaRPr lang="tr-TR" sz="2600" smtClean="0"/>
          </a:p>
          <a:p>
            <a:pPr eaLnBrk="1" hangingPunct="1"/>
            <a:r>
              <a:rPr lang="tr-TR" sz="2600" smtClean="0"/>
              <a:t>“enfeksiyon etkenleri”nin bildirimi</a:t>
            </a:r>
          </a:p>
          <a:p>
            <a:pPr eaLnBrk="1" hangingPunct="1"/>
            <a:r>
              <a:rPr lang="tr-TR" sz="2600" smtClean="0"/>
              <a:t>Amaç, halen halk sağlığı sorunu olarak önemini koruyan bazı bulaşıcı hastalıkların </a:t>
            </a:r>
            <a:r>
              <a:rPr lang="tr-TR" sz="2600" u="sng" smtClean="0"/>
              <a:t>etiyolojik ajanları hakkında</a:t>
            </a:r>
            <a:r>
              <a:rPr lang="tr-TR" sz="2600" smtClean="0"/>
              <a:t> veri elde edilmesi ve gerektiğinde bunların </a:t>
            </a:r>
            <a:r>
              <a:rPr lang="tr-TR" sz="2600" u="sng" smtClean="0"/>
              <a:t>ileri epidemiyolojik araştırmalarının</a:t>
            </a:r>
            <a:r>
              <a:rPr lang="tr-TR" sz="2600" smtClean="0"/>
              <a:t> yapılabilmesidir</a:t>
            </a:r>
          </a:p>
          <a:p>
            <a:pPr eaLnBrk="1" hangingPunct="1"/>
            <a:endParaRPr lang="tr-TR" sz="260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1 Başlık"/>
          <p:cNvSpPr>
            <a:spLocks noGrp="1"/>
          </p:cNvSpPr>
          <p:nvPr>
            <p:ph type="title" idx="4294967295"/>
          </p:nvPr>
        </p:nvSpPr>
        <p:spPr/>
        <p:txBody>
          <a:bodyPr anchor="ctr"/>
          <a:lstStyle/>
          <a:p>
            <a:pPr eaLnBrk="1" hangingPunct="1"/>
            <a:endParaRPr lang="tr-TR" smtClean="0"/>
          </a:p>
        </p:txBody>
      </p:sp>
      <p:sp>
        <p:nvSpPr>
          <p:cNvPr id="100355" name="2 İçerik Yer Tutucusu"/>
          <p:cNvSpPr>
            <a:spLocks noGrp="1"/>
          </p:cNvSpPr>
          <p:nvPr>
            <p:ph sz="half" idx="4294967295"/>
          </p:nvPr>
        </p:nvSpPr>
        <p:spPr>
          <a:xfrm>
            <a:off x="457200" y="1719263"/>
            <a:ext cx="5554663" cy="4411662"/>
          </a:xfrm>
        </p:spPr>
        <p:txBody>
          <a:bodyPr/>
          <a:lstStyle/>
          <a:p>
            <a:pPr eaLnBrk="1" hangingPunct="1"/>
            <a:r>
              <a:rPr lang="tr-TR" sz="2600" smtClean="0"/>
              <a:t>Cryptosporidium </a:t>
            </a:r>
            <a:br>
              <a:rPr lang="tr-TR" sz="2600" smtClean="0"/>
            </a:br>
            <a:r>
              <a:rPr lang="tr-TR" sz="2600" smtClean="0"/>
              <a:t>Giardia İntestinalis </a:t>
            </a:r>
            <a:br>
              <a:rPr lang="tr-TR" sz="2600" smtClean="0"/>
            </a:br>
            <a:r>
              <a:rPr lang="tr-TR" sz="2600" smtClean="0"/>
              <a:t>Campylobacter Jejuni </a:t>
            </a:r>
            <a:br>
              <a:rPr lang="tr-TR" sz="2600" smtClean="0"/>
            </a:br>
            <a:r>
              <a:rPr lang="tr-TR" sz="2600" smtClean="0"/>
              <a:t>Listeria Monocytogenes </a:t>
            </a:r>
            <a:br>
              <a:rPr lang="tr-TR" sz="2600" smtClean="0"/>
            </a:br>
            <a:r>
              <a:rPr lang="tr-TR" sz="2600" smtClean="0"/>
              <a:t>Salmonella </a:t>
            </a:r>
            <a:br>
              <a:rPr lang="tr-TR" sz="2600" smtClean="0"/>
            </a:br>
            <a:r>
              <a:rPr lang="tr-TR" sz="2600" smtClean="0"/>
              <a:t>Chlamydia Trachomatis </a:t>
            </a:r>
            <a:br>
              <a:rPr lang="tr-TR" sz="2600" smtClean="0"/>
            </a:br>
            <a:r>
              <a:rPr lang="tr-TR" sz="2600" smtClean="0"/>
              <a:t>Enterohemorrhagic E. Coli </a:t>
            </a:r>
            <a:br>
              <a:rPr lang="tr-TR" sz="2600" smtClean="0"/>
            </a:br>
            <a:r>
              <a:rPr lang="tr-TR" sz="2600" smtClean="0"/>
              <a:t>Entamoeba Histolytica </a:t>
            </a:r>
            <a:br>
              <a:rPr lang="tr-TR" sz="2600" smtClean="0"/>
            </a:br>
            <a:r>
              <a:rPr lang="tr-TR" sz="2600" smtClean="0"/>
              <a:t>Shigella</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5 Slayt Numarası Yer Tutucusu"/>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B265918-F189-4EC5-8D31-8AA8517D7B06}" type="slidenum">
              <a:rPr lang="tr-TR" sz="1200">
                <a:solidFill>
                  <a:schemeClr val="tx1">
                    <a:tint val="75000"/>
                  </a:schemeClr>
                </a:solidFill>
                <a:latin typeface="+mn-lt"/>
                <a:cs typeface="+mn-cs"/>
              </a:rPr>
              <a:pPr algn="r" fontAlgn="auto">
                <a:spcBef>
                  <a:spcPts val="0"/>
                </a:spcBef>
                <a:spcAft>
                  <a:spcPts val="0"/>
                </a:spcAft>
                <a:defRPr/>
              </a:pPr>
              <a:t>55</a:t>
            </a:fld>
            <a:endParaRPr lang="tr-TR" sz="1200">
              <a:solidFill>
                <a:schemeClr val="tx1">
                  <a:tint val="75000"/>
                </a:schemeClr>
              </a:solidFill>
              <a:latin typeface="+mn-lt"/>
              <a:cs typeface="+mn-cs"/>
            </a:endParaRPr>
          </a:p>
        </p:txBody>
      </p:sp>
      <p:sp>
        <p:nvSpPr>
          <p:cNvPr id="101379" name="Rectangle 2"/>
          <p:cNvSpPr>
            <a:spLocks noGrp="1" noChangeArrowheads="1"/>
          </p:cNvSpPr>
          <p:nvPr>
            <p:ph type="title" idx="4294967295"/>
          </p:nvPr>
        </p:nvSpPr>
        <p:spPr>
          <a:xfrm>
            <a:off x="457200" y="122238"/>
            <a:ext cx="7543800" cy="882650"/>
          </a:xfrm>
        </p:spPr>
        <p:txBody>
          <a:bodyPr anchor="ctr"/>
          <a:lstStyle/>
          <a:p>
            <a:pPr eaLnBrk="1" hangingPunct="1"/>
            <a:r>
              <a:rPr lang="tr-TR" sz="3000" smtClean="0">
                <a:solidFill>
                  <a:srgbClr val="3333FF"/>
                </a:solidFill>
                <a:latin typeface="Comic Sans MS" pitchFamily="66" charset="0"/>
              </a:rPr>
              <a:t>Grup D Hastalıkların Bildirim Sistemi</a:t>
            </a:r>
          </a:p>
        </p:txBody>
      </p:sp>
      <p:sp>
        <p:nvSpPr>
          <p:cNvPr id="101380" name="Rectangle 3"/>
          <p:cNvSpPr>
            <a:spLocks noGrp="1" noChangeArrowheads="1"/>
          </p:cNvSpPr>
          <p:nvPr>
            <p:ph type="body" idx="4294967295"/>
          </p:nvPr>
        </p:nvSpPr>
        <p:spPr>
          <a:xfrm>
            <a:off x="2700338" y="981075"/>
            <a:ext cx="3095625" cy="790575"/>
          </a:xfrm>
          <a:solidFill>
            <a:srgbClr val="CCFFFF"/>
          </a:solidFill>
          <a:ln w="38100">
            <a:solidFill>
              <a:schemeClr val="bg2"/>
            </a:solidFill>
          </a:ln>
        </p:spPr>
        <p:txBody>
          <a:bodyPr anchor="ctr"/>
          <a:lstStyle/>
          <a:p>
            <a:pPr eaLnBrk="1" hangingPunct="1">
              <a:lnSpc>
                <a:spcPct val="80000"/>
              </a:lnSpc>
              <a:buFontTx/>
              <a:buNone/>
            </a:pPr>
            <a:r>
              <a:rPr lang="tr-TR" sz="1900" smtClean="0">
                <a:latin typeface="Comic Sans MS" pitchFamily="66" charset="0"/>
              </a:rPr>
              <a:t>İlgili sağlık kuruluşları</a:t>
            </a:r>
          </a:p>
          <a:p>
            <a:pPr eaLnBrk="1" hangingPunct="1">
              <a:lnSpc>
                <a:spcPct val="80000"/>
              </a:lnSpc>
              <a:buFontTx/>
              <a:buNone/>
            </a:pPr>
            <a:r>
              <a:rPr lang="tr-TR" sz="1900" smtClean="0">
                <a:latin typeface="Comic Sans MS" pitchFamily="66" charset="0"/>
              </a:rPr>
              <a:t>(Kamu Laboratuvarları)</a:t>
            </a:r>
          </a:p>
        </p:txBody>
      </p:sp>
      <p:sp>
        <p:nvSpPr>
          <p:cNvPr id="193540" name="Text Box 4"/>
          <p:cNvSpPr txBox="1">
            <a:spLocks noChangeArrowheads="1"/>
          </p:cNvSpPr>
          <p:nvPr/>
        </p:nvSpPr>
        <p:spPr bwMode="auto">
          <a:xfrm>
            <a:off x="2843213" y="4365625"/>
            <a:ext cx="2736850" cy="566738"/>
          </a:xfrm>
          <a:prstGeom prst="rect">
            <a:avLst/>
          </a:prstGeom>
          <a:solidFill>
            <a:srgbClr val="FF99CC"/>
          </a:solidFill>
          <a:ln w="38100" algn="ctr">
            <a:solidFill>
              <a:schemeClr val="bg2"/>
            </a:solidFill>
            <a:miter lim="800000"/>
            <a:headEnd/>
            <a:tailEnd/>
          </a:ln>
          <a:effectLst/>
        </p:spPr>
        <p:txBody>
          <a:bodyPr anchor="ctr"/>
          <a:lstStyle/>
          <a:p>
            <a:pPr marL="342900" indent="-342900" algn="ctr" fontAlgn="auto">
              <a:lnSpc>
                <a:spcPct val="80000"/>
              </a:lnSpc>
              <a:spcBef>
                <a:spcPct val="20000"/>
              </a:spcBef>
              <a:spcAft>
                <a:spcPts val="0"/>
              </a:spcAft>
              <a:buClr>
                <a:schemeClr val="hlink"/>
              </a:buClr>
              <a:buSzPct val="70000"/>
              <a:buFont typeface="Wingdings" pitchFamily="2" charset="2"/>
              <a:buNone/>
              <a:defRPr/>
            </a:pPr>
            <a:r>
              <a:rPr lang="tr-TR" sz="2000">
                <a:solidFill>
                  <a:srgbClr val="000514"/>
                </a:solidFill>
                <a:effectLst>
                  <a:outerShdw blurRad="38100" dist="38100" dir="2700000" algn="tl">
                    <a:srgbClr val="000000"/>
                  </a:outerShdw>
                </a:effectLst>
                <a:latin typeface="Comic Sans MS" pitchFamily="66" charset="0"/>
                <a:cs typeface="+mn-cs"/>
              </a:rPr>
              <a:t>İl Sağlık Müdürlüğü</a:t>
            </a:r>
          </a:p>
        </p:txBody>
      </p:sp>
      <p:sp>
        <p:nvSpPr>
          <p:cNvPr id="101382" name="Line 5"/>
          <p:cNvSpPr>
            <a:spLocks noChangeShapeType="1"/>
          </p:cNvSpPr>
          <p:nvPr/>
        </p:nvSpPr>
        <p:spPr bwMode="auto">
          <a:xfrm>
            <a:off x="2268538" y="2133600"/>
            <a:ext cx="1798637" cy="1582738"/>
          </a:xfrm>
          <a:prstGeom prst="line">
            <a:avLst/>
          </a:prstGeom>
          <a:noFill/>
          <a:ln w="9525">
            <a:noFill/>
            <a:round/>
            <a:headEnd/>
            <a:tailEnd type="triangle" w="med" len="med"/>
          </a:ln>
        </p:spPr>
        <p:txBody>
          <a:bodyPr/>
          <a:lstStyle/>
          <a:p>
            <a:endParaRPr lang="tr-TR"/>
          </a:p>
        </p:txBody>
      </p:sp>
      <p:sp>
        <p:nvSpPr>
          <p:cNvPr id="101383" name="Line 6"/>
          <p:cNvSpPr>
            <a:spLocks noChangeShapeType="1"/>
          </p:cNvSpPr>
          <p:nvPr/>
        </p:nvSpPr>
        <p:spPr bwMode="auto">
          <a:xfrm flipH="1">
            <a:off x="4427538" y="2133600"/>
            <a:ext cx="1368425" cy="1511300"/>
          </a:xfrm>
          <a:prstGeom prst="line">
            <a:avLst/>
          </a:prstGeom>
          <a:noFill/>
          <a:ln w="9525">
            <a:noFill/>
            <a:round/>
            <a:headEnd/>
            <a:tailEnd type="triangle" w="med" len="med"/>
          </a:ln>
        </p:spPr>
        <p:txBody>
          <a:bodyPr/>
          <a:lstStyle/>
          <a:p>
            <a:endParaRPr lang="tr-TR"/>
          </a:p>
        </p:txBody>
      </p:sp>
      <p:sp>
        <p:nvSpPr>
          <p:cNvPr id="101384" name="Line 7"/>
          <p:cNvSpPr>
            <a:spLocks noChangeShapeType="1"/>
          </p:cNvSpPr>
          <p:nvPr/>
        </p:nvSpPr>
        <p:spPr bwMode="auto">
          <a:xfrm flipH="1">
            <a:off x="4140200" y="5013325"/>
            <a:ext cx="0" cy="792163"/>
          </a:xfrm>
          <a:prstGeom prst="line">
            <a:avLst/>
          </a:prstGeom>
          <a:noFill/>
          <a:ln w="38100">
            <a:solidFill>
              <a:schemeClr val="bg2"/>
            </a:solidFill>
            <a:round/>
            <a:headEnd/>
            <a:tailEnd type="triangle" w="med" len="med"/>
          </a:ln>
        </p:spPr>
        <p:txBody>
          <a:bodyPr/>
          <a:lstStyle/>
          <a:p>
            <a:endParaRPr lang="tr-TR"/>
          </a:p>
        </p:txBody>
      </p:sp>
      <p:sp>
        <p:nvSpPr>
          <p:cNvPr id="101385" name="Line 8"/>
          <p:cNvSpPr>
            <a:spLocks noChangeShapeType="1"/>
          </p:cNvSpPr>
          <p:nvPr/>
        </p:nvSpPr>
        <p:spPr bwMode="auto">
          <a:xfrm flipH="1">
            <a:off x="4140200" y="1844675"/>
            <a:ext cx="0" cy="863600"/>
          </a:xfrm>
          <a:prstGeom prst="line">
            <a:avLst/>
          </a:prstGeom>
          <a:noFill/>
          <a:ln w="38100">
            <a:solidFill>
              <a:schemeClr val="bg2"/>
            </a:solidFill>
            <a:round/>
            <a:headEnd/>
            <a:tailEnd type="triangle" w="med" len="med"/>
          </a:ln>
        </p:spPr>
        <p:txBody>
          <a:bodyPr/>
          <a:lstStyle/>
          <a:p>
            <a:endParaRPr lang="tr-TR"/>
          </a:p>
        </p:txBody>
      </p:sp>
      <p:sp>
        <p:nvSpPr>
          <p:cNvPr id="193545" name="Text Box 9"/>
          <p:cNvSpPr txBox="1">
            <a:spLocks noChangeArrowheads="1"/>
          </p:cNvSpPr>
          <p:nvPr/>
        </p:nvSpPr>
        <p:spPr bwMode="auto">
          <a:xfrm>
            <a:off x="2916238" y="5876925"/>
            <a:ext cx="2592387" cy="792163"/>
          </a:xfrm>
          <a:prstGeom prst="rect">
            <a:avLst/>
          </a:prstGeom>
          <a:solidFill>
            <a:srgbClr val="CCFFFF"/>
          </a:solidFill>
          <a:ln w="38100" algn="ctr">
            <a:solidFill>
              <a:schemeClr val="bg2"/>
            </a:solidFill>
            <a:miter lim="800000"/>
            <a:headEnd/>
            <a:tailEnd/>
          </a:ln>
          <a:effectLst/>
        </p:spPr>
        <p:txBody>
          <a:bodyPr anchor="ctr"/>
          <a:lstStyle/>
          <a:p>
            <a:pPr marL="342900" indent="-342900" algn="ctr" fontAlgn="auto">
              <a:lnSpc>
                <a:spcPct val="80000"/>
              </a:lnSpc>
              <a:spcBef>
                <a:spcPct val="20000"/>
              </a:spcBef>
              <a:spcAft>
                <a:spcPts val="0"/>
              </a:spcAft>
              <a:buClr>
                <a:schemeClr val="hlink"/>
              </a:buClr>
              <a:buSzPct val="70000"/>
              <a:buFont typeface="Wingdings" pitchFamily="2" charset="2"/>
              <a:buNone/>
              <a:defRPr/>
            </a:pPr>
            <a:r>
              <a:rPr lang="tr-TR" sz="2000">
                <a:solidFill>
                  <a:srgbClr val="3333FF"/>
                </a:solidFill>
                <a:effectLst>
                  <a:outerShdw blurRad="38100" dist="38100" dir="2700000" algn="tl">
                    <a:srgbClr val="000000"/>
                  </a:outerShdw>
                </a:effectLst>
                <a:latin typeface="Comic Sans MS" pitchFamily="66" charset="0"/>
                <a:cs typeface="+mn-cs"/>
              </a:rPr>
              <a:t>Sağlık Bakanlığı</a:t>
            </a:r>
          </a:p>
        </p:txBody>
      </p:sp>
      <p:sp>
        <p:nvSpPr>
          <p:cNvPr id="193546" name="Text Box 10"/>
          <p:cNvSpPr txBox="1">
            <a:spLocks noChangeArrowheads="1"/>
          </p:cNvSpPr>
          <p:nvPr/>
        </p:nvSpPr>
        <p:spPr bwMode="auto">
          <a:xfrm>
            <a:off x="3779838" y="2060575"/>
            <a:ext cx="3816350" cy="368300"/>
          </a:xfrm>
          <a:prstGeom prst="rect">
            <a:avLst/>
          </a:prstGeom>
          <a:noFill/>
          <a:ln w="9525" algn="ctr">
            <a:noFill/>
            <a:miter lim="800000"/>
            <a:headEnd/>
            <a:tailEnd/>
          </a:ln>
          <a:effectLst/>
        </p:spPr>
        <p:txBody>
          <a:bodyPr>
            <a:spAutoFit/>
          </a:bodyPr>
          <a:lstStyle/>
          <a:p>
            <a:pPr marL="742950" indent="-285750" fontAlgn="auto">
              <a:lnSpc>
                <a:spcPct val="130000"/>
              </a:lnSpc>
              <a:spcBef>
                <a:spcPct val="50000"/>
              </a:spcBef>
              <a:spcAft>
                <a:spcPts val="0"/>
              </a:spcAft>
              <a:buClr>
                <a:srgbClr val="FF0000"/>
              </a:buClr>
              <a:buSzPct val="70000"/>
              <a:buFont typeface="Monotype Sorts" pitchFamily="2" charset="2"/>
              <a:buNone/>
              <a:defRPr/>
            </a:pPr>
            <a:r>
              <a:rPr lang="tr-TR" sz="1400" b="1">
                <a:effectLst>
                  <a:outerShdw blurRad="38100" dist="38100" dir="2700000" algn="tl">
                    <a:srgbClr val="C0C0C0"/>
                  </a:outerShdw>
                </a:effectLst>
                <a:latin typeface="Comic Sans MS" pitchFamily="66" charset="0"/>
                <a:cs typeface="+mn-cs"/>
              </a:rPr>
              <a:t>Enfeksiyon Etkenleri Bildirim Fişi</a:t>
            </a:r>
          </a:p>
        </p:txBody>
      </p:sp>
      <p:sp>
        <p:nvSpPr>
          <p:cNvPr id="193547" name="Text Box 11"/>
          <p:cNvSpPr txBox="1">
            <a:spLocks noChangeArrowheads="1"/>
          </p:cNvSpPr>
          <p:nvPr/>
        </p:nvSpPr>
        <p:spPr bwMode="auto">
          <a:xfrm>
            <a:off x="3851275" y="5229225"/>
            <a:ext cx="1800225" cy="368300"/>
          </a:xfrm>
          <a:prstGeom prst="rect">
            <a:avLst/>
          </a:prstGeom>
          <a:noFill/>
          <a:ln w="9525" algn="ctr">
            <a:noFill/>
            <a:miter lim="800000"/>
            <a:headEnd/>
            <a:tailEnd/>
          </a:ln>
          <a:effectLst/>
        </p:spPr>
        <p:txBody>
          <a:bodyPr>
            <a:spAutoFit/>
          </a:bodyPr>
          <a:lstStyle/>
          <a:p>
            <a:pPr marL="742950" indent="-285750" fontAlgn="auto">
              <a:lnSpc>
                <a:spcPct val="130000"/>
              </a:lnSpc>
              <a:spcBef>
                <a:spcPct val="50000"/>
              </a:spcBef>
              <a:spcAft>
                <a:spcPts val="0"/>
              </a:spcAft>
              <a:buClr>
                <a:srgbClr val="FF0000"/>
              </a:buClr>
              <a:buSzPct val="70000"/>
              <a:buFont typeface="Monotype Sorts" pitchFamily="2" charset="2"/>
              <a:buNone/>
              <a:defRPr/>
            </a:pPr>
            <a:r>
              <a:rPr lang="tr-TR" sz="1400" b="1">
                <a:effectLst>
                  <a:outerShdw blurRad="38100" dist="38100" dir="2700000" algn="tl">
                    <a:srgbClr val="C0C0C0"/>
                  </a:outerShdw>
                </a:effectLst>
                <a:latin typeface="Comic Sans MS" pitchFamily="66" charset="0"/>
                <a:cs typeface="+mn-cs"/>
              </a:rPr>
              <a:t>Form 017 D</a:t>
            </a:r>
          </a:p>
        </p:txBody>
      </p:sp>
      <p:sp>
        <p:nvSpPr>
          <p:cNvPr id="101389" name="Rectangle 12"/>
          <p:cNvSpPr>
            <a:spLocks noChangeArrowheads="1"/>
          </p:cNvSpPr>
          <p:nvPr/>
        </p:nvSpPr>
        <p:spPr bwMode="auto">
          <a:xfrm>
            <a:off x="2627313" y="2781300"/>
            <a:ext cx="3960812" cy="790575"/>
          </a:xfrm>
          <a:prstGeom prst="rect">
            <a:avLst/>
          </a:prstGeom>
          <a:solidFill>
            <a:srgbClr val="CCFFFF"/>
          </a:solidFill>
          <a:ln w="38100">
            <a:solidFill>
              <a:schemeClr val="bg2"/>
            </a:solidFill>
            <a:miter lim="800000"/>
            <a:headEnd/>
            <a:tailEnd/>
          </a:ln>
        </p:spPr>
        <p:txBody>
          <a:bodyPr anchor="ctr"/>
          <a:lstStyle/>
          <a:p>
            <a:pPr marL="342900" indent="-342900" algn="ctr">
              <a:lnSpc>
                <a:spcPct val="80000"/>
              </a:lnSpc>
              <a:spcBef>
                <a:spcPct val="20000"/>
              </a:spcBef>
            </a:pPr>
            <a:r>
              <a:rPr lang="tr-TR" sz="2000">
                <a:latin typeface="Comic Sans MS" pitchFamily="66" charset="0"/>
              </a:rPr>
              <a:t>Kurum Bildirim Sorumlusu</a:t>
            </a:r>
          </a:p>
        </p:txBody>
      </p:sp>
      <p:sp>
        <p:nvSpPr>
          <p:cNvPr id="101390" name="Line 13"/>
          <p:cNvSpPr>
            <a:spLocks noChangeShapeType="1"/>
          </p:cNvSpPr>
          <p:nvPr/>
        </p:nvSpPr>
        <p:spPr bwMode="auto">
          <a:xfrm flipH="1">
            <a:off x="4140200" y="3644900"/>
            <a:ext cx="0" cy="647700"/>
          </a:xfrm>
          <a:prstGeom prst="line">
            <a:avLst/>
          </a:prstGeom>
          <a:noFill/>
          <a:ln w="38100">
            <a:solidFill>
              <a:schemeClr val="bg2"/>
            </a:solidFill>
            <a:round/>
            <a:headEnd/>
            <a:tailEnd type="triangle" w="med" len="med"/>
          </a:ln>
        </p:spPr>
        <p:txBody>
          <a:bodyPr/>
          <a:lstStyle/>
          <a:p>
            <a:endParaRPr lang="tr-TR"/>
          </a:p>
        </p:txBody>
      </p:sp>
      <p:sp>
        <p:nvSpPr>
          <p:cNvPr id="193550" name="Text Box 14"/>
          <p:cNvSpPr txBox="1">
            <a:spLocks noChangeArrowheads="1"/>
          </p:cNvSpPr>
          <p:nvPr/>
        </p:nvSpPr>
        <p:spPr bwMode="auto">
          <a:xfrm>
            <a:off x="3924300" y="3789363"/>
            <a:ext cx="4968875" cy="368300"/>
          </a:xfrm>
          <a:prstGeom prst="rect">
            <a:avLst/>
          </a:prstGeom>
          <a:noFill/>
          <a:ln w="9525" algn="ctr">
            <a:noFill/>
            <a:miter lim="800000"/>
            <a:headEnd/>
            <a:tailEnd/>
          </a:ln>
          <a:effectLst/>
        </p:spPr>
        <p:txBody>
          <a:bodyPr>
            <a:spAutoFit/>
          </a:bodyPr>
          <a:lstStyle/>
          <a:p>
            <a:pPr marL="742950" indent="-285750" fontAlgn="auto">
              <a:lnSpc>
                <a:spcPct val="130000"/>
              </a:lnSpc>
              <a:spcBef>
                <a:spcPct val="50000"/>
              </a:spcBef>
              <a:spcAft>
                <a:spcPts val="0"/>
              </a:spcAft>
              <a:buClr>
                <a:srgbClr val="FF0000"/>
              </a:buClr>
              <a:buSzPct val="70000"/>
              <a:buFont typeface="Monotype Sorts" pitchFamily="2" charset="2"/>
              <a:buNone/>
              <a:defRPr/>
            </a:pPr>
            <a:r>
              <a:rPr lang="tr-TR" sz="1400" b="1">
                <a:effectLst>
                  <a:outerShdw blurRad="38100" dist="38100" dir="2700000" algn="tl">
                    <a:srgbClr val="C0C0C0"/>
                  </a:outerShdw>
                </a:effectLst>
                <a:latin typeface="Comic Sans MS" pitchFamily="66" charset="0"/>
                <a:cs typeface="+mn-cs"/>
              </a:rPr>
              <a:t>Form 017 D + Enfeksiyon Etkenleri Bildirim Fişi</a:t>
            </a:r>
          </a:p>
        </p:txBody>
      </p:sp>
      <p:sp>
        <p:nvSpPr>
          <p:cNvPr id="193551" name="Text Box 15"/>
          <p:cNvSpPr txBox="1">
            <a:spLocks noChangeArrowheads="1"/>
          </p:cNvSpPr>
          <p:nvPr/>
        </p:nvSpPr>
        <p:spPr bwMode="auto">
          <a:xfrm>
            <a:off x="2339975" y="2060575"/>
            <a:ext cx="1655763" cy="449263"/>
          </a:xfrm>
          <a:prstGeom prst="rect">
            <a:avLst/>
          </a:prstGeom>
          <a:noFill/>
          <a:ln w="9525" algn="ctr">
            <a:noFill/>
            <a:miter lim="800000"/>
            <a:headEnd/>
            <a:tailEnd/>
          </a:ln>
          <a:effectLst/>
        </p:spPr>
        <p:txBody>
          <a:bodyPr>
            <a:spAutoFit/>
          </a:bodyPr>
          <a:lstStyle/>
          <a:p>
            <a:pPr marL="742950" indent="-285750" fontAlgn="auto">
              <a:lnSpc>
                <a:spcPct val="130000"/>
              </a:lnSpc>
              <a:spcBef>
                <a:spcPct val="50000"/>
              </a:spcBef>
              <a:spcAft>
                <a:spcPts val="0"/>
              </a:spcAft>
              <a:buClr>
                <a:srgbClr val="FF0000"/>
              </a:buClr>
              <a:buSzPct val="70000"/>
              <a:buFont typeface="Monotype Sorts" pitchFamily="2" charset="2"/>
              <a:buNone/>
              <a:defRPr/>
            </a:pPr>
            <a:r>
              <a:rPr lang="tr-TR" b="1">
                <a:solidFill>
                  <a:srgbClr val="FF3300"/>
                </a:solidFill>
                <a:effectLst>
                  <a:outerShdw blurRad="38100" dist="38100" dir="2700000" algn="tl">
                    <a:srgbClr val="C0C0C0"/>
                  </a:outerShdw>
                </a:effectLst>
                <a:latin typeface="Comic Sans MS" pitchFamily="66" charset="0"/>
                <a:cs typeface="+mn-cs"/>
              </a:rPr>
              <a:t>Günlük</a:t>
            </a:r>
          </a:p>
        </p:txBody>
      </p:sp>
      <p:sp>
        <p:nvSpPr>
          <p:cNvPr id="193552" name="Text Box 16"/>
          <p:cNvSpPr txBox="1">
            <a:spLocks noChangeArrowheads="1"/>
          </p:cNvSpPr>
          <p:nvPr/>
        </p:nvSpPr>
        <p:spPr bwMode="auto">
          <a:xfrm>
            <a:off x="2411413" y="5157788"/>
            <a:ext cx="1655762" cy="449262"/>
          </a:xfrm>
          <a:prstGeom prst="rect">
            <a:avLst/>
          </a:prstGeom>
          <a:noFill/>
          <a:ln w="9525" algn="ctr">
            <a:noFill/>
            <a:miter lim="800000"/>
            <a:headEnd/>
            <a:tailEnd/>
          </a:ln>
          <a:effectLst/>
        </p:spPr>
        <p:txBody>
          <a:bodyPr>
            <a:spAutoFit/>
          </a:bodyPr>
          <a:lstStyle/>
          <a:p>
            <a:pPr marL="742950" indent="-285750" fontAlgn="auto">
              <a:lnSpc>
                <a:spcPct val="130000"/>
              </a:lnSpc>
              <a:spcBef>
                <a:spcPct val="50000"/>
              </a:spcBef>
              <a:spcAft>
                <a:spcPts val="0"/>
              </a:spcAft>
              <a:buClr>
                <a:srgbClr val="FF0000"/>
              </a:buClr>
              <a:buSzPct val="70000"/>
              <a:buFont typeface="Monotype Sorts" pitchFamily="2" charset="2"/>
              <a:buNone/>
              <a:defRPr/>
            </a:pPr>
            <a:r>
              <a:rPr lang="tr-TR" b="1">
                <a:solidFill>
                  <a:srgbClr val="FF3300"/>
                </a:solidFill>
                <a:effectLst>
                  <a:outerShdw blurRad="38100" dist="38100" dir="2700000" algn="tl">
                    <a:srgbClr val="C0C0C0"/>
                  </a:outerShdw>
                </a:effectLst>
                <a:latin typeface="Comic Sans MS" pitchFamily="66" charset="0"/>
                <a:cs typeface="+mn-cs"/>
              </a:rPr>
              <a:t>Aylık</a:t>
            </a:r>
          </a:p>
        </p:txBody>
      </p:sp>
      <p:sp>
        <p:nvSpPr>
          <p:cNvPr id="193553" name="Text Box 17"/>
          <p:cNvSpPr txBox="1">
            <a:spLocks noChangeArrowheads="1"/>
          </p:cNvSpPr>
          <p:nvPr/>
        </p:nvSpPr>
        <p:spPr bwMode="auto">
          <a:xfrm>
            <a:off x="2484438" y="3644900"/>
            <a:ext cx="1655762" cy="449263"/>
          </a:xfrm>
          <a:prstGeom prst="rect">
            <a:avLst/>
          </a:prstGeom>
          <a:noFill/>
          <a:ln w="9525" algn="ctr">
            <a:noFill/>
            <a:miter lim="800000"/>
            <a:headEnd/>
            <a:tailEnd/>
          </a:ln>
          <a:effectLst/>
        </p:spPr>
        <p:txBody>
          <a:bodyPr>
            <a:spAutoFit/>
          </a:bodyPr>
          <a:lstStyle/>
          <a:p>
            <a:pPr marL="742950" indent="-285750" fontAlgn="auto">
              <a:lnSpc>
                <a:spcPct val="130000"/>
              </a:lnSpc>
              <a:spcBef>
                <a:spcPct val="50000"/>
              </a:spcBef>
              <a:spcAft>
                <a:spcPts val="0"/>
              </a:spcAft>
              <a:buClr>
                <a:srgbClr val="FF0000"/>
              </a:buClr>
              <a:buSzPct val="70000"/>
              <a:buFont typeface="Monotype Sorts" pitchFamily="2" charset="2"/>
              <a:buNone/>
              <a:defRPr/>
            </a:pPr>
            <a:r>
              <a:rPr lang="tr-TR" b="1">
                <a:solidFill>
                  <a:srgbClr val="FF3300"/>
                </a:solidFill>
                <a:effectLst>
                  <a:outerShdw blurRad="38100" dist="38100" dir="2700000" algn="tl">
                    <a:srgbClr val="C0C0C0"/>
                  </a:outerShdw>
                </a:effectLst>
                <a:latin typeface="Comic Sans MS" pitchFamily="66" charset="0"/>
                <a:cs typeface="+mn-cs"/>
              </a:rPr>
              <a:t>Haftalık</a:t>
            </a: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11"/>
          </p:nvPr>
        </p:nvSpPr>
        <p:spPr/>
        <p:txBody>
          <a:bodyPr/>
          <a:lstStyle/>
          <a:p>
            <a:pPr>
              <a:defRPr/>
            </a:pPr>
            <a:r>
              <a:rPr lang="tr-TR" altLang="en-US" smtClean="0"/>
              <a:t>AHE 206 Enfeksiyon Hastalıkları Hemşireliği</a:t>
            </a:r>
            <a:endParaRPr lang="tr-TR" altLang="en-US"/>
          </a:p>
        </p:txBody>
      </p:sp>
      <p:sp>
        <p:nvSpPr>
          <p:cNvPr id="4" name="3 Metin kutusu"/>
          <p:cNvSpPr txBox="1"/>
          <p:nvPr/>
        </p:nvSpPr>
        <p:spPr>
          <a:xfrm>
            <a:off x="357158" y="1643050"/>
            <a:ext cx="8164415" cy="1938992"/>
          </a:xfrm>
          <a:prstGeom prst="rect">
            <a:avLst/>
          </a:prstGeom>
          <a:noFill/>
        </p:spPr>
        <p:txBody>
          <a:bodyPr wrap="none" rtlCol="0">
            <a:spAutoFit/>
          </a:bodyPr>
          <a:lstStyle/>
          <a:p>
            <a:r>
              <a:rPr lang="tr-TR" sz="2400" dirty="0" smtClean="0"/>
              <a:t>SORU</a:t>
            </a:r>
          </a:p>
          <a:p>
            <a:endParaRPr lang="tr-TR" sz="2400" dirty="0" smtClean="0"/>
          </a:p>
          <a:p>
            <a:r>
              <a:rPr lang="tr-TR" sz="2400" dirty="0" smtClean="0"/>
              <a:t>Enfeksiyon hastalıklarında bildirim sisteminin amacı nedir?</a:t>
            </a:r>
          </a:p>
          <a:p>
            <a:endParaRPr lang="tr-TR" sz="2400" dirty="0" smtClean="0"/>
          </a:p>
          <a:p>
            <a:endParaRPr lang="tr-T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395288" y="476250"/>
            <a:ext cx="7543800" cy="796925"/>
          </a:xfrm>
        </p:spPr>
        <p:txBody>
          <a:bodyPr/>
          <a:lstStyle/>
          <a:p>
            <a:r>
              <a:rPr lang="tr-TR" smtClean="0"/>
              <a:t>EPİDEMİYOLOJİ-1</a:t>
            </a:r>
          </a:p>
        </p:txBody>
      </p:sp>
      <p:sp>
        <p:nvSpPr>
          <p:cNvPr id="20482" name="Rectangle 3"/>
          <p:cNvSpPr>
            <a:spLocks noGrp="1" noChangeArrowheads="1"/>
          </p:cNvSpPr>
          <p:nvPr>
            <p:ph type="body" idx="1"/>
          </p:nvPr>
        </p:nvSpPr>
        <p:spPr/>
        <p:txBody>
          <a:bodyPr/>
          <a:lstStyle/>
          <a:p>
            <a:r>
              <a:rPr lang="tr-TR" smtClean="0"/>
              <a:t>Epidemiyoloji; bir toplumda sağlık ve hastalık göstergelerine dayanarak o toplumun sağlıkla ilgili durumunu ve hastalıkların dağılımını, yaygınlığını inceleyen bilimdir.</a:t>
            </a:r>
          </a:p>
          <a:p>
            <a:r>
              <a:rPr lang="tr-TR" smtClean="0"/>
              <a:t>Epidemiyolojide sağlık ve hastalık durumları belirlenirken kişi, yer ve zaman özelliklerinden yararlanılır. </a:t>
            </a:r>
          </a:p>
          <a:p>
            <a:endParaRPr lang="tr-TR"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468313" y="333375"/>
            <a:ext cx="7543800" cy="941388"/>
          </a:xfrm>
        </p:spPr>
        <p:txBody>
          <a:bodyPr/>
          <a:lstStyle/>
          <a:p>
            <a:r>
              <a:rPr lang="tr-TR" smtClean="0"/>
              <a:t>EPİDEMİYOLOJİ-2</a:t>
            </a:r>
          </a:p>
        </p:txBody>
      </p:sp>
      <p:sp>
        <p:nvSpPr>
          <p:cNvPr id="21506" name="Rectangle 3"/>
          <p:cNvSpPr>
            <a:spLocks noGrp="1" noChangeArrowheads="1"/>
          </p:cNvSpPr>
          <p:nvPr>
            <p:ph type="body" idx="1"/>
          </p:nvPr>
        </p:nvSpPr>
        <p:spPr>
          <a:xfrm>
            <a:off x="250825" y="1719263"/>
            <a:ext cx="8435975" cy="4411662"/>
          </a:xfrm>
        </p:spPr>
        <p:txBody>
          <a:bodyPr/>
          <a:lstStyle/>
          <a:p>
            <a:r>
              <a:rPr lang="tr-TR" sz="2600" smtClean="0"/>
              <a:t>Bir hastalık hangi kişilerde (cins, ırk, yaş, sosyoekonomik grup, kültür, din, meslek grubu), </a:t>
            </a:r>
          </a:p>
          <a:p>
            <a:r>
              <a:rPr lang="tr-TR" sz="2600" smtClean="0"/>
              <a:t>Nerede (hangi coğrafi bölge, şehir, kırsal kesim, ülke, kurum)</a:t>
            </a:r>
          </a:p>
          <a:p>
            <a:r>
              <a:rPr lang="tr-TR" sz="2600" smtClean="0"/>
              <a:t>Ne zaman (hangi ay, mevsim, yıl, hangi periyodik aralıklarla) görülmektedir?</a:t>
            </a:r>
          </a:p>
          <a:p>
            <a:r>
              <a:rPr lang="tr-TR" sz="2600" smtClean="0"/>
              <a:t>İncelemelerin bu özelliklere dayandırılarak yapılması, sağlık sorunu veya hastalığın tüm boyutlarıyla tanımlanmasını sağlar ve çözümü konusunda ipuçları verir.</a:t>
            </a:r>
          </a:p>
          <a:p>
            <a:endParaRPr lang="tr-TR" sz="26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468313" y="404813"/>
            <a:ext cx="7543800" cy="1012825"/>
          </a:xfrm>
        </p:spPr>
        <p:txBody>
          <a:bodyPr/>
          <a:lstStyle/>
          <a:p>
            <a:pPr algn="ctr"/>
            <a:r>
              <a:rPr lang="tr-TR" sz="3500" smtClean="0"/>
              <a:t>Epidemiyolojide Kullanılan Kavramlar</a:t>
            </a:r>
          </a:p>
        </p:txBody>
      </p:sp>
      <p:sp>
        <p:nvSpPr>
          <p:cNvPr id="22530" name="Rectangle 3"/>
          <p:cNvSpPr>
            <a:spLocks noGrp="1" noChangeArrowheads="1"/>
          </p:cNvSpPr>
          <p:nvPr>
            <p:ph type="body" idx="1"/>
          </p:nvPr>
        </p:nvSpPr>
        <p:spPr/>
        <p:txBody>
          <a:bodyPr/>
          <a:lstStyle/>
          <a:p>
            <a:r>
              <a:rPr lang="tr-TR" b="1" smtClean="0"/>
              <a:t>İnsidans:</a:t>
            </a:r>
            <a:r>
              <a:rPr lang="tr-TR" smtClean="0"/>
              <a:t> Belirli bir zaman dilimi içinde belirli bir nüfusta bir hastalığın </a:t>
            </a:r>
            <a:r>
              <a:rPr lang="tr-TR" b="1" smtClean="0">
                <a:solidFill>
                  <a:srgbClr val="0000FF"/>
                </a:solidFill>
              </a:rPr>
              <a:t>yeni olgularının sayısıdır.</a:t>
            </a:r>
          </a:p>
          <a:p>
            <a:r>
              <a:rPr lang="tr-TR" smtClean="0"/>
              <a:t>Örneğin; Türkiye‘de tb insidansı 100.000 de 35 dendiğinde Türkiye‘de yaşamakta olan her 100.000 kişiden 35’inin bir yıl içinde</a:t>
            </a:r>
            <a:r>
              <a:rPr lang="tr-TR" b="1" smtClean="0"/>
              <a:t> yeni </a:t>
            </a:r>
            <a:r>
              <a:rPr lang="tr-TR" smtClean="0"/>
              <a:t>tb hastalığına yakalandığını ifade eder. </a:t>
            </a:r>
          </a:p>
          <a:p>
            <a:endParaRPr lang="tr-TR"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3"/>
          <p:cNvSpPr>
            <a:spLocks noGrp="1" noChangeArrowheads="1"/>
          </p:cNvSpPr>
          <p:nvPr>
            <p:ph type="body" idx="1"/>
          </p:nvPr>
        </p:nvSpPr>
        <p:spPr/>
        <p:txBody>
          <a:bodyPr/>
          <a:lstStyle/>
          <a:p>
            <a:r>
              <a:rPr lang="tr-TR" sz="2800" b="1" smtClean="0"/>
              <a:t>Prevalans:</a:t>
            </a:r>
            <a:r>
              <a:rPr lang="tr-TR" sz="2800" smtClean="0"/>
              <a:t> Belirli bir anda hasta olanların nüfusa oranıdır.</a:t>
            </a:r>
          </a:p>
          <a:p>
            <a:r>
              <a:rPr lang="tr-TR" sz="2800" smtClean="0"/>
              <a:t>Örneğin; 2007 yılında Türkiye’de HIV/AİDS prevalansı 70 milyonda 2500’dür.</a:t>
            </a:r>
          </a:p>
        </p:txBody>
      </p:sp>
      <p:sp>
        <p:nvSpPr>
          <p:cNvPr id="23554" name="Rectangle 2"/>
          <p:cNvSpPr>
            <a:spLocks noGrp="1" noChangeArrowheads="1"/>
          </p:cNvSpPr>
          <p:nvPr>
            <p:ph type="title" idx="4294967295"/>
          </p:nvPr>
        </p:nvSpPr>
        <p:spPr/>
        <p:txBody>
          <a:bodyPr/>
          <a:lstStyle/>
          <a:p>
            <a:pPr algn="ctr"/>
            <a:r>
              <a:rPr lang="tr-TR" smtClean="0"/>
              <a:t>Epidemiyolojide Kullanılan Kavramlar</a:t>
            </a:r>
          </a:p>
        </p:txBody>
      </p:sp>
    </p:spTree>
  </p:cSld>
  <p:clrMapOvr>
    <a:masterClrMapping/>
  </p:clrMapOvr>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4427</TotalTime>
  <Words>1811</Words>
  <Application>Microsoft Office PowerPoint</Application>
  <PresentationFormat>Ekran Gösterisi (4:3)</PresentationFormat>
  <Paragraphs>350</Paragraphs>
  <Slides>56</Slides>
  <Notes>8</Notes>
  <HiddenSlides>0</HiddenSlides>
  <MMClips>0</MMClips>
  <ScaleCrop>false</ScaleCrop>
  <HeadingPairs>
    <vt:vector size="4" baseType="variant">
      <vt:variant>
        <vt:lpstr>Tema</vt:lpstr>
      </vt:variant>
      <vt:variant>
        <vt:i4>1</vt:i4>
      </vt:variant>
      <vt:variant>
        <vt:lpstr>Slayt Başlıkları</vt:lpstr>
      </vt:variant>
      <vt:variant>
        <vt:i4>56</vt:i4>
      </vt:variant>
    </vt:vector>
  </HeadingPairs>
  <TitlesOfParts>
    <vt:vector size="57" baseType="lpstr">
      <vt:lpstr>Network</vt:lpstr>
      <vt:lpstr>BULAŞICI HASTALIKLARA GİRİŞ</vt:lpstr>
      <vt:lpstr>SUNU PLANI</vt:lpstr>
      <vt:lpstr>BULAŞICI HASTALIKLARA GİRİŞ</vt:lpstr>
      <vt:lpstr>BULAŞICI HASTALIKLARIN ÖNEMİ-1</vt:lpstr>
      <vt:lpstr>BULAŞICI HASTALIKLARIN ÖNEMİ 2</vt:lpstr>
      <vt:lpstr>EPİDEMİYOLOJİ-1</vt:lpstr>
      <vt:lpstr>EPİDEMİYOLOJİ-2</vt:lpstr>
      <vt:lpstr>Epidemiyolojide Kullanılan Kavramlar</vt:lpstr>
      <vt:lpstr>Epidemiyolojide Kullanılan Kavramlar</vt:lpstr>
      <vt:lpstr>Veri Kaynakları</vt:lpstr>
      <vt:lpstr>Enfeksiyon hastalıkları epidemiyolojisinin diğer alanlarda kullanılan epidemiyolojiye göre farklılıları:</vt:lpstr>
      <vt:lpstr>Enfeksiyon hastalıkları epidemiyolojisinin diğer alanlarda kullanılan epidemiyolojiye göre farklılıları:</vt:lpstr>
      <vt:lpstr>Küresel Bulaşıcı Hastalık Yükü</vt:lpstr>
      <vt:lpstr>Enfeksiyöz hastalıklardan kaynaklanan ölümlere neden olan başlıca hastalıklar:</vt:lpstr>
      <vt:lpstr>Slayt 15</vt:lpstr>
      <vt:lpstr>EPİDEMİYOLOJİ- KAVRAMLAR</vt:lpstr>
      <vt:lpstr>Slayt 17</vt:lpstr>
      <vt:lpstr>Slayt 18</vt:lpstr>
      <vt:lpstr>SÜRVEYANS</vt:lpstr>
      <vt:lpstr>Slayt 20</vt:lpstr>
      <vt:lpstr>Sürveyansın Temel Amacı</vt:lpstr>
      <vt:lpstr>Sürveyansla; </vt:lpstr>
      <vt:lpstr>Tüm sürveyans sistemlerinin altı kilit öğesi vardır: </vt:lpstr>
      <vt:lpstr>Slayt 24</vt:lpstr>
      <vt:lpstr>Vücudun Bulaşıcı Hastalıklara Karşı Savunması-1</vt:lpstr>
      <vt:lpstr>Vücudun Bulaşıcı Hastalıklara Karşı Savunması-2</vt:lpstr>
      <vt:lpstr>Vücudun Bulaşıcı Hastalıklara Karşı Savunması-3</vt:lpstr>
      <vt:lpstr>Vücudun Bulaşıcı Hastalıklara Karşı Savunması-5</vt:lpstr>
      <vt:lpstr>Vücudun Bulaşıcı Hastalıklara Karşı Savunması-6</vt:lpstr>
      <vt:lpstr>İmmün sistemi oluşturan temel yapılar</vt:lpstr>
      <vt:lpstr>İmmün sistemi oluşturan temel yapılar</vt:lpstr>
      <vt:lpstr>Lökositler sitoplazmalarında granül olup, olmamasına göre; granülositler ve agranülositler diye iki gruba ayrılır.</vt:lpstr>
      <vt:lpstr>Slayt 33</vt:lpstr>
      <vt:lpstr>Slayt 34</vt:lpstr>
      <vt:lpstr>Granülositler</vt:lpstr>
      <vt:lpstr>Agranülositler</vt:lpstr>
      <vt:lpstr>Agranülositler</vt:lpstr>
      <vt:lpstr>Slayt 38</vt:lpstr>
      <vt:lpstr>LENFOİD SİSTEM</vt:lpstr>
      <vt:lpstr>Slayt 40</vt:lpstr>
      <vt:lpstr>Slayt 41</vt:lpstr>
      <vt:lpstr>LENFOİD SİSTEM</vt:lpstr>
      <vt:lpstr>Slayt 43</vt:lpstr>
      <vt:lpstr>BİLDİRİMİ ZORUNLU  BULAŞICI HASTALIKLAR </vt:lpstr>
      <vt:lpstr>Slayt 45</vt:lpstr>
      <vt:lpstr>Slayt 46</vt:lpstr>
      <vt:lpstr>Grup A Hastalıkların Bildirim Sistemi </vt:lpstr>
      <vt:lpstr>Slayt 48</vt:lpstr>
      <vt:lpstr>Grup B Hastalıkların Bildirim Sistemi</vt:lpstr>
      <vt:lpstr>Slayt 50</vt:lpstr>
      <vt:lpstr>Slayt 51</vt:lpstr>
      <vt:lpstr>Grup C Hastalıkların Bildirim Sistemi</vt:lpstr>
      <vt:lpstr>Slayt 53</vt:lpstr>
      <vt:lpstr>Slayt 54</vt:lpstr>
      <vt:lpstr>Grup D Hastalıkların Bildirim Sistemi</vt:lpstr>
      <vt:lpstr>Slayt 56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Administrator</dc:creator>
  <cp:lastModifiedBy>Fatma</cp:lastModifiedBy>
  <cp:revision>214</cp:revision>
  <dcterms:created xsi:type="dcterms:W3CDTF">2010-06-24T12:14:48Z</dcterms:created>
  <dcterms:modified xsi:type="dcterms:W3CDTF">2019-09-03T08:04:54Z</dcterms:modified>
</cp:coreProperties>
</file>