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slideMaster16.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theme/theme6.xml" ContentType="application/vnd.openxmlformats-officedocument.theme+xml"/>
  <Override PartName="/ppt/slideLayouts/slideLayout67.xml" ContentType="application/vnd.openxmlformats-officedocument.presentationml.slideLayout+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theme/theme7.xml" ContentType="application/vnd.openxmlformats-officedocument.theme+xml"/>
  <Override PartName="/ppt/slideLayouts/slideLayout78.xml" ContentType="application/vnd.openxmlformats-officedocument.presentationml.slideLayout+xml"/>
  <Override PartName="/ppt/slideLayouts/slideLayout79.xml" ContentType="application/vnd.openxmlformats-officedocument.presentationml.slideLayout+xml"/>
  <Override PartName="/ppt/slideLayouts/slideLayout80.xml" ContentType="application/vnd.openxmlformats-officedocument.presentationml.slideLayout+xml"/>
  <Override PartName="/ppt/slideLayouts/slideLayout81.xml" ContentType="application/vnd.openxmlformats-officedocument.presentationml.slideLayout+xml"/>
  <Override PartName="/ppt/slideLayouts/slideLayout82.xml" ContentType="application/vnd.openxmlformats-officedocument.presentationml.slideLayout+xml"/>
  <Override PartName="/ppt/slideLayouts/slideLayout83.xml" ContentType="application/vnd.openxmlformats-officedocument.presentationml.slideLayout+xml"/>
  <Override PartName="/ppt/slideLayouts/slideLayout84.xml" ContentType="application/vnd.openxmlformats-officedocument.presentationml.slideLayout+xml"/>
  <Override PartName="/ppt/slideLayouts/slideLayout85.xml" ContentType="application/vnd.openxmlformats-officedocument.presentationml.slideLayout+xml"/>
  <Override PartName="/ppt/slideLayouts/slideLayout86.xml" ContentType="application/vnd.openxmlformats-officedocument.presentationml.slideLayout+xml"/>
  <Override PartName="/ppt/slideLayouts/slideLayout87.xml" ContentType="application/vnd.openxmlformats-officedocument.presentationml.slideLayout+xml"/>
  <Override PartName="/ppt/slideLayouts/slideLayout88.xml" ContentType="application/vnd.openxmlformats-officedocument.presentationml.slideLayout+xml"/>
  <Override PartName="/ppt/theme/theme8.xml" ContentType="application/vnd.openxmlformats-officedocument.theme+xml"/>
  <Override PartName="/ppt/slideLayouts/slideLayout89.xml" ContentType="application/vnd.openxmlformats-officedocument.presentationml.slideLayout+xml"/>
  <Override PartName="/ppt/slideLayouts/slideLayout90.xml" ContentType="application/vnd.openxmlformats-officedocument.presentationml.slideLayout+xml"/>
  <Override PartName="/ppt/slideLayouts/slideLayout91.xml" ContentType="application/vnd.openxmlformats-officedocument.presentationml.slideLayout+xml"/>
  <Override PartName="/ppt/slideLayouts/slideLayout92.xml" ContentType="application/vnd.openxmlformats-officedocument.presentationml.slideLayout+xml"/>
  <Override PartName="/ppt/slideLayouts/slideLayout93.xml" ContentType="application/vnd.openxmlformats-officedocument.presentationml.slideLayout+xml"/>
  <Override PartName="/ppt/slideLayouts/slideLayout94.xml" ContentType="application/vnd.openxmlformats-officedocument.presentationml.slideLayout+xml"/>
  <Override PartName="/ppt/slideLayouts/slideLayout95.xml" ContentType="application/vnd.openxmlformats-officedocument.presentationml.slideLayout+xml"/>
  <Override PartName="/ppt/slideLayouts/slideLayout96.xml" ContentType="application/vnd.openxmlformats-officedocument.presentationml.slideLayout+xml"/>
  <Override PartName="/ppt/slideLayouts/slideLayout97.xml" ContentType="application/vnd.openxmlformats-officedocument.presentationml.slideLayout+xml"/>
  <Override PartName="/ppt/slideLayouts/slideLayout98.xml" ContentType="application/vnd.openxmlformats-officedocument.presentationml.slideLayout+xml"/>
  <Override PartName="/ppt/slideLayouts/slideLayout99.xml" ContentType="application/vnd.openxmlformats-officedocument.presentationml.slideLayout+xml"/>
  <Override PartName="/ppt/theme/theme9.xml" ContentType="application/vnd.openxmlformats-officedocument.theme+xml"/>
  <Override PartName="/ppt/slideLayouts/slideLayout100.xml" ContentType="application/vnd.openxmlformats-officedocument.presentationml.slideLayout+xml"/>
  <Override PartName="/ppt/slideLayouts/slideLayout101.xml" ContentType="application/vnd.openxmlformats-officedocument.presentationml.slideLayout+xml"/>
  <Override PartName="/ppt/slideLayouts/slideLayout102.xml" ContentType="application/vnd.openxmlformats-officedocument.presentationml.slideLayout+xml"/>
  <Override PartName="/ppt/slideLayouts/slideLayout103.xml" ContentType="application/vnd.openxmlformats-officedocument.presentationml.slideLayout+xml"/>
  <Override PartName="/ppt/slideLayouts/slideLayout104.xml" ContentType="application/vnd.openxmlformats-officedocument.presentationml.slideLayout+xml"/>
  <Override PartName="/ppt/slideLayouts/slideLayout105.xml" ContentType="application/vnd.openxmlformats-officedocument.presentationml.slideLayout+xml"/>
  <Override PartName="/ppt/slideLayouts/slideLayout106.xml" ContentType="application/vnd.openxmlformats-officedocument.presentationml.slideLayout+xml"/>
  <Override PartName="/ppt/slideLayouts/slideLayout107.xml" ContentType="application/vnd.openxmlformats-officedocument.presentationml.slideLayout+xml"/>
  <Override PartName="/ppt/slideLayouts/slideLayout108.xml" ContentType="application/vnd.openxmlformats-officedocument.presentationml.slideLayout+xml"/>
  <Override PartName="/ppt/slideLayouts/slideLayout109.xml" ContentType="application/vnd.openxmlformats-officedocument.presentationml.slideLayout+xml"/>
  <Override PartName="/ppt/slideLayouts/slideLayout110.xml" ContentType="application/vnd.openxmlformats-officedocument.presentationml.slideLayout+xml"/>
  <Override PartName="/ppt/theme/theme10.xml" ContentType="application/vnd.openxmlformats-officedocument.theme+xml"/>
  <Override PartName="/ppt/slideLayouts/slideLayout111.xml" ContentType="application/vnd.openxmlformats-officedocument.presentationml.slideLayout+xml"/>
  <Override PartName="/ppt/slideLayouts/slideLayout112.xml" ContentType="application/vnd.openxmlformats-officedocument.presentationml.slideLayout+xml"/>
  <Override PartName="/ppt/slideLayouts/slideLayout113.xml" ContentType="application/vnd.openxmlformats-officedocument.presentationml.slideLayout+xml"/>
  <Override PartName="/ppt/slideLayouts/slideLayout114.xml" ContentType="application/vnd.openxmlformats-officedocument.presentationml.slideLayout+xml"/>
  <Override PartName="/ppt/slideLayouts/slideLayout115.xml" ContentType="application/vnd.openxmlformats-officedocument.presentationml.slideLayout+xml"/>
  <Override PartName="/ppt/slideLayouts/slideLayout116.xml" ContentType="application/vnd.openxmlformats-officedocument.presentationml.slideLayout+xml"/>
  <Override PartName="/ppt/slideLayouts/slideLayout117.xml" ContentType="application/vnd.openxmlformats-officedocument.presentationml.slideLayout+xml"/>
  <Override PartName="/ppt/slideLayouts/slideLayout118.xml" ContentType="application/vnd.openxmlformats-officedocument.presentationml.slideLayout+xml"/>
  <Override PartName="/ppt/slideLayouts/slideLayout119.xml" ContentType="application/vnd.openxmlformats-officedocument.presentationml.slideLayout+xml"/>
  <Override PartName="/ppt/slideLayouts/slideLayout120.xml" ContentType="application/vnd.openxmlformats-officedocument.presentationml.slideLayout+xml"/>
  <Override PartName="/ppt/slideLayouts/slideLayout121.xml" ContentType="application/vnd.openxmlformats-officedocument.presentationml.slideLayout+xml"/>
  <Override PartName="/ppt/theme/theme11.xml" ContentType="application/vnd.openxmlformats-officedocument.theme+xml"/>
  <Override PartName="/ppt/slideLayouts/slideLayout122.xml" ContentType="application/vnd.openxmlformats-officedocument.presentationml.slideLayout+xml"/>
  <Override PartName="/ppt/slideLayouts/slideLayout123.xml" ContentType="application/vnd.openxmlformats-officedocument.presentationml.slideLayout+xml"/>
  <Override PartName="/ppt/slideLayouts/slideLayout124.xml" ContentType="application/vnd.openxmlformats-officedocument.presentationml.slideLayout+xml"/>
  <Override PartName="/ppt/slideLayouts/slideLayout125.xml" ContentType="application/vnd.openxmlformats-officedocument.presentationml.slideLayout+xml"/>
  <Override PartName="/ppt/slideLayouts/slideLayout126.xml" ContentType="application/vnd.openxmlformats-officedocument.presentationml.slideLayout+xml"/>
  <Override PartName="/ppt/slideLayouts/slideLayout127.xml" ContentType="application/vnd.openxmlformats-officedocument.presentationml.slideLayout+xml"/>
  <Override PartName="/ppt/slideLayouts/slideLayout128.xml" ContentType="application/vnd.openxmlformats-officedocument.presentationml.slideLayout+xml"/>
  <Override PartName="/ppt/slideLayouts/slideLayout129.xml" ContentType="application/vnd.openxmlformats-officedocument.presentationml.slideLayout+xml"/>
  <Override PartName="/ppt/slideLayouts/slideLayout130.xml" ContentType="application/vnd.openxmlformats-officedocument.presentationml.slideLayout+xml"/>
  <Override PartName="/ppt/slideLayouts/slideLayout131.xml" ContentType="application/vnd.openxmlformats-officedocument.presentationml.slideLayout+xml"/>
  <Override PartName="/ppt/slideLayouts/slideLayout132.xml" ContentType="application/vnd.openxmlformats-officedocument.presentationml.slideLayout+xml"/>
  <Override PartName="/ppt/theme/theme12.xml" ContentType="application/vnd.openxmlformats-officedocument.theme+xml"/>
  <Override PartName="/ppt/slideLayouts/slideLayout133.xml" ContentType="application/vnd.openxmlformats-officedocument.presentationml.slideLayout+xml"/>
  <Override PartName="/ppt/slideLayouts/slideLayout134.xml" ContentType="application/vnd.openxmlformats-officedocument.presentationml.slideLayout+xml"/>
  <Override PartName="/ppt/slideLayouts/slideLayout135.xml" ContentType="application/vnd.openxmlformats-officedocument.presentationml.slideLayout+xml"/>
  <Override PartName="/ppt/slideLayouts/slideLayout136.xml" ContentType="application/vnd.openxmlformats-officedocument.presentationml.slideLayout+xml"/>
  <Override PartName="/ppt/slideLayouts/slideLayout137.xml" ContentType="application/vnd.openxmlformats-officedocument.presentationml.slideLayout+xml"/>
  <Override PartName="/ppt/slideLayouts/slideLayout138.xml" ContentType="application/vnd.openxmlformats-officedocument.presentationml.slideLayout+xml"/>
  <Override PartName="/ppt/slideLayouts/slideLayout139.xml" ContentType="application/vnd.openxmlformats-officedocument.presentationml.slideLayout+xml"/>
  <Override PartName="/ppt/slideLayouts/slideLayout140.xml" ContentType="application/vnd.openxmlformats-officedocument.presentationml.slideLayout+xml"/>
  <Override PartName="/ppt/slideLayouts/slideLayout141.xml" ContentType="application/vnd.openxmlformats-officedocument.presentationml.slideLayout+xml"/>
  <Override PartName="/ppt/slideLayouts/slideLayout142.xml" ContentType="application/vnd.openxmlformats-officedocument.presentationml.slideLayout+xml"/>
  <Override PartName="/ppt/slideLayouts/slideLayout143.xml" ContentType="application/vnd.openxmlformats-officedocument.presentationml.slideLayout+xml"/>
  <Override PartName="/ppt/theme/theme13.xml" ContentType="application/vnd.openxmlformats-officedocument.theme+xml"/>
  <Override PartName="/ppt/slideLayouts/slideLayout144.xml" ContentType="application/vnd.openxmlformats-officedocument.presentationml.slideLayout+xml"/>
  <Override PartName="/ppt/slideLayouts/slideLayout145.xml" ContentType="application/vnd.openxmlformats-officedocument.presentationml.slideLayout+xml"/>
  <Override PartName="/ppt/slideLayouts/slideLayout146.xml" ContentType="application/vnd.openxmlformats-officedocument.presentationml.slideLayout+xml"/>
  <Override PartName="/ppt/slideLayouts/slideLayout147.xml" ContentType="application/vnd.openxmlformats-officedocument.presentationml.slideLayout+xml"/>
  <Override PartName="/ppt/slideLayouts/slideLayout148.xml" ContentType="application/vnd.openxmlformats-officedocument.presentationml.slideLayout+xml"/>
  <Override PartName="/ppt/slideLayouts/slideLayout149.xml" ContentType="application/vnd.openxmlformats-officedocument.presentationml.slideLayout+xml"/>
  <Override PartName="/ppt/slideLayouts/slideLayout150.xml" ContentType="application/vnd.openxmlformats-officedocument.presentationml.slideLayout+xml"/>
  <Override PartName="/ppt/slideLayouts/slideLayout151.xml" ContentType="application/vnd.openxmlformats-officedocument.presentationml.slideLayout+xml"/>
  <Override PartName="/ppt/slideLayouts/slideLayout152.xml" ContentType="application/vnd.openxmlformats-officedocument.presentationml.slideLayout+xml"/>
  <Override PartName="/ppt/slideLayouts/slideLayout153.xml" ContentType="application/vnd.openxmlformats-officedocument.presentationml.slideLayout+xml"/>
  <Override PartName="/ppt/slideLayouts/slideLayout154.xml" ContentType="application/vnd.openxmlformats-officedocument.presentationml.slideLayout+xml"/>
  <Override PartName="/ppt/theme/theme14.xml" ContentType="application/vnd.openxmlformats-officedocument.theme+xml"/>
  <Override PartName="/ppt/slideLayouts/slideLayout155.xml" ContentType="application/vnd.openxmlformats-officedocument.presentationml.slideLayout+xml"/>
  <Override PartName="/ppt/slideLayouts/slideLayout156.xml" ContentType="application/vnd.openxmlformats-officedocument.presentationml.slideLayout+xml"/>
  <Override PartName="/ppt/slideLayouts/slideLayout157.xml" ContentType="application/vnd.openxmlformats-officedocument.presentationml.slideLayout+xml"/>
  <Override PartName="/ppt/slideLayouts/slideLayout158.xml" ContentType="application/vnd.openxmlformats-officedocument.presentationml.slideLayout+xml"/>
  <Override PartName="/ppt/slideLayouts/slideLayout159.xml" ContentType="application/vnd.openxmlformats-officedocument.presentationml.slideLayout+xml"/>
  <Override PartName="/ppt/slideLayouts/slideLayout160.xml" ContentType="application/vnd.openxmlformats-officedocument.presentationml.slideLayout+xml"/>
  <Override PartName="/ppt/slideLayouts/slideLayout161.xml" ContentType="application/vnd.openxmlformats-officedocument.presentationml.slideLayout+xml"/>
  <Override PartName="/ppt/slideLayouts/slideLayout162.xml" ContentType="application/vnd.openxmlformats-officedocument.presentationml.slideLayout+xml"/>
  <Override PartName="/ppt/slideLayouts/slideLayout163.xml" ContentType="application/vnd.openxmlformats-officedocument.presentationml.slideLayout+xml"/>
  <Override PartName="/ppt/slideLayouts/slideLayout164.xml" ContentType="application/vnd.openxmlformats-officedocument.presentationml.slideLayout+xml"/>
  <Override PartName="/ppt/slideLayouts/slideLayout165.xml" ContentType="application/vnd.openxmlformats-officedocument.presentationml.slideLayout+xml"/>
  <Override PartName="/ppt/theme/theme15.xml" ContentType="application/vnd.openxmlformats-officedocument.theme+xml"/>
  <Override PartName="/ppt/slideLayouts/slideLayout166.xml" ContentType="application/vnd.openxmlformats-officedocument.presentationml.slideLayout+xml"/>
  <Override PartName="/ppt/slideLayouts/slideLayout167.xml" ContentType="application/vnd.openxmlformats-officedocument.presentationml.slideLayout+xml"/>
  <Override PartName="/ppt/slideLayouts/slideLayout168.xml" ContentType="application/vnd.openxmlformats-officedocument.presentationml.slideLayout+xml"/>
  <Override PartName="/ppt/slideLayouts/slideLayout169.xml" ContentType="application/vnd.openxmlformats-officedocument.presentationml.slideLayout+xml"/>
  <Override PartName="/ppt/slideLayouts/slideLayout170.xml" ContentType="application/vnd.openxmlformats-officedocument.presentationml.slideLayout+xml"/>
  <Override PartName="/ppt/slideLayouts/slideLayout171.xml" ContentType="application/vnd.openxmlformats-officedocument.presentationml.slideLayout+xml"/>
  <Override PartName="/ppt/slideLayouts/slideLayout172.xml" ContentType="application/vnd.openxmlformats-officedocument.presentationml.slideLayout+xml"/>
  <Override PartName="/ppt/slideLayouts/slideLayout173.xml" ContentType="application/vnd.openxmlformats-officedocument.presentationml.slideLayout+xml"/>
  <Override PartName="/ppt/slideLayouts/slideLayout174.xml" ContentType="application/vnd.openxmlformats-officedocument.presentationml.slideLayout+xml"/>
  <Override PartName="/ppt/slideLayouts/slideLayout175.xml" ContentType="application/vnd.openxmlformats-officedocument.presentationml.slideLayout+xml"/>
  <Override PartName="/ppt/slideLayouts/slideLayout176.xml" ContentType="application/vnd.openxmlformats-officedocument.presentationml.slideLayout+xml"/>
  <Override PartName="/ppt/theme/theme16.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696" r:id="rId4"/>
    <p:sldMasterId id="2147483708" r:id="rId5"/>
    <p:sldMasterId id="2147483720" r:id="rId6"/>
    <p:sldMasterId id="2147483732" r:id="rId7"/>
    <p:sldMasterId id="2147483744" r:id="rId8"/>
    <p:sldMasterId id="2147483756" r:id="rId9"/>
    <p:sldMasterId id="2147483768" r:id="rId10"/>
    <p:sldMasterId id="2147483780" r:id="rId11"/>
    <p:sldMasterId id="2147483792" r:id="rId12"/>
    <p:sldMasterId id="2147483804" r:id="rId13"/>
    <p:sldMasterId id="2147483816" r:id="rId14"/>
    <p:sldMasterId id="2147483828" r:id="rId15"/>
    <p:sldMasterId id="2147483840" r:id="rId16"/>
  </p:sldMasterIdLst>
  <p:sldIdLst>
    <p:sldId id="257" r:id="rId17"/>
    <p:sldId id="258" r:id="rId18"/>
    <p:sldId id="259" r:id="rId19"/>
    <p:sldId id="260" r:id="rId20"/>
    <p:sldId id="261" r:id="rId21"/>
    <p:sldId id="262" r:id="rId22"/>
    <p:sldId id="263" r:id="rId23"/>
    <p:sldId id="264" r:id="rId24"/>
    <p:sldId id="265" r:id="rId25"/>
    <p:sldId id="266" r:id="rId26"/>
    <p:sldId id="267" r:id="rId27"/>
    <p:sldId id="268" r:id="rId28"/>
    <p:sldId id="269" r:id="rId29"/>
    <p:sldId id="270" r:id="rId30"/>
    <p:sldId id="271" r:id="rId31"/>
    <p:sldId id="272" r:id="rId3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016" autoAdjust="0"/>
    <p:restoredTop sz="94660"/>
  </p:normalViewPr>
  <p:slideViewPr>
    <p:cSldViewPr snapToGrid="0">
      <p:cViewPr varScale="1">
        <p:scale>
          <a:sx n="76" d="100"/>
          <a:sy n="76" d="100"/>
        </p:scale>
        <p:origin x="126" y="79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Master" Target="slideMasters/slideMaster8.xml"/><Relationship Id="rId13" Type="http://schemas.openxmlformats.org/officeDocument/2006/relationships/slideMaster" Target="slideMasters/slideMaster13.xml"/><Relationship Id="rId18" Type="http://schemas.openxmlformats.org/officeDocument/2006/relationships/slide" Target="slides/slide2.xml"/><Relationship Id="rId26" Type="http://schemas.openxmlformats.org/officeDocument/2006/relationships/slide" Target="slides/slide10.xml"/><Relationship Id="rId3" Type="http://schemas.openxmlformats.org/officeDocument/2006/relationships/slideMaster" Target="slideMasters/slideMaster3.xml"/><Relationship Id="rId21" Type="http://schemas.openxmlformats.org/officeDocument/2006/relationships/slide" Target="slides/slide5.xml"/><Relationship Id="rId34" Type="http://schemas.openxmlformats.org/officeDocument/2006/relationships/viewProps" Target="viewProps.xml"/><Relationship Id="rId7" Type="http://schemas.openxmlformats.org/officeDocument/2006/relationships/slideMaster" Target="slideMasters/slideMaster7.xml"/><Relationship Id="rId12" Type="http://schemas.openxmlformats.org/officeDocument/2006/relationships/slideMaster" Target="slideMasters/slideMaster12.xml"/><Relationship Id="rId17" Type="http://schemas.openxmlformats.org/officeDocument/2006/relationships/slide" Target="slides/slide1.xml"/><Relationship Id="rId25" Type="http://schemas.openxmlformats.org/officeDocument/2006/relationships/slide" Target="slides/slide9.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Master" Target="slideMasters/slideMaster16.xml"/><Relationship Id="rId20" Type="http://schemas.openxmlformats.org/officeDocument/2006/relationships/slide" Target="slides/slide4.xml"/><Relationship Id="rId29" Type="http://schemas.openxmlformats.org/officeDocument/2006/relationships/slide" Target="slides/slide13.xml"/><Relationship Id="rId1" Type="http://schemas.openxmlformats.org/officeDocument/2006/relationships/slideMaster" Target="slideMasters/slideMaster1.xml"/><Relationship Id="rId6" Type="http://schemas.openxmlformats.org/officeDocument/2006/relationships/slideMaster" Target="slideMasters/slideMaster6.xml"/><Relationship Id="rId11" Type="http://schemas.openxmlformats.org/officeDocument/2006/relationships/slideMaster" Target="slideMasters/slideMaster11.xml"/><Relationship Id="rId24" Type="http://schemas.openxmlformats.org/officeDocument/2006/relationships/slide" Target="slides/slide8.xml"/><Relationship Id="rId32" Type="http://schemas.openxmlformats.org/officeDocument/2006/relationships/slide" Target="slides/slide16.xml"/><Relationship Id="rId5" Type="http://schemas.openxmlformats.org/officeDocument/2006/relationships/slideMaster" Target="slideMasters/slideMaster5.xml"/><Relationship Id="rId15" Type="http://schemas.openxmlformats.org/officeDocument/2006/relationships/slideMaster" Target="slideMasters/slideMaster15.xml"/><Relationship Id="rId23" Type="http://schemas.openxmlformats.org/officeDocument/2006/relationships/slide" Target="slides/slide7.xml"/><Relationship Id="rId28" Type="http://schemas.openxmlformats.org/officeDocument/2006/relationships/slide" Target="slides/slide12.xml"/><Relationship Id="rId36" Type="http://schemas.openxmlformats.org/officeDocument/2006/relationships/tableStyles" Target="tableStyles.xml"/><Relationship Id="rId10" Type="http://schemas.openxmlformats.org/officeDocument/2006/relationships/slideMaster" Target="slideMasters/slideMaster10.xml"/><Relationship Id="rId19" Type="http://schemas.openxmlformats.org/officeDocument/2006/relationships/slide" Target="slides/slide3.xml"/><Relationship Id="rId31" Type="http://schemas.openxmlformats.org/officeDocument/2006/relationships/slide" Target="slides/slide15.xml"/><Relationship Id="rId4" Type="http://schemas.openxmlformats.org/officeDocument/2006/relationships/slideMaster" Target="slideMasters/slideMaster4.xml"/><Relationship Id="rId9" Type="http://schemas.openxmlformats.org/officeDocument/2006/relationships/slideMaster" Target="slideMasters/slideMaster9.xml"/><Relationship Id="rId14" Type="http://schemas.openxmlformats.org/officeDocument/2006/relationships/slideMaster" Target="slideMasters/slideMaster14.xml"/><Relationship Id="rId22" Type="http://schemas.openxmlformats.org/officeDocument/2006/relationships/slide" Target="slides/slide6.xml"/><Relationship Id="rId27" Type="http://schemas.openxmlformats.org/officeDocument/2006/relationships/slide" Target="slides/slide11.xml"/><Relationship Id="rId30" Type="http://schemas.openxmlformats.org/officeDocument/2006/relationships/slide" Target="slides/slide14.xml"/><Relationship Id="rId35"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1.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2.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3.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4.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5.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6.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7.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8.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09.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0.xml.rels><?xml version="1.0" encoding="UTF-8" standalone="yes"?>
<Relationships xmlns="http://schemas.openxmlformats.org/package/2006/relationships"><Relationship Id="rId1" Type="http://schemas.openxmlformats.org/officeDocument/2006/relationships/slideMaster" Target="../slideMasters/slideMaster10.xml"/></Relationships>
</file>

<file path=ppt/slideLayouts/_rels/slideLayout11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2.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3.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4.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5.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6.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7.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8.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19.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0.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1.xml.rels><?xml version="1.0" encoding="UTF-8" standalone="yes"?>
<Relationships xmlns="http://schemas.openxmlformats.org/package/2006/relationships"><Relationship Id="rId1" Type="http://schemas.openxmlformats.org/officeDocument/2006/relationships/slideMaster" Target="../slideMasters/slideMaster11.xml"/></Relationships>
</file>

<file path=ppt/slideLayouts/_rels/slideLayout12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3.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4.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5.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6.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7.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8.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29.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0.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1.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2.xml.rels><?xml version="1.0" encoding="UTF-8" standalone="yes"?>
<Relationships xmlns="http://schemas.openxmlformats.org/package/2006/relationships"><Relationship Id="rId1" Type="http://schemas.openxmlformats.org/officeDocument/2006/relationships/slideMaster" Target="../slideMasters/slideMaster12.xml"/></Relationships>
</file>

<file path=ppt/slideLayouts/_rels/slideLayout13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4.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5.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6.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7.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8.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39.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0.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1.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2.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3.xml.rels><?xml version="1.0" encoding="UTF-8" standalone="yes"?>
<Relationships xmlns="http://schemas.openxmlformats.org/package/2006/relationships"><Relationship Id="rId1" Type="http://schemas.openxmlformats.org/officeDocument/2006/relationships/slideMaster" Target="../slideMasters/slideMaster13.xml"/></Relationships>
</file>

<file path=ppt/slideLayouts/_rels/slideLayout14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5.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6.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7.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8.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49.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0.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1.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2.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3.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4.xml.rels><?xml version="1.0" encoding="UTF-8" standalone="yes"?>
<Relationships xmlns="http://schemas.openxmlformats.org/package/2006/relationships"><Relationship Id="rId1" Type="http://schemas.openxmlformats.org/officeDocument/2006/relationships/slideMaster" Target="../slideMasters/slideMaster14.xml"/></Relationships>
</file>

<file path=ppt/slideLayouts/_rels/slideLayout15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6.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7.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8.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59.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0.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1.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2.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3.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4.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5.xml.rels><?xml version="1.0" encoding="UTF-8" standalone="yes"?>
<Relationships xmlns="http://schemas.openxmlformats.org/package/2006/relationships"><Relationship Id="rId1" Type="http://schemas.openxmlformats.org/officeDocument/2006/relationships/slideMaster" Target="../slideMasters/slideMaster15.xml"/></Relationships>
</file>

<file path=ppt/slideLayouts/_rels/slideLayout16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7.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8.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69.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0.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1.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2.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3.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4.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5.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76.xml.rels><?xml version="1.0" encoding="UTF-8" standalone="yes"?>
<Relationships xmlns="http://schemas.openxmlformats.org/package/2006/relationships"><Relationship Id="rId1" Type="http://schemas.openxmlformats.org/officeDocument/2006/relationships/slideMaster" Target="../slideMasters/slideMaster16.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79.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0.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1.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2.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3.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4.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5.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6.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7.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8.xml.rels><?xml version="1.0" encoding="UTF-8" standalone="yes"?>
<Relationships xmlns="http://schemas.openxmlformats.org/package/2006/relationships"><Relationship Id="rId1" Type="http://schemas.openxmlformats.org/officeDocument/2006/relationships/slideMaster" Target="../slideMasters/slideMaster8.xml"/></Relationships>
</file>

<file path=ppt/slideLayouts/_rels/slideLayout8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0.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1.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2.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3.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4.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5.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6.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7.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8.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_rels/slideLayout99.xml.rels><?xml version="1.0" encoding="UTF-8" standalone="yes"?>
<Relationships xmlns="http://schemas.openxmlformats.org/package/2006/relationships"><Relationship Id="rId1" Type="http://schemas.openxmlformats.org/officeDocument/2006/relationships/slideMaster" Target="../slideMasters/slideMaster9.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44535223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959092195"/>
      </p:ext>
    </p:extLst>
  </p:cSld>
  <p:clrMapOvr>
    <a:masterClrMapping/>
  </p:clrMapOvr>
</p:sldLayout>
</file>

<file path=ppt/slideLayouts/slideLayout100.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749758814"/>
      </p:ext>
    </p:extLst>
  </p:cSld>
  <p:clrMapOvr>
    <a:overrideClrMapping bg1="lt1" tx1="dk1" bg2="lt2" tx2="dk2" accent1="accent1" accent2="accent2" accent3="accent3" accent4="accent4" accent5="accent5" accent6="accent6" hlink="hlink" folHlink="folHlink"/>
  </p:clrMapOvr>
</p:sldLayout>
</file>

<file path=ppt/slideLayouts/slideLayout101.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676688399"/>
      </p:ext>
    </p:extLst>
  </p:cSld>
  <p:clrMapOvr>
    <a:masterClrMapping/>
  </p:clrMapOvr>
</p:sldLayout>
</file>

<file path=ppt/slideLayouts/slideLayout102.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482949359"/>
      </p:ext>
    </p:extLst>
  </p:cSld>
  <p:clrMapOvr>
    <a:overrideClrMapping bg1="dk1" tx1="lt1" bg2="dk2" tx2="lt2" accent1="accent1" accent2="accent2" accent3="accent3" accent4="accent4" accent5="accent5" accent6="accent6" hlink="hlink" folHlink="folHlink"/>
  </p:clrMapOvr>
</p:sldLayout>
</file>

<file path=ppt/slideLayouts/slideLayout103.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752156045"/>
      </p:ext>
    </p:extLst>
  </p:cSld>
  <p:clrMapOvr>
    <a:masterClrMapping/>
  </p:clrMapOvr>
</p:sldLayout>
</file>

<file path=ppt/slideLayouts/slideLayout104.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51989005"/>
      </p:ext>
    </p:extLst>
  </p:cSld>
  <p:clrMapOvr>
    <a:masterClrMapping/>
  </p:clrMapOvr>
</p:sldLayout>
</file>

<file path=ppt/slideLayouts/slideLayout105.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683482861"/>
      </p:ext>
    </p:extLst>
  </p:cSld>
  <p:clrMapOvr>
    <a:masterClrMapping/>
  </p:clrMapOvr>
</p:sldLayout>
</file>

<file path=ppt/slideLayouts/slideLayout106.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219821227"/>
      </p:ext>
    </p:extLst>
  </p:cSld>
  <p:clrMapOvr>
    <a:masterClrMapping/>
  </p:clrMapOvr>
</p:sldLayout>
</file>

<file path=ppt/slideLayouts/slideLayout107.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567436578"/>
      </p:ext>
    </p:extLst>
  </p:cSld>
  <p:clrMapOvr>
    <a:overrideClrMapping bg1="lt1" tx1="dk1" bg2="lt2" tx2="dk2" accent1="accent1" accent2="accent2" accent3="accent3" accent4="accent4" accent5="accent5" accent6="accent6" hlink="hlink" folHlink="folHlink"/>
  </p:clrMapOvr>
</p:sldLayout>
</file>

<file path=ppt/slideLayouts/slideLayout108.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788565324"/>
      </p:ext>
    </p:extLst>
  </p:cSld>
  <p:clrMapOvr>
    <a:masterClrMapping/>
  </p:clrMapOvr>
</p:sldLayout>
</file>

<file path=ppt/slideLayouts/slideLayout109.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1357827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277897421"/>
      </p:ext>
    </p:extLst>
  </p:cSld>
  <p:clrMapOvr>
    <a:masterClrMapping/>
  </p:clrMapOvr>
</p:sldLayout>
</file>

<file path=ppt/slideLayouts/slideLayout110.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807224294"/>
      </p:ext>
    </p:extLst>
  </p:cSld>
  <p:clrMapOvr>
    <a:masterClrMapping/>
  </p:clrMapOvr>
</p:sldLayout>
</file>

<file path=ppt/slideLayouts/slideLayout111.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359145307"/>
      </p:ext>
    </p:extLst>
  </p:cSld>
  <p:clrMapOvr>
    <a:overrideClrMapping bg1="lt1" tx1="dk1" bg2="lt2" tx2="dk2" accent1="accent1" accent2="accent2" accent3="accent3" accent4="accent4" accent5="accent5" accent6="accent6" hlink="hlink" folHlink="folHlink"/>
  </p:clrMapOvr>
</p:sldLayout>
</file>

<file path=ppt/slideLayouts/slideLayout11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059690451"/>
      </p:ext>
    </p:extLst>
  </p:cSld>
  <p:clrMapOvr>
    <a:masterClrMapping/>
  </p:clrMapOvr>
</p:sldLayout>
</file>

<file path=ppt/slideLayouts/slideLayout11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67545322"/>
      </p:ext>
    </p:extLst>
  </p:cSld>
  <p:clrMapOvr>
    <a:overrideClrMapping bg1="dk1" tx1="lt1" bg2="dk2" tx2="lt2" accent1="accent1" accent2="accent2" accent3="accent3" accent4="accent4" accent5="accent5" accent6="accent6" hlink="hlink" folHlink="folHlink"/>
  </p:clrMapOvr>
</p:sldLayout>
</file>

<file path=ppt/slideLayouts/slideLayout11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207379654"/>
      </p:ext>
    </p:extLst>
  </p:cSld>
  <p:clrMapOvr>
    <a:masterClrMapping/>
  </p:clrMapOvr>
</p:sldLayout>
</file>

<file path=ppt/slideLayouts/slideLayout11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425575345"/>
      </p:ext>
    </p:extLst>
  </p:cSld>
  <p:clrMapOvr>
    <a:masterClrMapping/>
  </p:clrMapOvr>
</p:sldLayout>
</file>

<file path=ppt/slideLayouts/slideLayout11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768802769"/>
      </p:ext>
    </p:extLst>
  </p:cSld>
  <p:clrMapOvr>
    <a:masterClrMapping/>
  </p:clrMapOvr>
</p:sldLayout>
</file>

<file path=ppt/slideLayouts/slideLayout11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974014225"/>
      </p:ext>
    </p:extLst>
  </p:cSld>
  <p:clrMapOvr>
    <a:masterClrMapping/>
  </p:clrMapOvr>
</p:sldLayout>
</file>

<file path=ppt/slideLayouts/slideLayout11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846092712"/>
      </p:ext>
    </p:extLst>
  </p:cSld>
  <p:clrMapOvr>
    <a:overrideClrMapping bg1="lt1" tx1="dk1" bg2="lt2" tx2="dk2" accent1="accent1" accent2="accent2" accent3="accent3" accent4="accent4" accent5="accent5" accent6="accent6" hlink="hlink" folHlink="folHlink"/>
  </p:clrMapOvr>
</p:sldLayout>
</file>

<file path=ppt/slideLayouts/slideLayout11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8101110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809580631"/>
      </p:ext>
    </p:extLst>
  </p:cSld>
  <p:clrMapOvr>
    <a:overrideClrMapping bg1="lt1" tx1="dk1" bg2="lt2" tx2="dk2" accent1="accent1" accent2="accent2" accent3="accent3" accent4="accent4" accent5="accent5" accent6="accent6" hlink="hlink" folHlink="folHlink"/>
  </p:clrMapOvr>
</p:sldLayout>
</file>

<file path=ppt/slideLayouts/slideLayout12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728983214"/>
      </p:ext>
    </p:extLst>
  </p:cSld>
  <p:clrMapOvr>
    <a:masterClrMapping/>
  </p:clrMapOvr>
</p:sldLayout>
</file>

<file path=ppt/slideLayouts/slideLayout12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114188026"/>
      </p:ext>
    </p:extLst>
  </p:cSld>
  <p:clrMapOvr>
    <a:masterClrMapping/>
  </p:clrMapOvr>
</p:sldLayout>
</file>

<file path=ppt/slideLayouts/slideLayout122.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748483739"/>
      </p:ext>
    </p:extLst>
  </p:cSld>
  <p:clrMapOvr>
    <a:overrideClrMapping bg1="lt1" tx1="dk1" bg2="lt2" tx2="dk2" accent1="accent1" accent2="accent2" accent3="accent3" accent4="accent4" accent5="accent5" accent6="accent6" hlink="hlink" folHlink="folHlink"/>
  </p:clrMapOvr>
</p:sldLayout>
</file>

<file path=ppt/slideLayouts/slideLayout12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658250625"/>
      </p:ext>
    </p:extLst>
  </p:cSld>
  <p:clrMapOvr>
    <a:masterClrMapping/>
  </p:clrMapOvr>
</p:sldLayout>
</file>

<file path=ppt/slideLayouts/slideLayout12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83741844"/>
      </p:ext>
    </p:extLst>
  </p:cSld>
  <p:clrMapOvr>
    <a:overrideClrMapping bg1="dk1" tx1="lt1" bg2="dk2" tx2="lt2" accent1="accent1" accent2="accent2" accent3="accent3" accent4="accent4" accent5="accent5" accent6="accent6" hlink="hlink" folHlink="folHlink"/>
  </p:clrMapOvr>
</p:sldLayout>
</file>

<file path=ppt/slideLayouts/slideLayout12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560615676"/>
      </p:ext>
    </p:extLst>
  </p:cSld>
  <p:clrMapOvr>
    <a:masterClrMapping/>
  </p:clrMapOvr>
</p:sldLayout>
</file>

<file path=ppt/slideLayouts/slideLayout12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834153268"/>
      </p:ext>
    </p:extLst>
  </p:cSld>
  <p:clrMapOvr>
    <a:masterClrMapping/>
  </p:clrMapOvr>
</p:sldLayout>
</file>

<file path=ppt/slideLayouts/slideLayout12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237061596"/>
      </p:ext>
    </p:extLst>
  </p:cSld>
  <p:clrMapOvr>
    <a:masterClrMapping/>
  </p:clrMapOvr>
</p:sldLayout>
</file>

<file path=ppt/slideLayouts/slideLayout12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654755550"/>
      </p:ext>
    </p:extLst>
  </p:cSld>
  <p:clrMapOvr>
    <a:masterClrMapping/>
  </p:clrMapOvr>
</p:sldLayout>
</file>

<file path=ppt/slideLayouts/slideLayout12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527501026"/>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730736683"/>
      </p:ext>
    </p:extLst>
  </p:cSld>
  <p:clrMapOvr>
    <a:masterClrMapping/>
  </p:clrMapOvr>
</p:sldLayout>
</file>

<file path=ppt/slideLayouts/slideLayout13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940605368"/>
      </p:ext>
    </p:extLst>
  </p:cSld>
  <p:clrMapOvr>
    <a:masterClrMapping/>
  </p:clrMapOvr>
</p:sldLayout>
</file>

<file path=ppt/slideLayouts/slideLayout13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904460231"/>
      </p:ext>
    </p:extLst>
  </p:cSld>
  <p:clrMapOvr>
    <a:masterClrMapping/>
  </p:clrMapOvr>
</p:sldLayout>
</file>

<file path=ppt/slideLayouts/slideLayout13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439453113"/>
      </p:ext>
    </p:extLst>
  </p:cSld>
  <p:clrMapOvr>
    <a:masterClrMapping/>
  </p:clrMapOvr>
</p:sldLayout>
</file>

<file path=ppt/slideLayouts/slideLayout133.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031285317"/>
      </p:ext>
    </p:extLst>
  </p:cSld>
  <p:clrMapOvr>
    <a:overrideClrMapping bg1="lt1" tx1="dk1" bg2="lt2" tx2="dk2" accent1="accent1" accent2="accent2" accent3="accent3" accent4="accent4" accent5="accent5" accent6="accent6" hlink="hlink" folHlink="folHlink"/>
  </p:clrMapOvr>
</p:sldLayout>
</file>

<file path=ppt/slideLayouts/slideLayout13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758049724"/>
      </p:ext>
    </p:extLst>
  </p:cSld>
  <p:clrMapOvr>
    <a:masterClrMapping/>
  </p:clrMapOvr>
</p:sldLayout>
</file>

<file path=ppt/slideLayouts/slideLayout13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273345349"/>
      </p:ext>
    </p:extLst>
  </p:cSld>
  <p:clrMapOvr>
    <a:overrideClrMapping bg1="dk1" tx1="lt1" bg2="dk2" tx2="lt2" accent1="accent1" accent2="accent2" accent3="accent3" accent4="accent4" accent5="accent5" accent6="accent6" hlink="hlink" folHlink="folHlink"/>
  </p:clrMapOvr>
</p:sldLayout>
</file>

<file path=ppt/slideLayouts/slideLayout13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855392227"/>
      </p:ext>
    </p:extLst>
  </p:cSld>
  <p:clrMapOvr>
    <a:masterClrMapping/>
  </p:clrMapOvr>
</p:sldLayout>
</file>

<file path=ppt/slideLayouts/slideLayout13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539587507"/>
      </p:ext>
    </p:extLst>
  </p:cSld>
  <p:clrMapOvr>
    <a:masterClrMapping/>
  </p:clrMapOvr>
</p:sldLayout>
</file>

<file path=ppt/slideLayouts/slideLayout13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0659126"/>
      </p:ext>
    </p:extLst>
  </p:cSld>
  <p:clrMapOvr>
    <a:masterClrMapping/>
  </p:clrMapOvr>
</p:sldLayout>
</file>

<file path=ppt/slideLayouts/slideLayout13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18922136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65978935"/>
      </p:ext>
    </p:extLst>
  </p:cSld>
  <p:clrMapOvr>
    <a:overrideClrMapping bg1="dk1" tx1="lt1" bg2="dk2" tx2="lt2" accent1="accent1" accent2="accent2" accent3="accent3" accent4="accent4" accent5="accent5" accent6="accent6" hlink="hlink" folHlink="folHlink"/>
  </p:clrMapOvr>
</p:sldLayout>
</file>

<file path=ppt/slideLayouts/slideLayout140.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234586340"/>
      </p:ext>
    </p:extLst>
  </p:cSld>
  <p:clrMapOvr>
    <a:overrideClrMapping bg1="lt1" tx1="dk1" bg2="lt2" tx2="dk2" accent1="accent1" accent2="accent2" accent3="accent3" accent4="accent4" accent5="accent5" accent6="accent6" hlink="hlink" folHlink="folHlink"/>
  </p:clrMapOvr>
</p:sldLayout>
</file>

<file path=ppt/slideLayouts/slideLayout141.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750808044"/>
      </p:ext>
    </p:extLst>
  </p:cSld>
  <p:clrMapOvr>
    <a:masterClrMapping/>
  </p:clrMapOvr>
</p:sldLayout>
</file>

<file path=ppt/slideLayouts/slideLayout14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960430124"/>
      </p:ext>
    </p:extLst>
  </p:cSld>
  <p:clrMapOvr>
    <a:masterClrMapping/>
  </p:clrMapOvr>
</p:sldLayout>
</file>

<file path=ppt/slideLayouts/slideLayout14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388901843"/>
      </p:ext>
    </p:extLst>
  </p:cSld>
  <p:clrMapOvr>
    <a:masterClrMapping/>
  </p:clrMapOvr>
</p:sldLayout>
</file>

<file path=ppt/slideLayouts/slideLayout144.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97037258"/>
      </p:ext>
    </p:extLst>
  </p:cSld>
  <p:clrMapOvr>
    <a:overrideClrMapping bg1="lt1" tx1="dk1" bg2="lt2" tx2="dk2" accent1="accent1" accent2="accent2" accent3="accent3" accent4="accent4" accent5="accent5" accent6="accent6" hlink="hlink" folHlink="folHlink"/>
  </p:clrMapOvr>
</p:sldLayout>
</file>

<file path=ppt/slideLayouts/slideLayout14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812080527"/>
      </p:ext>
    </p:extLst>
  </p:cSld>
  <p:clrMapOvr>
    <a:masterClrMapping/>
  </p:clrMapOvr>
</p:sldLayout>
</file>

<file path=ppt/slideLayouts/slideLayout146.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379320036"/>
      </p:ext>
    </p:extLst>
  </p:cSld>
  <p:clrMapOvr>
    <a:overrideClrMapping bg1="dk1" tx1="lt1" bg2="dk2" tx2="lt2" accent1="accent1" accent2="accent2" accent3="accent3" accent4="accent4" accent5="accent5" accent6="accent6" hlink="hlink" folHlink="folHlink"/>
  </p:clrMapOvr>
</p:sldLayout>
</file>

<file path=ppt/slideLayouts/slideLayout14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017710326"/>
      </p:ext>
    </p:extLst>
  </p:cSld>
  <p:clrMapOvr>
    <a:masterClrMapping/>
  </p:clrMapOvr>
</p:sldLayout>
</file>

<file path=ppt/slideLayouts/slideLayout14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716797557"/>
      </p:ext>
    </p:extLst>
  </p:cSld>
  <p:clrMapOvr>
    <a:masterClrMapping/>
  </p:clrMapOvr>
</p:sldLayout>
</file>

<file path=ppt/slideLayouts/slideLayout14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60621278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22104960"/>
      </p:ext>
    </p:extLst>
  </p:cSld>
  <p:clrMapOvr>
    <a:masterClrMapping/>
  </p:clrMapOvr>
</p:sldLayout>
</file>

<file path=ppt/slideLayouts/slideLayout15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27379113"/>
      </p:ext>
    </p:extLst>
  </p:cSld>
  <p:clrMapOvr>
    <a:masterClrMapping/>
  </p:clrMapOvr>
</p:sldLayout>
</file>

<file path=ppt/slideLayouts/slideLayout151.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777397011"/>
      </p:ext>
    </p:extLst>
  </p:cSld>
  <p:clrMapOvr>
    <a:overrideClrMapping bg1="lt1" tx1="dk1" bg2="lt2" tx2="dk2" accent1="accent1" accent2="accent2" accent3="accent3" accent4="accent4" accent5="accent5" accent6="accent6" hlink="hlink" folHlink="folHlink"/>
  </p:clrMapOvr>
</p:sldLayout>
</file>

<file path=ppt/slideLayouts/slideLayout152.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561641701"/>
      </p:ext>
    </p:extLst>
  </p:cSld>
  <p:clrMapOvr>
    <a:masterClrMapping/>
  </p:clrMapOvr>
</p:sldLayout>
</file>

<file path=ppt/slideLayouts/slideLayout15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982540415"/>
      </p:ext>
    </p:extLst>
  </p:cSld>
  <p:clrMapOvr>
    <a:masterClrMapping/>
  </p:clrMapOvr>
</p:sldLayout>
</file>

<file path=ppt/slideLayouts/slideLayout15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96195995"/>
      </p:ext>
    </p:extLst>
  </p:cSld>
  <p:clrMapOvr>
    <a:masterClrMapping/>
  </p:clrMapOvr>
</p:sldLayout>
</file>

<file path=ppt/slideLayouts/slideLayout155.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637472558"/>
      </p:ext>
    </p:extLst>
  </p:cSld>
  <p:clrMapOvr>
    <a:overrideClrMapping bg1="lt1" tx1="dk1" bg2="lt2" tx2="dk2" accent1="accent1" accent2="accent2" accent3="accent3" accent4="accent4" accent5="accent5" accent6="accent6" hlink="hlink" folHlink="folHlink"/>
  </p:clrMapOvr>
</p:sldLayout>
</file>

<file path=ppt/slideLayouts/slideLayout15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429930887"/>
      </p:ext>
    </p:extLst>
  </p:cSld>
  <p:clrMapOvr>
    <a:masterClrMapping/>
  </p:clrMapOvr>
</p:sldLayout>
</file>

<file path=ppt/slideLayouts/slideLayout157.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570938618"/>
      </p:ext>
    </p:extLst>
  </p:cSld>
  <p:clrMapOvr>
    <a:overrideClrMapping bg1="dk1" tx1="lt1" bg2="dk2" tx2="lt2" accent1="accent1" accent2="accent2" accent3="accent3" accent4="accent4" accent5="accent5" accent6="accent6" hlink="hlink" folHlink="folHlink"/>
  </p:clrMapOvr>
</p:sldLayout>
</file>

<file path=ppt/slideLayouts/slideLayout15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74777501"/>
      </p:ext>
    </p:extLst>
  </p:cSld>
  <p:clrMapOvr>
    <a:masterClrMapping/>
  </p:clrMapOvr>
</p:sldLayout>
</file>

<file path=ppt/slideLayouts/slideLayout15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420893349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3023765113"/>
      </p:ext>
    </p:extLst>
  </p:cSld>
  <p:clrMapOvr>
    <a:masterClrMapping/>
  </p:clrMapOvr>
</p:sldLayout>
</file>

<file path=ppt/slideLayouts/slideLayout16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480193967"/>
      </p:ext>
    </p:extLst>
  </p:cSld>
  <p:clrMapOvr>
    <a:masterClrMapping/>
  </p:clrMapOvr>
</p:sldLayout>
</file>

<file path=ppt/slideLayouts/slideLayout16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1475839"/>
      </p:ext>
    </p:extLst>
  </p:cSld>
  <p:clrMapOvr>
    <a:masterClrMapping/>
  </p:clrMapOvr>
</p:sldLayout>
</file>

<file path=ppt/slideLayouts/slideLayout162.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11805346"/>
      </p:ext>
    </p:extLst>
  </p:cSld>
  <p:clrMapOvr>
    <a:overrideClrMapping bg1="lt1" tx1="dk1" bg2="lt2" tx2="dk2" accent1="accent1" accent2="accent2" accent3="accent3" accent4="accent4" accent5="accent5" accent6="accent6" hlink="hlink" folHlink="folHlink"/>
  </p:clrMapOvr>
</p:sldLayout>
</file>

<file path=ppt/slideLayouts/slideLayout163.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55137285"/>
      </p:ext>
    </p:extLst>
  </p:cSld>
  <p:clrMapOvr>
    <a:masterClrMapping/>
  </p:clrMapOvr>
</p:sldLayout>
</file>

<file path=ppt/slideLayouts/slideLayout16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548761608"/>
      </p:ext>
    </p:extLst>
  </p:cSld>
  <p:clrMapOvr>
    <a:masterClrMapping/>
  </p:clrMapOvr>
</p:sldLayout>
</file>

<file path=ppt/slideLayouts/slideLayout16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912416697"/>
      </p:ext>
    </p:extLst>
  </p:cSld>
  <p:clrMapOvr>
    <a:masterClrMapping/>
  </p:clrMapOvr>
</p:sldLayout>
</file>

<file path=ppt/slideLayouts/slideLayout166.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521903804"/>
      </p:ext>
    </p:extLst>
  </p:cSld>
  <p:clrMapOvr>
    <a:overrideClrMapping bg1="lt1" tx1="dk1" bg2="lt2" tx2="dk2" accent1="accent1" accent2="accent2" accent3="accent3" accent4="accent4" accent5="accent5" accent6="accent6" hlink="hlink" folHlink="folHlink"/>
  </p:clrMapOvr>
</p:sldLayout>
</file>

<file path=ppt/slideLayouts/slideLayout16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695590334"/>
      </p:ext>
    </p:extLst>
  </p:cSld>
  <p:clrMapOvr>
    <a:masterClrMapping/>
  </p:clrMapOvr>
</p:sldLayout>
</file>

<file path=ppt/slideLayouts/slideLayout168.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469931826"/>
      </p:ext>
    </p:extLst>
  </p:cSld>
  <p:clrMapOvr>
    <a:overrideClrMapping bg1="dk1" tx1="lt1" bg2="dk2" tx2="lt2" accent1="accent1" accent2="accent2" accent3="accent3" accent4="accent4" accent5="accent5" accent6="accent6" hlink="hlink" folHlink="folHlink"/>
  </p:clrMapOvr>
</p:sldLayout>
</file>

<file path=ppt/slideLayouts/slideLayout16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96814817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665253060"/>
      </p:ext>
    </p:extLst>
  </p:cSld>
  <p:clrMapOvr>
    <a:masterClrMapping/>
  </p:clrMapOvr>
</p:sldLayout>
</file>

<file path=ppt/slideLayouts/slideLayout17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4184620403"/>
      </p:ext>
    </p:extLst>
  </p:cSld>
  <p:clrMapOvr>
    <a:masterClrMapping/>
  </p:clrMapOvr>
</p:sldLayout>
</file>

<file path=ppt/slideLayouts/slideLayout17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139020445"/>
      </p:ext>
    </p:extLst>
  </p:cSld>
  <p:clrMapOvr>
    <a:masterClrMapping/>
  </p:clrMapOvr>
</p:sldLayout>
</file>

<file path=ppt/slideLayouts/slideLayout17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353866459"/>
      </p:ext>
    </p:extLst>
  </p:cSld>
  <p:clrMapOvr>
    <a:masterClrMapping/>
  </p:clrMapOvr>
</p:sldLayout>
</file>

<file path=ppt/slideLayouts/slideLayout173.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364606289"/>
      </p:ext>
    </p:extLst>
  </p:cSld>
  <p:clrMapOvr>
    <a:overrideClrMapping bg1="lt1" tx1="dk1" bg2="lt2" tx2="dk2" accent1="accent1" accent2="accent2" accent3="accent3" accent4="accent4" accent5="accent5" accent6="accent6" hlink="hlink" folHlink="folHlink"/>
  </p:clrMapOvr>
</p:sldLayout>
</file>

<file path=ppt/slideLayouts/slideLayout174.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910426914"/>
      </p:ext>
    </p:extLst>
  </p:cSld>
  <p:clrMapOvr>
    <a:masterClrMapping/>
  </p:clrMapOvr>
</p:sldLayout>
</file>

<file path=ppt/slideLayouts/slideLayout17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882217380"/>
      </p:ext>
    </p:extLst>
  </p:cSld>
  <p:clrMapOvr>
    <a:masterClrMapping/>
  </p:clrMapOvr>
</p:sldLayout>
</file>

<file path=ppt/slideLayouts/slideLayout17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98080665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6186076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821006024"/>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41687222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3851778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96709517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87127039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635801908"/>
      </p:ext>
    </p:extLst>
  </p:cSld>
  <p:clrMapOvr>
    <a:overrideClrMapping bg1="lt1" tx1="dk1" bg2="lt2" tx2="dk2" accent1="accent1" accent2="accent2" accent3="accent3" accent4="accent4" accent5="accent5" accent6="accent6" hlink="hlink" folHlink="folHlink"/>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55224586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247337796"/>
      </p:ext>
    </p:extLst>
  </p:cSld>
  <p:clrMapOvr>
    <a:overrideClrMapping bg1="dk1" tx1="lt1" bg2="dk2" tx2="lt2" accent1="accent1" accent2="accent2" accent3="accent3" accent4="accent4" accent5="accent5" accent6="accent6" hlink="hlink" folHlink="folHlink"/>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5509850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426162192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44991407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1028976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045561791"/>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061902092"/>
      </p:ext>
    </p:extLst>
  </p:cSld>
  <p:clrMapOvr>
    <a:overrideClrMapping bg1="lt1" tx1="dk1" bg2="lt2" tx2="dk2" accent1="accent1" accent2="accent2" accent3="accent3" accent4="accent4" accent5="accent5" accent6="accent6" hlink="hlink" folHlink="folHlink"/>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025475158"/>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38018681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346731619"/>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288148956"/>
      </p:ext>
    </p:extLst>
  </p:cSld>
  <p:clrMapOvr>
    <a:overrideClrMapping bg1="lt1" tx1="dk1" bg2="lt2" tx2="dk2" accent1="accent1" accent2="accent2" accent3="accent3" accent4="accent4" accent5="accent5" accent6="accent6" hlink="hlink" folHlink="folHlink"/>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33048289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926921531"/>
      </p:ext>
    </p:extLst>
  </p:cSld>
  <p:clrMapOvr>
    <a:overrideClrMapping bg1="dk1" tx1="lt1" bg2="dk2" tx2="lt2" accent1="accent1" accent2="accent2" accent3="accent3" accent4="accent4" accent5="accent5" accent6="accent6" hlink="hlink" folHlink="folHlink"/>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177638607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212762991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158287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14298893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2184710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209734772"/>
      </p:ext>
    </p:extLst>
  </p:cSld>
  <p:clrMapOvr>
    <a:overrideClrMapping bg1="lt1" tx1="dk1" bg2="lt2" tx2="dk2" accent1="accent1" accent2="accent2" accent3="accent3" accent4="accent4" accent5="accent5" accent6="accent6" hlink="hlink" folHlink="folHlink"/>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524039207"/>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12682935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78262976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4082766354"/>
      </p:ext>
    </p:extLst>
  </p:cSld>
  <p:clrMapOvr>
    <a:overrideClrMapping bg1="lt1" tx1="dk1" bg2="lt2" tx2="dk2" accent1="accent1" accent2="accent2" accent3="accent3" accent4="accent4" accent5="accent5" accent6="accent6" hlink="hlink" folHlink="folHlink"/>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403878497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351730283"/>
      </p:ext>
    </p:extLst>
  </p:cSld>
  <p:clrMapOvr>
    <a:overrideClrMapping bg1="dk1" tx1="lt1" bg2="dk2" tx2="lt2" accent1="accent1" accent2="accent2" accent3="accent3" accent4="accent4" accent5="accent5" accent6="accent6" hlink="hlink" folHlink="folHlink"/>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742482191"/>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461565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03280060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403136556"/>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218812167"/>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906513179"/>
      </p:ext>
    </p:extLst>
  </p:cSld>
  <p:clrMapOvr>
    <a:overrideClrMapping bg1="lt1" tx1="dk1" bg2="lt2" tx2="dk2" accent1="accent1" accent2="accent2" accent3="accent3" accent4="accent4" accent5="accent5" accent6="accent6" hlink="hlink" folHlink="folHlink"/>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60285737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99394140"/>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739782769"/>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077182096"/>
      </p:ext>
    </p:extLst>
  </p:cSld>
  <p:clrMapOvr>
    <a:overrideClrMapping bg1="lt1" tx1="dk1" bg2="lt2" tx2="dk2" accent1="accent1" accent2="accent2" accent3="accent3" accent4="accent4" accent5="accent5" accent6="accent6" hlink="hlink" folHlink="folHlink"/>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62007673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296399334"/>
      </p:ext>
    </p:extLst>
  </p:cSld>
  <p:clrMapOvr>
    <a:overrideClrMapping bg1="dk1" tx1="lt1" bg2="dk2" tx2="lt2" accent1="accent1" accent2="accent2" accent3="accent3" accent4="accent4" accent5="accent5" accent6="accent6" hlink="hlink" folHlink="folHlink"/>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4400475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996902640"/>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1219222792"/>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262728809"/>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660376838"/>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2737958809"/>
      </p:ext>
    </p:extLst>
  </p:cSld>
  <p:clrMapOvr>
    <a:overrideClrMapping bg1="lt1" tx1="dk1" bg2="lt2" tx2="dk2" accent1="accent1" accent2="accent2" accent3="accent3" accent4="accent4" accent5="accent5" accent6="accent6" hlink="hlink" folHlink="folHlink"/>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278032579"/>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16055609"/>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924368008"/>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957569878"/>
      </p:ext>
    </p:extLst>
  </p:cSld>
  <p:clrMapOvr>
    <a:overrideClrMapping bg1="lt1" tx1="dk1" bg2="lt2" tx2="dk2" accent1="accent1" accent2="accent2" accent3="accent3" accent4="accent4" accent5="accent5" accent6="accent6" hlink="hlink" folHlink="folHlink"/>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309529252"/>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454269124"/>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866079593"/>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641172221"/>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746955632"/>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92576235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39736094"/>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613428986"/>
      </p:ext>
    </p:extLst>
  </p:cSld>
  <p:clrMapOvr>
    <a:overrideClrMapping bg1="lt1" tx1="dk1" bg2="lt2" tx2="dk2" accent1="accent1" accent2="accent2" accent3="accent3" accent4="accent4" accent5="accent5" accent6="accent6" hlink="hlink" folHlink="folHlink"/>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4269087922"/>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042507615"/>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096312380"/>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878015665"/>
      </p:ext>
    </p:extLst>
  </p:cSld>
  <p:clrMapOvr>
    <a:overrideClrMapping bg1="lt1" tx1="dk1" bg2="lt2" tx2="dk2" accent1="accent1" accent2="accent2" accent3="accent3" accent4="accent4" accent5="accent5" accent6="accent6" hlink="hlink" folHlink="folHlink"/>
  </p:clrMapOvr>
</p:sldLayout>
</file>

<file path=ppt/slideLayouts/slideLayout79.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6462136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435478917"/>
      </p:ext>
    </p:extLst>
  </p:cSld>
  <p:clrMapOvr>
    <a:overrideClrMapping bg1="lt1" tx1="dk1" bg2="lt2" tx2="dk2" accent1="accent1" accent2="accent2" accent3="accent3" accent4="accent4" accent5="accent5" accent6="accent6" hlink="hlink" folHlink="folHlink"/>
  </p:clrMapOvr>
</p:sldLayout>
</file>

<file path=ppt/slideLayouts/slideLayout80.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967505509"/>
      </p:ext>
    </p:extLst>
  </p:cSld>
  <p:clrMapOvr>
    <a:overrideClrMapping bg1="dk1" tx1="lt1" bg2="dk2" tx2="lt2" accent1="accent1" accent2="accent2" accent3="accent3" accent4="accent4" accent5="accent5" accent6="accent6" hlink="hlink" folHlink="folHlink"/>
  </p:clrMapOvr>
</p:sldLayout>
</file>

<file path=ppt/slideLayouts/slideLayout81.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2712849275"/>
      </p:ext>
    </p:extLst>
  </p:cSld>
  <p:clrMapOvr>
    <a:masterClrMapping/>
  </p:clrMapOvr>
</p:sldLayout>
</file>

<file path=ppt/slideLayouts/slideLayout82.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661269239"/>
      </p:ext>
    </p:extLst>
  </p:cSld>
  <p:clrMapOvr>
    <a:masterClrMapping/>
  </p:clrMapOvr>
</p:sldLayout>
</file>

<file path=ppt/slideLayouts/slideLayout83.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1999026804"/>
      </p:ext>
    </p:extLst>
  </p:cSld>
  <p:clrMapOvr>
    <a:masterClrMapping/>
  </p:clrMapOvr>
</p:sldLayout>
</file>

<file path=ppt/slideLayouts/slideLayout84.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870109822"/>
      </p:ext>
    </p:extLst>
  </p:cSld>
  <p:clrMapOvr>
    <a:masterClrMapping/>
  </p:clrMapOvr>
</p:sldLayout>
</file>

<file path=ppt/slideLayouts/slideLayout85.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1841267512"/>
      </p:ext>
    </p:extLst>
  </p:cSld>
  <p:clrMapOvr>
    <a:overrideClrMapping bg1="lt1" tx1="dk1" bg2="lt2" tx2="dk2" accent1="accent1" accent2="accent2" accent3="accent3" accent4="accent4" accent5="accent5" accent6="accent6" hlink="hlink" folHlink="folHlink"/>
  </p:clrMapOvr>
</p:sldLayout>
</file>

<file path=ppt/slideLayouts/slideLayout86.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515873583"/>
      </p:ext>
    </p:extLst>
  </p:cSld>
  <p:clrMapOvr>
    <a:masterClrMapping/>
  </p:clrMapOvr>
</p:sldLayout>
</file>

<file path=ppt/slideLayouts/slideLayout87.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640357276"/>
      </p:ext>
    </p:extLst>
  </p:cSld>
  <p:clrMapOvr>
    <a:masterClrMapping/>
  </p:clrMapOvr>
</p:sldLayout>
</file>

<file path=ppt/slideLayouts/slideLayout88.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681884886"/>
      </p:ext>
    </p:extLst>
  </p:cSld>
  <p:clrMapOvr>
    <a:masterClrMapping/>
  </p:clrMapOvr>
</p:sldLayout>
</file>

<file path=ppt/slideLayouts/slideLayout89.xml><?xml version="1.0" encoding="utf-8"?>
<p:sldLayout xmlns:a="http://schemas.openxmlformats.org/drawingml/2006/main" xmlns:r="http://schemas.openxmlformats.org/officeDocument/2006/relationships" xmlns:p="http://schemas.openxmlformats.org/presentationml/2006/main" showMasterSp="0" type="title" preserve="1">
  <p:cSld name="Başlık Slaydı">
    <p:bg>
      <p:bgRef idx="1001">
        <a:schemeClr val="bg1"/>
      </p:bgRef>
    </p:bg>
    <p:spTree>
      <p:nvGrpSpPr>
        <p:cNvPr id="1" name=""/>
        <p:cNvGrpSpPr/>
        <p:nvPr/>
      </p:nvGrpSpPr>
      <p:grpSpPr>
        <a:xfrm>
          <a:off x="0" y="0"/>
          <a:ext cx="0" cy="0"/>
          <a:chOff x="0" y="0"/>
          <a:chExt cx="0" cy="0"/>
        </a:xfrm>
      </p:grpSpPr>
      <p:sp>
        <p:nvSpPr>
          <p:cNvPr id="8" name="7 Başlık"/>
          <p:cNvSpPr>
            <a:spLocks noGrp="1"/>
          </p:cNvSpPr>
          <p:nvPr>
            <p:ph type="ctrTitle"/>
          </p:nvPr>
        </p:nvSpPr>
        <p:spPr>
          <a:xfrm>
            <a:off x="3048000" y="3124200"/>
            <a:ext cx="8229600" cy="1894362"/>
          </a:xfrm>
        </p:spPr>
        <p:txBody>
          <a:bodyPr/>
          <a:lstStyle>
            <a:lvl1pPr>
              <a:defRPr b="1"/>
            </a:lvl1pPr>
          </a:lstStyle>
          <a:p>
            <a:r>
              <a:rPr kumimoji="0" lang="tr-TR" smtClean="0"/>
              <a:t>Asıl başlık stili için tıklatın</a:t>
            </a:r>
            <a:endParaRPr kumimoji="0" lang="en-US"/>
          </a:p>
        </p:txBody>
      </p:sp>
      <p:sp>
        <p:nvSpPr>
          <p:cNvPr id="9" name="8 Alt Başlık"/>
          <p:cNvSpPr>
            <a:spLocks noGrp="1"/>
          </p:cNvSpPr>
          <p:nvPr>
            <p:ph type="subTitle" idx="1"/>
          </p:nvPr>
        </p:nvSpPr>
        <p:spPr>
          <a:xfrm>
            <a:off x="3048000" y="5003322"/>
            <a:ext cx="82296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28" name="27 Veri Yer Tutucusu"/>
          <p:cNvSpPr>
            <a:spLocks noGrp="1"/>
          </p:cNvSpPr>
          <p:nvPr>
            <p:ph type="dt" sz="half" idx="10"/>
          </p:nvPr>
        </p:nvSpPr>
        <p:spPr bwMode="auto">
          <a:xfrm rot="5400000">
            <a:off x="10733828" y="1110597"/>
            <a:ext cx="2286000" cy="508000"/>
          </a:xfrm>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17" name="16 Altbilgi Yer Tutucusu"/>
          <p:cNvSpPr>
            <a:spLocks noGrp="1"/>
          </p:cNvSpPr>
          <p:nvPr>
            <p:ph type="ftr" sz="quarter" idx="11"/>
          </p:nvPr>
        </p:nvSpPr>
        <p:spPr bwMode="auto">
          <a:xfrm rot="5400000">
            <a:off x="10045959" y="4117661"/>
            <a:ext cx="3657600" cy="512064"/>
          </a:xfrm>
        </p:spPr>
        <p:txBody>
          <a:bodyPr/>
          <a:lstStyle/>
          <a:p>
            <a:endParaRPr lang="tr-TR">
              <a:solidFill>
                <a:srgbClr val="575F6D"/>
              </a:solidFill>
            </a:endParaRPr>
          </a:p>
        </p:txBody>
      </p:sp>
      <p:sp>
        <p:nvSpPr>
          <p:cNvPr id="10" name="9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9" name="18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8" name="17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5" name="14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2" name="21 Düz Bağlayıcı"/>
          <p:cNvSpPr>
            <a:spLocks noChangeShapeType="1"/>
          </p:cNvSpPr>
          <p:nvPr/>
        </p:nvSpPr>
        <p:spPr bwMode="auto">
          <a:xfrm>
            <a:off x="1215180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27" name="26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812800" y="3429000"/>
            <a:ext cx="17272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1746176"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4" name="23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Oval"/>
          <p:cNvSpPr/>
          <p:nvPr/>
        </p:nvSpPr>
        <p:spPr bwMode="auto">
          <a:xfrm>
            <a:off x="2218944" y="5788152"/>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5" name="24 Oval"/>
          <p:cNvSpPr/>
          <p:nvPr/>
        </p:nvSpPr>
        <p:spPr>
          <a:xfrm>
            <a:off x="2540000" y="4495800"/>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9" name="28 Slayt Numarası Yer Tutucusu"/>
          <p:cNvSpPr>
            <a:spLocks noGrp="1"/>
          </p:cNvSpPr>
          <p:nvPr>
            <p:ph type="sldNum" sz="quarter" idx="12"/>
          </p:nvPr>
        </p:nvSpPr>
        <p:spPr bwMode="auto">
          <a:xfrm>
            <a:off x="1767392"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5579748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749569986"/>
      </p:ext>
    </p:extLst>
  </p:cSld>
  <p:clrMapOvr>
    <a:masterClrMapping/>
  </p:clrMapOvr>
</p:sldLayout>
</file>

<file path=ppt/slideLayouts/slideLayout90.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8" name="7 İçerik Yer Tutucusu"/>
          <p:cNvSpPr>
            <a:spLocks noGrp="1"/>
          </p:cNvSpPr>
          <p:nvPr>
            <p:ph sz="quarter" idx="1"/>
          </p:nvPr>
        </p:nvSpPr>
        <p:spPr>
          <a:xfrm>
            <a:off x="609600" y="1600200"/>
            <a:ext cx="9956800" cy="4873752"/>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9" name="8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10" name="9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223327093"/>
      </p:ext>
    </p:extLst>
  </p:cSld>
  <p:clrMapOvr>
    <a:masterClrMapping/>
  </p:clrMapOvr>
</p:sldLayout>
</file>

<file path=ppt/slideLayouts/slideLayout91.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Ref idx="1001">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3048000" y="2895600"/>
            <a:ext cx="8229600" cy="2053590"/>
          </a:xfrm>
        </p:spPr>
        <p:txBody>
          <a:bodyPr/>
          <a:lstStyle>
            <a:lvl1pPr algn="l">
              <a:buNone/>
              <a:defRPr sz="3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3048000" y="5010150"/>
            <a:ext cx="82296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bwMode="auto">
          <a:xfrm rot="5400000">
            <a:off x="10732008" y="1106932"/>
            <a:ext cx="2286000" cy="508000"/>
          </a:xfrm>
        </p:spPr>
        <p:txBody>
          <a:bodyPr/>
          <a:lstStyle/>
          <a:p>
            <a:fld id="{61121F49-509F-4791-ADC4-275E4A341A79}" type="datetimeFigureOut">
              <a:rPr lang="tr-TR" smtClean="0">
                <a:solidFill>
                  <a:srgbClr val="FFF39D"/>
                </a:solidFill>
              </a:rPr>
              <a:pPr/>
              <a:t>7.03.2018</a:t>
            </a:fld>
            <a:endParaRPr lang="tr-TR">
              <a:solidFill>
                <a:srgbClr val="FFF39D"/>
              </a:solidFill>
            </a:endParaRPr>
          </a:p>
        </p:txBody>
      </p:sp>
      <p:sp>
        <p:nvSpPr>
          <p:cNvPr id="5" name="4 Altbilgi Yer Tutucusu"/>
          <p:cNvSpPr>
            <a:spLocks noGrp="1"/>
          </p:cNvSpPr>
          <p:nvPr>
            <p:ph type="ftr" sz="quarter" idx="11"/>
          </p:nvPr>
        </p:nvSpPr>
        <p:spPr bwMode="auto">
          <a:xfrm rot="5400000">
            <a:off x="10046208" y="4114800"/>
            <a:ext cx="3657600" cy="512064"/>
          </a:xfrm>
        </p:spPr>
        <p:txBody>
          <a:bodyPr/>
          <a:lstStyle/>
          <a:p>
            <a:endParaRPr lang="tr-TR">
              <a:solidFill>
                <a:srgbClr val="FFF39D"/>
              </a:solidFill>
            </a:endParaRPr>
          </a:p>
        </p:txBody>
      </p:sp>
      <p:sp>
        <p:nvSpPr>
          <p:cNvPr id="9" name="8 Dikdörtgen"/>
          <p:cNvSpPr/>
          <p:nvPr/>
        </p:nvSpPr>
        <p:spPr bwMode="auto">
          <a:xfrm>
            <a:off x="508000" y="0"/>
            <a:ext cx="8128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0" name="9 Dikdörtgen"/>
          <p:cNvSpPr/>
          <p:nvPr/>
        </p:nvSpPr>
        <p:spPr bwMode="auto">
          <a:xfrm>
            <a:off x="368448" y="0"/>
            <a:ext cx="139552"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ikdörtgen"/>
          <p:cNvSpPr/>
          <p:nvPr/>
        </p:nvSpPr>
        <p:spPr bwMode="auto">
          <a:xfrm>
            <a:off x="1320800" y="0"/>
            <a:ext cx="242496"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ikdörtgen"/>
          <p:cNvSpPr/>
          <p:nvPr/>
        </p:nvSpPr>
        <p:spPr bwMode="auto">
          <a:xfrm>
            <a:off x="1521760" y="0"/>
            <a:ext cx="30704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41792"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4" name="13 Düz Bağlayıcı"/>
          <p:cNvSpPr>
            <a:spLocks noChangeShapeType="1"/>
          </p:cNvSpPr>
          <p:nvPr/>
        </p:nvSpPr>
        <p:spPr bwMode="auto">
          <a:xfrm>
            <a:off x="12192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5" name="14 Düz Bağlayıcı"/>
          <p:cNvSpPr>
            <a:spLocks noChangeShapeType="1"/>
          </p:cNvSpPr>
          <p:nvPr/>
        </p:nvSpPr>
        <p:spPr bwMode="auto">
          <a:xfrm>
            <a:off x="1138816"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6" name="15 Düz Bağlayıcı"/>
          <p:cNvSpPr>
            <a:spLocks noChangeShapeType="1"/>
          </p:cNvSpPr>
          <p:nvPr/>
        </p:nvSpPr>
        <p:spPr bwMode="auto">
          <a:xfrm>
            <a:off x="2302187"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7" name="16 Düz Bağlayıcı"/>
          <p:cNvSpPr>
            <a:spLocks noChangeShapeType="1"/>
          </p:cNvSpPr>
          <p:nvPr/>
        </p:nvSpPr>
        <p:spPr bwMode="auto">
          <a:xfrm>
            <a:off x="14224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8" name="17 Dikdörtgen"/>
          <p:cNvSpPr/>
          <p:nvPr/>
        </p:nvSpPr>
        <p:spPr bwMode="auto">
          <a:xfrm>
            <a:off x="1625600" y="0"/>
            <a:ext cx="1016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9" name="18 Oval"/>
          <p:cNvSpPr/>
          <p:nvPr/>
        </p:nvSpPr>
        <p:spPr bwMode="auto">
          <a:xfrm>
            <a:off x="812800" y="3429000"/>
            <a:ext cx="17272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0" name="19 Oval"/>
          <p:cNvSpPr/>
          <p:nvPr/>
        </p:nvSpPr>
        <p:spPr bwMode="auto">
          <a:xfrm>
            <a:off x="1766272" y="4866752"/>
            <a:ext cx="855232"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1" name="20 Oval"/>
          <p:cNvSpPr/>
          <p:nvPr/>
        </p:nvSpPr>
        <p:spPr bwMode="auto">
          <a:xfrm>
            <a:off x="1454773" y="5500632"/>
            <a:ext cx="18288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2" name="21 Oval"/>
          <p:cNvSpPr/>
          <p:nvPr/>
        </p:nvSpPr>
        <p:spPr bwMode="auto">
          <a:xfrm>
            <a:off x="2218944" y="5791200"/>
            <a:ext cx="36576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Oval"/>
          <p:cNvSpPr/>
          <p:nvPr/>
        </p:nvSpPr>
        <p:spPr bwMode="auto">
          <a:xfrm>
            <a:off x="2505387" y="4479888"/>
            <a:ext cx="48768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6" name="25 Düz Bağlayıcı"/>
          <p:cNvSpPr>
            <a:spLocks noChangeShapeType="1"/>
          </p:cNvSpPr>
          <p:nvPr/>
        </p:nvSpPr>
        <p:spPr bwMode="auto">
          <a:xfrm>
            <a:off x="12130592"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6" name="5 Slayt Numarası Yer Tutucusu"/>
          <p:cNvSpPr>
            <a:spLocks noGrp="1"/>
          </p:cNvSpPr>
          <p:nvPr>
            <p:ph type="sldNum" sz="quarter" idx="12"/>
          </p:nvPr>
        </p:nvSpPr>
        <p:spPr bwMode="auto">
          <a:xfrm>
            <a:off x="1787488" y="4928702"/>
            <a:ext cx="812800" cy="517524"/>
          </a:xfrm>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2889323450"/>
      </p:ext>
    </p:extLst>
  </p:cSld>
  <p:clrMapOvr>
    <a:overrideClrMapping bg1="dk1" tx1="lt1" bg2="dk2" tx2="lt2" accent1="accent1" accent2="accent2" accent3="accent3" accent4="accent4" accent5="accent5" accent6="accent6" hlink="hlink" folHlink="folHlink"/>
  </p:clrMapOvr>
</p:sldLayout>
</file>

<file path=ppt/slideLayouts/slideLayout92.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5" name="4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6" name="5 Altbilgi Yer Tutucusu"/>
          <p:cNvSpPr>
            <a:spLocks noGrp="1"/>
          </p:cNvSpPr>
          <p:nvPr>
            <p:ph type="ftr" sz="quarter" idx="11"/>
          </p:nvPr>
        </p:nvSpPr>
        <p:spPr/>
        <p:txBody>
          <a:bodyPr/>
          <a:lstStyle/>
          <a:p>
            <a:endParaRPr lang="tr-TR">
              <a:solidFill>
                <a:srgbClr val="575F6D"/>
              </a:solidFill>
            </a:endParaRPr>
          </a:p>
        </p:txBody>
      </p:sp>
      <p:sp>
        <p:nvSpPr>
          <p:cNvPr id="7" name="6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9" name="8 İçerik Yer Tutucusu"/>
          <p:cNvSpPr>
            <a:spLocks noGrp="1"/>
          </p:cNvSpPr>
          <p:nvPr>
            <p:ph sz="quarter" idx="1"/>
          </p:nvPr>
        </p:nvSpPr>
        <p:spPr>
          <a:xfrm>
            <a:off x="609600"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1" name="10 İçerik Yer Tutucusu"/>
          <p:cNvSpPr>
            <a:spLocks noGrp="1"/>
          </p:cNvSpPr>
          <p:nvPr>
            <p:ph sz="quarter" idx="2"/>
          </p:nvPr>
        </p:nvSpPr>
        <p:spPr>
          <a:xfrm>
            <a:off x="5693664" y="1600200"/>
            <a:ext cx="4876800" cy="45720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Tree>
    <p:extLst>
      <p:ext uri="{BB962C8B-B14F-4D97-AF65-F5344CB8AC3E}">
        <p14:creationId xmlns:p14="http://schemas.microsoft.com/office/powerpoint/2010/main" val="3879655278"/>
      </p:ext>
    </p:extLst>
  </p:cSld>
  <p:clrMapOvr>
    <a:masterClrMapping/>
  </p:clrMapOvr>
</p:sldLayout>
</file>

<file path=ppt/slideLayouts/slideLayout93.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609600" y="273050"/>
            <a:ext cx="10058400" cy="1143000"/>
          </a:xfrm>
        </p:spPr>
        <p:txBody>
          <a:bodyPr anchor="b"/>
          <a:lstStyle>
            <a:lvl1pPr>
              <a:defRPr/>
            </a:lvl1pPr>
          </a:lstStyle>
          <a:p>
            <a:r>
              <a:rPr kumimoji="0" lang="tr-TR" smtClean="0"/>
              <a:t>Asıl başlık stili için tıklatın</a:t>
            </a:r>
            <a:endParaRPr kumimoji="0" lang="en-US"/>
          </a:p>
        </p:txBody>
      </p:sp>
      <p:sp>
        <p:nvSpPr>
          <p:cNvPr id="7" name="6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8" name="7 Altbilgi Yer Tutucusu"/>
          <p:cNvSpPr>
            <a:spLocks noGrp="1"/>
          </p:cNvSpPr>
          <p:nvPr>
            <p:ph type="ftr" sz="quarter" idx="11"/>
          </p:nvPr>
        </p:nvSpPr>
        <p:spPr/>
        <p:txBody>
          <a:bodyPr/>
          <a:lstStyle/>
          <a:p>
            <a:endParaRPr lang="tr-TR">
              <a:solidFill>
                <a:srgbClr val="575F6D"/>
              </a:solidFill>
            </a:endParaRPr>
          </a:p>
        </p:txBody>
      </p:sp>
      <p:sp>
        <p:nvSpPr>
          <p:cNvPr id="9" name="8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
        <p:nvSpPr>
          <p:cNvPr id="11" name="10 İçerik Yer Tutucusu"/>
          <p:cNvSpPr>
            <a:spLocks noGrp="1"/>
          </p:cNvSpPr>
          <p:nvPr>
            <p:ph sz="quarter" idx="2"/>
          </p:nvPr>
        </p:nvSpPr>
        <p:spPr>
          <a:xfrm>
            <a:off x="6096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3" name="12 İçerik Yer Tutucusu"/>
          <p:cNvSpPr>
            <a:spLocks noGrp="1"/>
          </p:cNvSpPr>
          <p:nvPr>
            <p:ph sz="quarter" idx="4"/>
          </p:nvPr>
        </p:nvSpPr>
        <p:spPr>
          <a:xfrm>
            <a:off x="5829300" y="2362200"/>
            <a:ext cx="4876800" cy="3886200"/>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12" name="11 Metin Yer Tutucusu"/>
          <p:cNvSpPr>
            <a:spLocks noGrp="1"/>
          </p:cNvSpPr>
          <p:nvPr>
            <p:ph type="body" sz="quarter" idx="1"/>
          </p:nvPr>
        </p:nvSpPr>
        <p:spPr>
          <a:xfrm>
            <a:off x="6096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
        <p:nvSpPr>
          <p:cNvPr id="14" name="13 Metin Yer Tutucusu"/>
          <p:cNvSpPr>
            <a:spLocks noGrp="1"/>
          </p:cNvSpPr>
          <p:nvPr>
            <p:ph type="body" sz="quarter" idx="3"/>
          </p:nvPr>
        </p:nvSpPr>
        <p:spPr>
          <a:xfrm>
            <a:off x="5791200" y="1569720"/>
            <a:ext cx="48768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tr-TR" smtClean="0"/>
              <a:t>Asıl metin stillerini düzenlemek için tıklatın</a:t>
            </a:r>
          </a:p>
        </p:txBody>
      </p:sp>
    </p:spTree>
    <p:extLst>
      <p:ext uri="{BB962C8B-B14F-4D97-AF65-F5344CB8AC3E}">
        <p14:creationId xmlns:p14="http://schemas.microsoft.com/office/powerpoint/2010/main" val="4102869603"/>
      </p:ext>
    </p:extLst>
  </p:cSld>
  <p:clrMapOvr>
    <a:masterClrMapping/>
  </p:clrMapOvr>
</p:sldLayout>
</file>

<file path=ppt/slideLayouts/slideLayout94.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6" name="5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7" name="6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8" name="7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3711063334"/>
      </p:ext>
    </p:extLst>
  </p:cSld>
  <p:clrMapOvr>
    <a:masterClrMapping/>
  </p:clrMapOvr>
</p:sldLayout>
</file>

<file path=ppt/slideLayouts/slideLayout95.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11"/>
          </p:nvPr>
        </p:nvSpPr>
        <p:spPr/>
        <p:txBody>
          <a:bodyPr/>
          <a:lstStyle/>
          <a:p>
            <a:endParaRPr lang="tr-TR">
              <a:solidFill>
                <a:srgbClr val="575F6D"/>
              </a:solidFill>
            </a:endParaRPr>
          </a:p>
        </p:txBody>
      </p:sp>
      <p:sp>
        <p:nvSpPr>
          <p:cNvPr id="4" name="3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031965633"/>
      </p:ext>
    </p:extLst>
  </p:cSld>
  <p:clrMapOvr>
    <a:masterClrMapping/>
  </p:clrMapOvr>
</p:sldLayout>
</file>

<file path=ppt/slideLayouts/slideLayout96.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bg>
      <p:bgRef idx="1001">
        <a:schemeClr val="bg1"/>
      </p:bgRef>
    </p:bg>
    <p:spTree>
      <p:nvGrpSpPr>
        <p:cNvPr id="1" name=""/>
        <p:cNvGrpSpPr/>
        <p:nvPr/>
      </p:nvGrpSpPr>
      <p:grpSpPr>
        <a:xfrm>
          <a:off x="0" y="0"/>
          <a:ext cx="0" cy="0"/>
          <a:chOff x="0" y="0"/>
          <a:chExt cx="0" cy="0"/>
        </a:xfrm>
      </p:grpSpPr>
      <p:sp>
        <p:nvSpPr>
          <p:cNvPr id="10" name="9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 name="1 Başlık"/>
          <p:cNvSpPr>
            <a:spLocks noGrp="1"/>
          </p:cNvSpPr>
          <p:nvPr>
            <p:ph type="title"/>
          </p:nvPr>
        </p:nvSpPr>
        <p:spPr>
          <a:xfrm rot="5400000">
            <a:off x="5547360" y="3124200"/>
            <a:ext cx="6309360" cy="609600"/>
          </a:xfrm>
        </p:spPr>
        <p:txBody>
          <a:bodyPr anchor="b"/>
          <a:lstStyle>
            <a:lvl1pPr algn="l">
              <a:buNone/>
              <a:defRPr sz="2000" b="1" cap="small" baseline="0"/>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9083040" y="274320"/>
            <a:ext cx="2036064"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tr-TR" smtClean="0"/>
              <a:t>Asıl metin stillerini düzenlemek için tıklatın</a:t>
            </a:r>
          </a:p>
        </p:txBody>
      </p:sp>
      <p:sp>
        <p:nvSpPr>
          <p:cNvPr id="8" name="7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1" name="10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3" name="12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4" name="13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18" name="17 İçerik Yer Tutucusu"/>
          <p:cNvSpPr>
            <a:spLocks noGrp="1"/>
          </p:cNvSpPr>
          <p:nvPr>
            <p:ph sz="quarter" idx="1"/>
          </p:nvPr>
        </p:nvSpPr>
        <p:spPr>
          <a:xfrm>
            <a:off x="406400" y="274320"/>
            <a:ext cx="7518400" cy="6327648"/>
          </a:xfrm>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21" name="20 Veri Yer Tutucusu"/>
          <p:cNvSpPr>
            <a:spLocks noGrp="1"/>
          </p:cNvSpPr>
          <p:nvPr>
            <p:ph type="dt" sz="half" idx="14"/>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22" name="21 Slayt Numarası Yer Tutucusu"/>
          <p:cNvSpPr>
            <a:spLocks noGrp="1"/>
          </p:cNvSpPr>
          <p:nvPr>
            <p:ph type="sldNum" sz="quarter" idx="15"/>
          </p:nvPr>
        </p:nvSpPr>
        <p:spPr/>
        <p:txBody>
          <a:bodyPr rtlCol="0"/>
          <a:lstStyle/>
          <a:p>
            <a:fld id="{32EFB855-E2C2-46E3-8848-B8B15A39DC06}" type="slidenum">
              <a:rPr lang="tr-TR" smtClean="0"/>
              <a:pPr/>
              <a:t>‹#›</a:t>
            </a:fld>
            <a:endParaRPr lang="tr-TR"/>
          </a:p>
        </p:txBody>
      </p:sp>
      <p:sp>
        <p:nvSpPr>
          <p:cNvPr id="23" name="22 Altbilgi Yer Tutucusu"/>
          <p:cNvSpPr>
            <a:spLocks noGrp="1"/>
          </p:cNvSpPr>
          <p:nvPr>
            <p:ph type="ftr" sz="quarter" idx="16"/>
          </p:nvPr>
        </p:nvSpPr>
        <p:spPr/>
        <p:txBody>
          <a:bodyPr rtlCol="0"/>
          <a:lstStyle/>
          <a:p>
            <a:endParaRPr lang="tr-TR">
              <a:solidFill>
                <a:srgbClr val="575F6D"/>
              </a:solidFill>
            </a:endParaRPr>
          </a:p>
        </p:txBody>
      </p:sp>
    </p:spTree>
    <p:extLst>
      <p:ext uri="{BB962C8B-B14F-4D97-AF65-F5344CB8AC3E}">
        <p14:creationId xmlns:p14="http://schemas.microsoft.com/office/powerpoint/2010/main" val="3094269887"/>
      </p:ext>
    </p:extLst>
  </p:cSld>
  <p:clrMapOvr>
    <a:overrideClrMapping bg1="lt1" tx1="dk1" bg2="lt2" tx2="dk2" accent1="accent1" accent2="accent2" accent3="accent3" accent4="accent4" accent5="accent5" accent6="accent6" hlink="hlink" folHlink="folHlink"/>
  </p:clrMapOvr>
</p:sldLayout>
</file>

<file path=ppt/slideLayouts/slideLayout97.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Düz Bağlayıcı"/>
          <p:cNvSpPr>
            <a:spLocks noChangeShapeType="1"/>
          </p:cNvSpPr>
          <p:nvPr/>
        </p:nvSpPr>
        <p:spPr bwMode="auto">
          <a:xfrm>
            <a:off x="11684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3" name="12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 name="1 Başlık"/>
          <p:cNvSpPr>
            <a:spLocks noGrp="1"/>
          </p:cNvSpPr>
          <p:nvPr>
            <p:ph type="title"/>
          </p:nvPr>
        </p:nvSpPr>
        <p:spPr>
          <a:xfrm rot="5400000">
            <a:off x="5518404" y="3124200"/>
            <a:ext cx="6309360" cy="609600"/>
          </a:xfrm>
        </p:spPr>
        <p:txBody>
          <a:bodyPr anchor="b"/>
          <a:lstStyle>
            <a:lvl1pPr algn="l">
              <a:buNone/>
              <a:defRPr sz="2000" b="1"/>
            </a:lvl1pPr>
          </a:lstStyle>
          <a:p>
            <a:r>
              <a:rPr kumimoji="0" lang="tr-TR" smtClean="0"/>
              <a:t>Asıl başlık stili için tıklatın</a:t>
            </a:r>
            <a:endParaRPr kumimoji="0" lang="en-US"/>
          </a:p>
        </p:txBody>
      </p:sp>
      <p:sp>
        <p:nvSpPr>
          <p:cNvPr id="3" name="2 Resim Yer Tutucusu"/>
          <p:cNvSpPr>
            <a:spLocks noGrp="1"/>
          </p:cNvSpPr>
          <p:nvPr>
            <p:ph type="pic" idx="1"/>
          </p:nvPr>
        </p:nvSpPr>
        <p:spPr>
          <a:xfrm>
            <a:off x="0" y="0"/>
            <a:ext cx="82296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tr-TR" smtClean="0"/>
              <a:t>Resim eklemek için simgeyi tıklatın</a:t>
            </a:r>
            <a:endParaRPr kumimoji="0" lang="en-US" dirty="0"/>
          </a:p>
        </p:txBody>
      </p:sp>
      <p:sp>
        <p:nvSpPr>
          <p:cNvPr id="4" name="3 Metin Yer Tutucusu"/>
          <p:cNvSpPr>
            <a:spLocks noGrp="1"/>
          </p:cNvSpPr>
          <p:nvPr>
            <p:ph type="body" sz="half" idx="2"/>
          </p:nvPr>
        </p:nvSpPr>
        <p:spPr>
          <a:xfrm>
            <a:off x="9021064" y="264795"/>
            <a:ext cx="2032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10" name="9 Düz Bağlayıcı"/>
          <p:cNvSpPr>
            <a:spLocks noChangeShapeType="1"/>
          </p:cNvSpPr>
          <p:nvPr/>
        </p:nvSpPr>
        <p:spPr bwMode="auto">
          <a:xfrm>
            <a:off x="119888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1" name="10 Dikdörtgen"/>
          <p:cNvSpPr/>
          <p:nvPr/>
        </p:nvSpPr>
        <p:spPr bwMode="auto">
          <a:xfrm>
            <a:off x="11785600" y="0"/>
            <a:ext cx="4064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2" name="11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9" name="18 Düz Bağlayıcı"/>
          <p:cNvSpPr>
            <a:spLocks noChangeShapeType="1"/>
          </p:cNvSpPr>
          <p:nvPr/>
        </p:nvSpPr>
        <p:spPr bwMode="auto">
          <a:xfrm>
            <a:off x="83312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0" name="19 Düz Bağlayıcı"/>
          <p:cNvSpPr>
            <a:spLocks noChangeShapeType="1"/>
          </p:cNvSpPr>
          <p:nvPr/>
        </p:nvSpPr>
        <p:spPr bwMode="auto">
          <a:xfrm>
            <a:off x="8256395"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17" name="16 Veri Yer Tutucusu"/>
          <p:cNvSpPr>
            <a:spLocks noGrp="1"/>
          </p:cNvSpPr>
          <p:nvPr>
            <p:ph type="dt" sz="half" idx="10"/>
          </p:nvPr>
        </p:nvSpPr>
        <p:spPr/>
        <p:txBody>
          <a:bodyPr rtlCol="0"/>
          <a:lstStyle/>
          <a:p>
            <a:fld id="{61121F49-509F-4791-ADC4-275E4A341A79}" type="datetimeFigureOut">
              <a:rPr lang="tr-TR" smtClean="0">
                <a:solidFill>
                  <a:srgbClr val="575F6D"/>
                </a:solidFill>
              </a:rPr>
              <a:pPr/>
              <a:t>7.03.2018</a:t>
            </a:fld>
            <a:endParaRPr lang="tr-TR">
              <a:solidFill>
                <a:srgbClr val="575F6D"/>
              </a:solidFill>
            </a:endParaRPr>
          </a:p>
        </p:txBody>
      </p:sp>
      <p:sp>
        <p:nvSpPr>
          <p:cNvPr id="18" name="17 Slayt Numarası Yer Tutucusu"/>
          <p:cNvSpPr>
            <a:spLocks noGrp="1"/>
          </p:cNvSpPr>
          <p:nvPr>
            <p:ph type="sldNum" sz="quarter" idx="11"/>
          </p:nvPr>
        </p:nvSpPr>
        <p:spPr/>
        <p:txBody>
          <a:bodyPr rtlCol="0"/>
          <a:lstStyle/>
          <a:p>
            <a:fld id="{32EFB855-E2C2-46E3-8848-B8B15A39DC06}" type="slidenum">
              <a:rPr lang="tr-TR" smtClean="0"/>
              <a:pPr/>
              <a:t>‹#›</a:t>
            </a:fld>
            <a:endParaRPr lang="tr-TR"/>
          </a:p>
        </p:txBody>
      </p:sp>
      <p:sp>
        <p:nvSpPr>
          <p:cNvPr id="21" name="20 Altbilgi Yer Tutucusu"/>
          <p:cNvSpPr>
            <a:spLocks noGrp="1"/>
          </p:cNvSpPr>
          <p:nvPr>
            <p:ph type="ftr" sz="quarter" idx="12"/>
          </p:nvPr>
        </p:nvSpPr>
        <p:spPr/>
        <p:txBody>
          <a:bodyPr rtlCol="0"/>
          <a:lstStyle/>
          <a:p>
            <a:endParaRPr lang="tr-TR">
              <a:solidFill>
                <a:srgbClr val="575F6D"/>
              </a:solidFill>
            </a:endParaRPr>
          </a:p>
        </p:txBody>
      </p:sp>
    </p:spTree>
    <p:extLst>
      <p:ext uri="{BB962C8B-B14F-4D97-AF65-F5344CB8AC3E}">
        <p14:creationId xmlns:p14="http://schemas.microsoft.com/office/powerpoint/2010/main" val="2908417788"/>
      </p:ext>
    </p:extLst>
  </p:cSld>
  <p:clrMapOvr>
    <a:masterClrMapping/>
  </p:clrMapOvr>
</p:sldLayout>
</file>

<file path=ppt/slideLayouts/slideLayout98.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1124134108"/>
      </p:ext>
    </p:extLst>
  </p:cSld>
  <p:clrMapOvr>
    <a:masterClrMapping/>
  </p:clrMapOvr>
</p:sldLayout>
</file>

<file path=ppt/slideLayouts/slideLayout99.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8839200" y="274640"/>
            <a:ext cx="2235200" cy="5851525"/>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609600" y="274639"/>
            <a:ext cx="8026400" cy="5851525"/>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5" name="4 Altbilgi Yer Tutucusu"/>
          <p:cNvSpPr>
            <a:spLocks noGrp="1"/>
          </p:cNvSpPr>
          <p:nvPr>
            <p:ph type="ftr" sz="quarter" idx="11"/>
          </p:nvPr>
        </p:nvSpPr>
        <p:spPr/>
        <p:txBody>
          <a:bodyPr/>
          <a:lstStyle/>
          <a:p>
            <a:endParaRPr lang="tr-TR">
              <a:solidFill>
                <a:srgbClr val="575F6D"/>
              </a:solidFill>
            </a:endParaRPr>
          </a:p>
        </p:txBody>
      </p:sp>
      <p:sp>
        <p:nvSpPr>
          <p:cNvPr id="6" name="5 Slayt Numarası Yer Tutucusu"/>
          <p:cNvSpPr>
            <a:spLocks noGrp="1"/>
          </p:cNvSpPr>
          <p:nvPr>
            <p:ph type="sldNum" sz="quarter" idx="12"/>
          </p:nvPr>
        </p:nvSpPr>
        <p:spPr/>
        <p:txBody>
          <a:bodyPr/>
          <a:lstStyle/>
          <a:p>
            <a:fld id="{32EFB855-E2C2-46E3-8848-B8B15A39DC06}" type="slidenum">
              <a:rPr lang="tr-TR" smtClean="0"/>
              <a:pPr/>
              <a:t>‹#›</a:t>
            </a:fld>
            <a:endParaRPr lang="tr-TR"/>
          </a:p>
        </p:txBody>
      </p:sp>
    </p:spTree>
    <p:extLst>
      <p:ext uri="{BB962C8B-B14F-4D97-AF65-F5344CB8AC3E}">
        <p14:creationId xmlns:p14="http://schemas.microsoft.com/office/powerpoint/2010/main" val="35147533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10.xml.rels><?xml version="1.0" encoding="UTF-8" standalone="yes"?>
<Relationships xmlns="http://schemas.openxmlformats.org/package/2006/relationships"><Relationship Id="rId8" Type="http://schemas.openxmlformats.org/officeDocument/2006/relationships/slideLayout" Target="../slideLayouts/slideLayout107.xml"/><Relationship Id="rId3" Type="http://schemas.openxmlformats.org/officeDocument/2006/relationships/slideLayout" Target="../slideLayouts/slideLayout102.xml"/><Relationship Id="rId7" Type="http://schemas.openxmlformats.org/officeDocument/2006/relationships/slideLayout" Target="../slideLayouts/slideLayout106.xml"/><Relationship Id="rId12" Type="http://schemas.openxmlformats.org/officeDocument/2006/relationships/theme" Target="../theme/theme10.xml"/><Relationship Id="rId2" Type="http://schemas.openxmlformats.org/officeDocument/2006/relationships/slideLayout" Target="../slideLayouts/slideLayout101.xml"/><Relationship Id="rId1" Type="http://schemas.openxmlformats.org/officeDocument/2006/relationships/slideLayout" Target="../slideLayouts/slideLayout100.xml"/><Relationship Id="rId6" Type="http://schemas.openxmlformats.org/officeDocument/2006/relationships/slideLayout" Target="../slideLayouts/slideLayout105.xml"/><Relationship Id="rId11" Type="http://schemas.openxmlformats.org/officeDocument/2006/relationships/slideLayout" Target="../slideLayouts/slideLayout110.xml"/><Relationship Id="rId5" Type="http://schemas.openxmlformats.org/officeDocument/2006/relationships/slideLayout" Target="../slideLayouts/slideLayout104.xml"/><Relationship Id="rId10" Type="http://schemas.openxmlformats.org/officeDocument/2006/relationships/slideLayout" Target="../slideLayouts/slideLayout109.xml"/><Relationship Id="rId4" Type="http://schemas.openxmlformats.org/officeDocument/2006/relationships/slideLayout" Target="../slideLayouts/slideLayout103.xml"/><Relationship Id="rId9" Type="http://schemas.openxmlformats.org/officeDocument/2006/relationships/slideLayout" Target="../slideLayouts/slideLayout108.xml"/></Relationships>
</file>

<file path=ppt/slideMasters/_rels/slideMaster11.xml.rels><?xml version="1.0" encoding="UTF-8" standalone="yes"?>
<Relationships xmlns="http://schemas.openxmlformats.org/package/2006/relationships"><Relationship Id="rId8" Type="http://schemas.openxmlformats.org/officeDocument/2006/relationships/slideLayout" Target="../slideLayouts/slideLayout118.xml"/><Relationship Id="rId3" Type="http://schemas.openxmlformats.org/officeDocument/2006/relationships/slideLayout" Target="../slideLayouts/slideLayout113.xml"/><Relationship Id="rId7" Type="http://schemas.openxmlformats.org/officeDocument/2006/relationships/slideLayout" Target="../slideLayouts/slideLayout117.xml"/><Relationship Id="rId12" Type="http://schemas.openxmlformats.org/officeDocument/2006/relationships/theme" Target="../theme/theme11.xml"/><Relationship Id="rId2" Type="http://schemas.openxmlformats.org/officeDocument/2006/relationships/slideLayout" Target="../slideLayouts/slideLayout112.xml"/><Relationship Id="rId1" Type="http://schemas.openxmlformats.org/officeDocument/2006/relationships/slideLayout" Target="../slideLayouts/slideLayout111.xml"/><Relationship Id="rId6" Type="http://schemas.openxmlformats.org/officeDocument/2006/relationships/slideLayout" Target="../slideLayouts/slideLayout116.xml"/><Relationship Id="rId11" Type="http://schemas.openxmlformats.org/officeDocument/2006/relationships/slideLayout" Target="../slideLayouts/slideLayout121.xml"/><Relationship Id="rId5" Type="http://schemas.openxmlformats.org/officeDocument/2006/relationships/slideLayout" Target="../slideLayouts/slideLayout115.xml"/><Relationship Id="rId10" Type="http://schemas.openxmlformats.org/officeDocument/2006/relationships/slideLayout" Target="../slideLayouts/slideLayout120.xml"/><Relationship Id="rId4" Type="http://schemas.openxmlformats.org/officeDocument/2006/relationships/slideLayout" Target="../slideLayouts/slideLayout114.xml"/><Relationship Id="rId9" Type="http://schemas.openxmlformats.org/officeDocument/2006/relationships/slideLayout" Target="../slideLayouts/slideLayout119.xml"/></Relationships>
</file>

<file path=ppt/slideMasters/_rels/slideMaster12.xml.rels><?xml version="1.0" encoding="UTF-8" standalone="yes"?>
<Relationships xmlns="http://schemas.openxmlformats.org/package/2006/relationships"><Relationship Id="rId8" Type="http://schemas.openxmlformats.org/officeDocument/2006/relationships/slideLayout" Target="../slideLayouts/slideLayout129.xml"/><Relationship Id="rId3" Type="http://schemas.openxmlformats.org/officeDocument/2006/relationships/slideLayout" Target="../slideLayouts/slideLayout124.xml"/><Relationship Id="rId7" Type="http://schemas.openxmlformats.org/officeDocument/2006/relationships/slideLayout" Target="../slideLayouts/slideLayout128.xml"/><Relationship Id="rId12" Type="http://schemas.openxmlformats.org/officeDocument/2006/relationships/theme" Target="../theme/theme12.xml"/><Relationship Id="rId2" Type="http://schemas.openxmlformats.org/officeDocument/2006/relationships/slideLayout" Target="../slideLayouts/slideLayout123.xml"/><Relationship Id="rId1" Type="http://schemas.openxmlformats.org/officeDocument/2006/relationships/slideLayout" Target="../slideLayouts/slideLayout122.xml"/><Relationship Id="rId6" Type="http://schemas.openxmlformats.org/officeDocument/2006/relationships/slideLayout" Target="../slideLayouts/slideLayout127.xml"/><Relationship Id="rId11" Type="http://schemas.openxmlformats.org/officeDocument/2006/relationships/slideLayout" Target="../slideLayouts/slideLayout132.xml"/><Relationship Id="rId5" Type="http://schemas.openxmlformats.org/officeDocument/2006/relationships/slideLayout" Target="../slideLayouts/slideLayout126.xml"/><Relationship Id="rId10" Type="http://schemas.openxmlformats.org/officeDocument/2006/relationships/slideLayout" Target="../slideLayouts/slideLayout131.xml"/><Relationship Id="rId4" Type="http://schemas.openxmlformats.org/officeDocument/2006/relationships/slideLayout" Target="../slideLayouts/slideLayout125.xml"/><Relationship Id="rId9" Type="http://schemas.openxmlformats.org/officeDocument/2006/relationships/slideLayout" Target="../slideLayouts/slideLayout130.xml"/></Relationships>
</file>

<file path=ppt/slideMasters/_rels/slideMaster13.xml.rels><?xml version="1.0" encoding="UTF-8" standalone="yes"?>
<Relationships xmlns="http://schemas.openxmlformats.org/package/2006/relationships"><Relationship Id="rId8" Type="http://schemas.openxmlformats.org/officeDocument/2006/relationships/slideLayout" Target="../slideLayouts/slideLayout140.xml"/><Relationship Id="rId3" Type="http://schemas.openxmlformats.org/officeDocument/2006/relationships/slideLayout" Target="../slideLayouts/slideLayout135.xml"/><Relationship Id="rId7" Type="http://schemas.openxmlformats.org/officeDocument/2006/relationships/slideLayout" Target="../slideLayouts/slideLayout139.xml"/><Relationship Id="rId12" Type="http://schemas.openxmlformats.org/officeDocument/2006/relationships/theme" Target="../theme/theme13.xml"/><Relationship Id="rId2" Type="http://schemas.openxmlformats.org/officeDocument/2006/relationships/slideLayout" Target="../slideLayouts/slideLayout134.xml"/><Relationship Id="rId1" Type="http://schemas.openxmlformats.org/officeDocument/2006/relationships/slideLayout" Target="../slideLayouts/slideLayout133.xml"/><Relationship Id="rId6" Type="http://schemas.openxmlformats.org/officeDocument/2006/relationships/slideLayout" Target="../slideLayouts/slideLayout138.xml"/><Relationship Id="rId11" Type="http://schemas.openxmlformats.org/officeDocument/2006/relationships/slideLayout" Target="../slideLayouts/slideLayout143.xml"/><Relationship Id="rId5" Type="http://schemas.openxmlformats.org/officeDocument/2006/relationships/slideLayout" Target="../slideLayouts/slideLayout137.xml"/><Relationship Id="rId10" Type="http://schemas.openxmlformats.org/officeDocument/2006/relationships/slideLayout" Target="../slideLayouts/slideLayout142.xml"/><Relationship Id="rId4" Type="http://schemas.openxmlformats.org/officeDocument/2006/relationships/slideLayout" Target="../slideLayouts/slideLayout136.xml"/><Relationship Id="rId9" Type="http://schemas.openxmlformats.org/officeDocument/2006/relationships/slideLayout" Target="../slideLayouts/slideLayout141.xml"/></Relationships>
</file>

<file path=ppt/slideMasters/_rels/slideMaster14.xml.rels><?xml version="1.0" encoding="UTF-8" standalone="yes"?>
<Relationships xmlns="http://schemas.openxmlformats.org/package/2006/relationships"><Relationship Id="rId8" Type="http://schemas.openxmlformats.org/officeDocument/2006/relationships/slideLayout" Target="../slideLayouts/slideLayout151.xml"/><Relationship Id="rId3" Type="http://schemas.openxmlformats.org/officeDocument/2006/relationships/slideLayout" Target="../slideLayouts/slideLayout146.xml"/><Relationship Id="rId7" Type="http://schemas.openxmlformats.org/officeDocument/2006/relationships/slideLayout" Target="../slideLayouts/slideLayout150.xml"/><Relationship Id="rId12" Type="http://schemas.openxmlformats.org/officeDocument/2006/relationships/theme" Target="../theme/theme14.xml"/><Relationship Id="rId2" Type="http://schemas.openxmlformats.org/officeDocument/2006/relationships/slideLayout" Target="../slideLayouts/slideLayout145.xml"/><Relationship Id="rId1" Type="http://schemas.openxmlformats.org/officeDocument/2006/relationships/slideLayout" Target="../slideLayouts/slideLayout144.xml"/><Relationship Id="rId6" Type="http://schemas.openxmlformats.org/officeDocument/2006/relationships/slideLayout" Target="../slideLayouts/slideLayout149.xml"/><Relationship Id="rId11" Type="http://schemas.openxmlformats.org/officeDocument/2006/relationships/slideLayout" Target="../slideLayouts/slideLayout154.xml"/><Relationship Id="rId5" Type="http://schemas.openxmlformats.org/officeDocument/2006/relationships/slideLayout" Target="../slideLayouts/slideLayout148.xml"/><Relationship Id="rId10" Type="http://schemas.openxmlformats.org/officeDocument/2006/relationships/slideLayout" Target="../slideLayouts/slideLayout153.xml"/><Relationship Id="rId4" Type="http://schemas.openxmlformats.org/officeDocument/2006/relationships/slideLayout" Target="../slideLayouts/slideLayout147.xml"/><Relationship Id="rId9" Type="http://schemas.openxmlformats.org/officeDocument/2006/relationships/slideLayout" Target="../slideLayouts/slideLayout152.xml"/></Relationships>
</file>

<file path=ppt/slideMasters/_rels/slideMaster15.xml.rels><?xml version="1.0" encoding="UTF-8" standalone="yes"?>
<Relationships xmlns="http://schemas.openxmlformats.org/package/2006/relationships"><Relationship Id="rId8" Type="http://schemas.openxmlformats.org/officeDocument/2006/relationships/slideLayout" Target="../slideLayouts/slideLayout162.xml"/><Relationship Id="rId3" Type="http://schemas.openxmlformats.org/officeDocument/2006/relationships/slideLayout" Target="../slideLayouts/slideLayout157.xml"/><Relationship Id="rId7" Type="http://schemas.openxmlformats.org/officeDocument/2006/relationships/slideLayout" Target="../slideLayouts/slideLayout161.xml"/><Relationship Id="rId12" Type="http://schemas.openxmlformats.org/officeDocument/2006/relationships/theme" Target="../theme/theme15.xml"/><Relationship Id="rId2" Type="http://schemas.openxmlformats.org/officeDocument/2006/relationships/slideLayout" Target="../slideLayouts/slideLayout156.xml"/><Relationship Id="rId1" Type="http://schemas.openxmlformats.org/officeDocument/2006/relationships/slideLayout" Target="../slideLayouts/slideLayout155.xml"/><Relationship Id="rId6" Type="http://schemas.openxmlformats.org/officeDocument/2006/relationships/slideLayout" Target="../slideLayouts/slideLayout160.xml"/><Relationship Id="rId11" Type="http://schemas.openxmlformats.org/officeDocument/2006/relationships/slideLayout" Target="../slideLayouts/slideLayout165.xml"/><Relationship Id="rId5" Type="http://schemas.openxmlformats.org/officeDocument/2006/relationships/slideLayout" Target="../slideLayouts/slideLayout159.xml"/><Relationship Id="rId10" Type="http://schemas.openxmlformats.org/officeDocument/2006/relationships/slideLayout" Target="../slideLayouts/slideLayout164.xml"/><Relationship Id="rId4" Type="http://schemas.openxmlformats.org/officeDocument/2006/relationships/slideLayout" Target="../slideLayouts/slideLayout158.xml"/><Relationship Id="rId9" Type="http://schemas.openxmlformats.org/officeDocument/2006/relationships/slideLayout" Target="../slideLayouts/slideLayout163.xml"/></Relationships>
</file>

<file path=ppt/slideMasters/_rels/slideMaster16.xml.rels><?xml version="1.0" encoding="UTF-8" standalone="yes"?>
<Relationships xmlns="http://schemas.openxmlformats.org/package/2006/relationships"><Relationship Id="rId8" Type="http://schemas.openxmlformats.org/officeDocument/2006/relationships/slideLayout" Target="../slideLayouts/slideLayout173.xml"/><Relationship Id="rId3" Type="http://schemas.openxmlformats.org/officeDocument/2006/relationships/slideLayout" Target="../slideLayouts/slideLayout168.xml"/><Relationship Id="rId7" Type="http://schemas.openxmlformats.org/officeDocument/2006/relationships/slideLayout" Target="../slideLayouts/slideLayout172.xml"/><Relationship Id="rId12" Type="http://schemas.openxmlformats.org/officeDocument/2006/relationships/theme" Target="../theme/theme16.xml"/><Relationship Id="rId2" Type="http://schemas.openxmlformats.org/officeDocument/2006/relationships/slideLayout" Target="../slideLayouts/slideLayout167.xml"/><Relationship Id="rId1" Type="http://schemas.openxmlformats.org/officeDocument/2006/relationships/slideLayout" Target="../slideLayouts/slideLayout166.xml"/><Relationship Id="rId6" Type="http://schemas.openxmlformats.org/officeDocument/2006/relationships/slideLayout" Target="../slideLayouts/slideLayout171.xml"/><Relationship Id="rId11" Type="http://schemas.openxmlformats.org/officeDocument/2006/relationships/slideLayout" Target="../slideLayouts/slideLayout176.xml"/><Relationship Id="rId5" Type="http://schemas.openxmlformats.org/officeDocument/2006/relationships/slideLayout" Target="../slideLayouts/slideLayout170.xml"/><Relationship Id="rId10" Type="http://schemas.openxmlformats.org/officeDocument/2006/relationships/slideLayout" Target="../slideLayouts/slideLayout175.xml"/><Relationship Id="rId4" Type="http://schemas.openxmlformats.org/officeDocument/2006/relationships/slideLayout" Target="../slideLayouts/slideLayout169.xml"/><Relationship Id="rId9" Type="http://schemas.openxmlformats.org/officeDocument/2006/relationships/slideLayout" Target="../slideLayouts/slideLayout17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theme" Target="../theme/theme6.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4.xml"/><Relationship Id="rId3" Type="http://schemas.openxmlformats.org/officeDocument/2006/relationships/slideLayout" Target="../slideLayouts/slideLayout69.xml"/><Relationship Id="rId7" Type="http://schemas.openxmlformats.org/officeDocument/2006/relationships/slideLayout" Target="../slideLayouts/slideLayout73.xml"/><Relationship Id="rId12" Type="http://schemas.openxmlformats.org/officeDocument/2006/relationships/theme" Target="../theme/theme7.xml"/><Relationship Id="rId2" Type="http://schemas.openxmlformats.org/officeDocument/2006/relationships/slideLayout" Target="../slideLayouts/slideLayout68.xml"/><Relationship Id="rId1" Type="http://schemas.openxmlformats.org/officeDocument/2006/relationships/slideLayout" Target="../slideLayouts/slideLayout67.xml"/><Relationship Id="rId6" Type="http://schemas.openxmlformats.org/officeDocument/2006/relationships/slideLayout" Target="../slideLayouts/slideLayout72.xml"/><Relationship Id="rId11" Type="http://schemas.openxmlformats.org/officeDocument/2006/relationships/slideLayout" Target="../slideLayouts/slideLayout77.xml"/><Relationship Id="rId5" Type="http://schemas.openxmlformats.org/officeDocument/2006/relationships/slideLayout" Target="../slideLayouts/slideLayout71.xml"/><Relationship Id="rId10" Type="http://schemas.openxmlformats.org/officeDocument/2006/relationships/slideLayout" Target="../slideLayouts/slideLayout76.xml"/><Relationship Id="rId4" Type="http://schemas.openxmlformats.org/officeDocument/2006/relationships/slideLayout" Target="../slideLayouts/slideLayout70.xml"/><Relationship Id="rId9" Type="http://schemas.openxmlformats.org/officeDocument/2006/relationships/slideLayout" Target="../slideLayouts/slideLayout75.xml"/></Relationships>
</file>

<file path=ppt/slideMasters/_rels/slideMaster8.xml.rels><?xml version="1.0" encoding="UTF-8" standalone="yes"?>
<Relationships xmlns="http://schemas.openxmlformats.org/package/2006/relationships"><Relationship Id="rId8" Type="http://schemas.openxmlformats.org/officeDocument/2006/relationships/slideLayout" Target="../slideLayouts/slideLayout85.xml"/><Relationship Id="rId3" Type="http://schemas.openxmlformats.org/officeDocument/2006/relationships/slideLayout" Target="../slideLayouts/slideLayout80.xml"/><Relationship Id="rId7" Type="http://schemas.openxmlformats.org/officeDocument/2006/relationships/slideLayout" Target="../slideLayouts/slideLayout84.xml"/><Relationship Id="rId12" Type="http://schemas.openxmlformats.org/officeDocument/2006/relationships/theme" Target="../theme/theme8.xml"/><Relationship Id="rId2" Type="http://schemas.openxmlformats.org/officeDocument/2006/relationships/slideLayout" Target="../slideLayouts/slideLayout79.xml"/><Relationship Id="rId1" Type="http://schemas.openxmlformats.org/officeDocument/2006/relationships/slideLayout" Target="../slideLayouts/slideLayout78.xml"/><Relationship Id="rId6" Type="http://schemas.openxmlformats.org/officeDocument/2006/relationships/slideLayout" Target="../slideLayouts/slideLayout83.xml"/><Relationship Id="rId11" Type="http://schemas.openxmlformats.org/officeDocument/2006/relationships/slideLayout" Target="../slideLayouts/slideLayout88.xml"/><Relationship Id="rId5" Type="http://schemas.openxmlformats.org/officeDocument/2006/relationships/slideLayout" Target="../slideLayouts/slideLayout82.xml"/><Relationship Id="rId10" Type="http://schemas.openxmlformats.org/officeDocument/2006/relationships/slideLayout" Target="../slideLayouts/slideLayout87.xml"/><Relationship Id="rId4" Type="http://schemas.openxmlformats.org/officeDocument/2006/relationships/slideLayout" Target="../slideLayouts/slideLayout81.xml"/><Relationship Id="rId9" Type="http://schemas.openxmlformats.org/officeDocument/2006/relationships/slideLayout" Target="../slideLayouts/slideLayout86.xml"/></Relationships>
</file>

<file path=ppt/slideMasters/_rels/slideMaster9.xml.rels><?xml version="1.0" encoding="UTF-8" standalone="yes"?>
<Relationships xmlns="http://schemas.openxmlformats.org/package/2006/relationships"><Relationship Id="rId8" Type="http://schemas.openxmlformats.org/officeDocument/2006/relationships/slideLayout" Target="../slideLayouts/slideLayout96.xml"/><Relationship Id="rId3" Type="http://schemas.openxmlformats.org/officeDocument/2006/relationships/slideLayout" Target="../slideLayouts/slideLayout91.xml"/><Relationship Id="rId7" Type="http://schemas.openxmlformats.org/officeDocument/2006/relationships/slideLayout" Target="../slideLayouts/slideLayout95.xml"/><Relationship Id="rId12" Type="http://schemas.openxmlformats.org/officeDocument/2006/relationships/theme" Target="../theme/theme9.xml"/><Relationship Id="rId2" Type="http://schemas.openxmlformats.org/officeDocument/2006/relationships/slideLayout" Target="../slideLayouts/slideLayout90.xml"/><Relationship Id="rId1" Type="http://schemas.openxmlformats.org/officeDocument/2006/relationships/slideLayout" Target="../slideLayouts/slideLayout89.xml"/><Relationship Id="rId6" Type="http://schemas.openxmlformats.org/officeDocument/2006/relationships/slideLayout" Target="../slideLayouts/slideLayout94.xml"/><Relationship Id="rId11" Type="http://schemas.openxmlformats.org/officeDocument/2006/relationships/slideLayout" Target="../slideLayouts/slideLayout99.xml"/><Relationship Id="rId5" Type="http://schemas.openxmlformats.org/officeDocument/2006/relationships/slideLayout" Target="../slideLayouts/slideLayout93.xml"/><Relationship Id="rId10" Type="http://schemas.openxmlformats.org/officeDocument/2006/relationships/slideLayout" Target="../slideLayouts/slideLayout98.xml"/><Relationship Id="rId4" Type="http://schemas.openxmlformats.org/officeDocument/2006/relationships/slideLayout" Target="../slideLayouts/slideLayout92.xml"/><Relationship Id="rId9" Type="http://schemas.openxmlformats.org/officeDocument/2006/relationships/slideLayout" Target="../slideLayouts/slideLayout9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124985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0.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045051263"/>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402383015"/>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524554906"/>
      </p:ext>
    </p:extLst>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638841288"/>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452620906"/>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430599476"/>
      </p:ext>
    </p:extLst>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 id="2147483838" r:id="rId10"/>
    <p:sldLayoutId id="214748383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1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2036491247"/>
      </p:ext>
    </p:extLst>
  </p:cSld>
  <p:clrMap bg1="lt1" tx1="dk1" bg2="lt2" tx2="dk2" accent1="accent1" accent2="accent2" accent3="accent3" accent4="accent4" accent5="accent5" accent6="accent6" hlink="hlink" folHlink="folHlink"/>
  <p:sldLayoutIdLst>
    <p:sldLayoutId id="2147483841" r:id="rId1"/>
    <p:sldLayoutId id="2147483842" r:id="rId2"/>
    <p:sldLayoutId id="2147483843" r:id="rId3"/>
    <p:sldLayoutId id="2147483844" r:id="rId4"/>
    <p:sldLayoutId id="2147483845" r:id="rId5"/>
    <p:sldLayoutId id="2147483846" r:id="rId6"/>
    <p:sldLayoutId id="2147483847" r:id="rId7"/>
    <p:sldLayoutId id="2147483848" r:id="rId8"/>
    <p:sldLayoutId id="2147483849" r:id="rId9"/>
    <p:sldLayoutId id="2147483850" r:id="rId10"/>
    <p:sldLayoutId id="214748385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294072612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075772910"/>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059329164"/>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673528333"/>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05407614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3121933608"/>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8.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164662875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9.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15 Düz Bağlayıcı"/>
          <p:cNvSpPr>
            <a:spLocks noChangeShapeType="1"/>
          </p:cNvSpPr>
          <p:nvPr/>
        </p:nvSpPr>
        <p:spPr bwMode="auto">
          <a:xfrm>
            <a:off x="11684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entury Schoolbook"/>
              <a:ea typeface="+mn-ea"/>
              <a:cs typeface="+mn-cs"/>
            </a:endParaRPr>
          </a:p>
        </p:txBody>
      </p:sp>
      <p:sp>
        <p:nvSpPr>
          <p:cNvPr id="22" name="21 Başlık Yer Tutucusu"/>
          <p:cNvSpPr>
            <a:spLocks noGrp="1"/>
          </p:cNvSpPr>
          <p:nvPr>
            <p:ph type="title"/>
          </p:nvPr>
        </p:nvSpPr>
        <p:spPr>
          <a:xfrm>
            <a:off x="609600" y="274638"/>
            <a:ext cx="9956800" cy="1143000"/>
          </a:xfrm>
          <a:prstGeom prst="rect">
            <a:avLst/>
          </a:prstGeom>
        </p:spPr>
        <p:txBody>
          <a:bodyPr vert="horz" anchor="b">
            <a:normAutofit/>
          </a:bodyPr>
          <a:lstStyle/>
          <a:p>
            <a:r>
              <a:rPr kumimoji="0" lang="tr-TR" smtClean="0"/>
              <a:t>Asıl başlık stili için tıklatın</a:t>
            </a:r>
            <a:endParaRPr kumimoji="0" lang="en-US"/>
          </a:p>
        </p:txBody>
      </p:sp>
      <p:sp>
        <p:nvSpPr>
          <p:cNvPr id="13" name="12 Metin Yer Tutucusu"/>
          <p:cNvSpPr>
            <a:spLocks noGrp="1"/>
          </p:cNvSpPr>
          <p:nvPr>
            <p:ph type="body" idx="1"/>
          </p:nvPr>
        </p:nvSpPr>
        <p:spPr>
          <a:xfrm>
            <a:off x="609600" y="1600200"/>
            <a:ext cx="9956800" cy="4873752"/>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4" name="13 Veri Yer Tutucusu"/>
          <p:cNvSpPr>
            <a:spLocks noGrp="1"/>
          </p:cNvSpPr>
          <p:nvPr>
            <p:ph type="dt" sz="half" idx="2"/>
          </p:nvPr>
        </p:nvSpPr>
        <p:spPr>
          <a:xfrm rot="5400000">
            <a:off x="10454640" y="1017843"/>
            <a:ext cx="2011680" cy="512064"/>
          </a:xfrm>
          <a:prstGeom prst="rect">
            <a:avLst/>
          </a:prstGeom>
        </p:spPr>
        <p:txBody>
          <a:bodyPr vert="horz" anchor="ctr" anchorCtr="0"/>
          <a:lstStyle>
            <a:lvl1pPr algn="r" eaLnBrk="1" latinLnBrk="0" hangingPunct="1">
              <a:defRPr kumimoji="0" sz="1200">
                <a:solidFill>
                  <a:schemeClr val="tx2"/>
                </a:solidFill>
              </a:defRPr>
            </a:lvl1pPr>
          </a:lstStyle>
          <a:p>
            <a:fld id="{61121F49-509F-4791-ADC4-275E4A341A79}" type="datetimeFigureOut">
              <a:rPr lang="tr-TR" smtClean="0">
                <a:solidFill>
                  <a:srgbClr val="575F6D"/>
                </a:solidFill>
              </a:rPr>
              <a:pPr/>
              <a:t>7.03.2018</a:t>
            </a:fld>
            <a:endParaRPr lang="tr-TR">
              <a:solidFill>
                <a:srgbClr val="575F6D"/>
              </a:solidFill>
            </a:endParaRPr>
          </a:p>
        </p:txBody>
      </p:sp>
      <p:sp>
        <p:nvSpPr>
          <p:cNvPr id="3" name="2 Altbilgi Yer Tutucusu"/>
          <p:cNvSpPr>
            <a:spLocks noGrp="1"/>
          </p:cNvSpPr>
          <p:nvPr>
            <p:ph type="ftr" sz="quarter" idx="3"/>
          </p:nvPr>
        </p:nvSpPr>
        <p:spPr>
          <a:xfrm rot="5400000">
            <a:off x="9853648" y="3676280"/>
            <a:ext cx="3200400" cy="487680"/>
          </a:xfrm>
          <a:prstGeom prst="rect">
            <a:avLst/>
          </a:prstGeom>
        </p:spPr>
        <p:txBody>
          <a:bodyPr vert="horz" anchor="ctr" anchorCtr="0"/>
          <a:lstStyle>
            <a:lvl1pPr algn="l" eaLnBrk="1" latinLnBrk="0" hangingPunct="1">
              <a:defRPr kumimoji="0" sz="1200">
                <a:solidFill>
                  <a:schemeClr val="tx2"/>
                </a:solidFill>
              </a:defRPr>
            </a:lvl1pPr>
          </a:lstStyle>
          <a:p>
            <a:endParaRPr lang="tr-TR">
              <a:solidFill>
                <a:srgbClr val="575F6D"/>
              </a:solidFill>
            </a:endParaRPr>
          </a:p>
        </p:txBody>
      </p:sp>
      <p:sp>
        <p:nvSpPr>
          <p:cNvPr id="7" name="6 Düz Bağlayıcı"/>
          <p:cNvSpPr>
            <a:spLocks noChangeShapeType="1"/>
          </p:cNvSpPr>
          <p:nvPr/>
        </p:nvSpPr>
        <p:spPr bwMode="auto">
          <a:xfrm>
            <a:off x="1016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9" name="8 Düz Bağlayıcı"/>
          <p:cNvSpPr>
            <a:spLocks noChangeShapeType="1"/>
          </p:cNvSpPr>
          <p:nvPr/>
        </p:nvSpPr>
        <p:spPr bwMode="auto">
          <a:xfrm>
            <a:off x="119888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0" name="9 Dikdörtgen"/>
          <p:cNvSpPr/>
          <p:nvPr/>
        </p:nvSpPr>
        <p:spPr bwMode="auto">
          <a:xfrm>
            <a:off x="11785600" y="0"/>
            <a:ext cx="4064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entury Schoolbook"/>
              <a:ea typeface="+mn-ea"/>
              <a:cs typeface="+mn-cs"/>
            </a:endParaRPr>
          </a:p>
        </p:txBody>
      </p:sp>
      <p:sp>
        <p:nvSpPr>
          <p:cNvPr id="11" name="10 Düz Bağlayıcı"/>
          <p:cNvSpPr>
            <a:spLocks noChangeShapeType="1"/>
          </p:cNvSpPr>
          <p:nvPr/>
        </p:nvSpPr>
        <p:spPr bwMode="auto">
          <a:xfrm>
            <a:off x="118872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Century Schoolbook"/>
              <a:ea typeface="+mn-ea"/>
              <a:cs typeface="+mn-cs"/>
            </a:endParaRPr>
          </a:p>
        </p:txBody>
      </p:sp>
      <p:sp>
        <p:nvSpPr>
          <p:cNvPr id="12" name="11 Oval"/>
          <p:cNvSpPr/>
          <p:nvPr/>
        </p:nvSpPr>
        <p:spPr>
          <a:xfrm>
            <a:off x="10875264" y="5715000"/>
            <a:ext cx="73152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entury Schoolbook"/>
              <a:ea typeface="+mn-ea"/>
              <a:cs typeface="+mn-cs"/>
            </a:endParaRPr>
          </a:p>
        </p:txBody>
      </p:sp>
      <p:sp>
        <p:nvSpPr>
          <p:cNvPr id="23" name="22 Slayt Numarası Yer Tutucusu"/>
          <p:cNvSpPr>
            <a:spLocks noGrp="1"/>
          </p:cNvSpPr>
          <p:nvPr>
            <p:ph type="sldNum" sz="quarter" idx="4"/>
          </p:nvPr>
        </p:nvSpPr>
        <p:spPr>
          <a:xfrm>
            <a:off x="10838688" y="5734050"/>
            <a:ext cx="812800" cy="521208"/>
          </a:xfrm>
          <a:prstGeom prst="rect">
            <a:avLst/>
          </a:prstGeom>
        </p:spPr>
        <p:txBody>
          <a:bodyPr vert="horz" anchor="ctr"/>
          <a:lstStyle>
            <a:lvl1pPr algn="ctr" eaLnBrk="1" latinLnBrk="0" hangingPunct="1">
              <a:defRPr kumimoji="0" sz="1400" b="1">
                <a:solidFill>
                  <a:srgbClr val="FFFFFF"/>
                </a:solidFill>
              </a:defRPr>
            </a:lvl1pPr>
          </a:lstStyle>
          <a:p>
            <a:fld id="{32EFB855-E2C2-46E3-8848-B8B15A39DC06}" type="slidenum">
              <a:rPr lang="tr-TR" smtClean="0"/>
              <a:pPr/>
              <a:t>‹#›</a:t>
            </a:fld>
            <a:endParaRPr lang="tr-TR"/>
          </a:p>
        </p:txBody>
      </p:sp>
    </p:spTree>
    <p:extLst>
      <p:ext uri="{BB962C8B-B14F-4D97-AF65-F5344CB8AC3E}">
        <p14:creationId xmlns:p14="http://schemas.microsoft.com/office/powerpoint/2010/main" val="580750707"/>
      </p:ext>
    </p:extLst>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0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2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9.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5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6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7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0.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1"/>
          <p:cNvSpPr>
            <a:spLocks noChangeArrowheads="1"/>
          </p:cNvSpPr>
          <p:nvPr/>
        </p:nvSpPr>
        <p:spPr bwMode="auto">
          <a:xfrm>
            <a:off x="2309786" y="1500175"/>
            <a:ext cx="7929618" cy="32932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5.HAFTA</a:t>
            </a:r>
          </a:p>
          <a:p>
            <a:pPr algn="just" fontAlgn="base">
              <a:spcBef>
                <a:spcPct val="0"/>
              </a:spcBef>
              <a:spcAft>
                <a:spcPct val="0"/>
              </a:spcAft>
            </a:pPr>
            <a:endParaRPr lang="tr-TR" sz="1600" b="1" dirty="0">
              <a:solidFill>
                <a:srgbClr val="000000"/>
              </a:solidFill>
              <a:latin typeface="Times New Roman" pitchFamily="18" charset="0"/>
              <a:ea typeface="Calibri" pitchFamily="34" charset="0"/>
              <a:cs typeface="Times New Roman" pitchFamily="18" charset="0"/>
            </a:endParaRPr>
          </a:p>
          <a:p>
            <a:pPr algn="just" fontAlgn="base">
              <a:spcBef>
                <a:spcPct val="0"/>
              </a:spcBef>
              <a:spcAft>
                <a:spcPct val="0"/>
              </a:spcAft>
            </a:pPr>
            <a:r>
              <a:rPr lang="tr-TR" sz="1600" b="1" dirty="0" smtClean="0">
                <a:solidFill>
                  <a:srgbClr val="000000"/>
                </a:solidFill>
                <a:latin typeface="Times New Roman" pitchFamily="18" charset="0"/>
                <a:ea typeface="Calibri" pitchFamily="34" charset="0"/>
                <a:cs typeface="Times New Roman" pitchFamily="18" charset="0"/>
              </a:rPr>
              <a:t>İSLAM D</a:t>
            </a:r>
            <a:r>
              <a:rPr lang="tr-TR" sz="1600" b="1" dirty="0" smtClean="0">
                <a:solidFill>
                  <a:srgbClr val="000000"/>
                </a:solidFill>
                <a:latin typeface="Calibri"/>
                <a:ea typeface="Calibri" pitchFamily="34" charset="0"/>
                <a:cs typeface="Times New Roman" pitchFamily="18" charset="0"/>
              </a:rPr>
              <a:t>Ü</a:t>
            </a:r>
            <a:r>
              <a:rPr lang="tr-TR" sz="1600" b="1" dirty="0" smtClean="0">
                <a:solidFill>
                  <a:srgbClr val="000000"/>
                </a:solidFill>
                <a:latin typeface="Times New Roman" pitchFamily="18" charset="0"/>
                <a:ea typeface="Calibri" pitchFamily="34" charset="0"/>
                <a:cs typeface="Times New Roman" pitchFamily="18" charset="0"/>
              </a:rPr>
              <a:t>NYASINDA VE T</a:t>
            </a:r>
            <a:r>
              <a:rPr lang="tr-TR" sz="1600" b="1" dirty="0" smtClean="0">
                <a:solidFill>
                  <a:srgbClr val="000000"/>
                </a:solidFill>
                <a:latin typeface="Calibri"/>
                <a:ea typeface="Calibri" pitchFamily="34" charset="0"/>
                <a:cs typeface="Times New Roman" pitchFamily="18" charset="0"/>
              </a:rPr>
              <a:t>Ü</a:t>
            </a:r>
            <a:r>
              <a:rPr lang="tr-TR" sz="1600" b="1" dirty="0" smtClean="0">
                <a:solidFill>
                  <a:srgbClr val="000000"/>
                </a:solidFill>
                <a:latin typeface="Times New Roman" pitchFamily="18" charset="0"/>
                <a:ea typeface="Calibri" pitchFamily="34" charset="0"/>
                <a:cs typeface="Times New Roman" pitchFamily="18" charset="0"/>
              </a:rPr>
              <a:t>RKİYE</a:t>
            </a:r>
            <a:r>
              <a:rPr lang="tr-TR" sz="1600" b="1" dirty="0" smtClean="0">
                <a:solidFill>
                  <a:srgbClr val="000000"/>
                </a:solidFill>
                <a:latin typeface="Calibri"/>
                <a:ea typeface="Calibri" pitchFamily="34" charset="0"/>
                <a:cs typeface="Times New Roman" pitchFamily="18" charset="0"/>
              </a:rPr>
              <a:t>’</a:t>
            </a:r>
            <a:r>
              <a:rPr lang="tr-TR" sz="1600" b="1" dirty="0" smtClean="0">
                <a:solidFill>
                  <a:srgbClr val="000000"/>
                </a:solidFill>
                <a:latin typeface="Times New Roman" pitchFamily="18" charset="0"/>
                <a:ea typeface="Calibri" pitchFamily="34" charset="0"/>
                <a:cs typeface="Times New Roman" pitchFamily="18" charset="0"/>
              </a:rPr>
              <a:t>DE DİN SOSYOLOJİSİ</a:t>
            </a:r>
            <a:endParaRPr lang="tr-TR" sz="1600" dirty="0" smtClean="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b="1" dirty="0" smtClean="0">
                <a:solidFill>
                  <a:srgbClr val="000000"/>
                </a:solidFill>
                <a:latin typeface="Times New Roman" pitchFamily="18" charset="0"/>
                <a:ea typeface="Calibri" pitchFamily="34" charset="0"/>
                <a:cs typeface="Times New Roman" pitchFamily="18" charset="0"/>
              </a:rPr>
              <a:t>I-İSLAM </a:t>
            </a:r>
            <a:r>
              <a:rPr lang="tr-TR" sz="1600" b="1" dirty="0">
                <a:solidFill>
                  <a:srgbClr val="000000"/>
                </a:solidFill>
                <a:latin typeface="Times New Roman" pitchFamily="18" charset="0"/>
                <a:ea typeface="Calibri" pitchFamily="34" charset="0"/>
                <a:cs typeface="Times New Roman" pitchFamily="18" charset="0"/>
              </a:rPr>
              <a:t>D</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NYASINDA DİN SOSYOLOJİSİ</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İslam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nyasında sosyoloji ve din sosyolojisi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ısından en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 malzemeyi, İslam bilginlerinin en tanınmışlarından </a:t>
            </a:r>
            <a:r>
              <a:rPr lang="tr-TR" sz="1600" dirty="0" err="1">
                <a:solidFill>
                  <a:srgbClr val="000000"/>
                </a:solidFill>
                <a:latin typeface="Times New Roman" pitchFamily="18" charset="0"/>
                <a:ea typeface="Calibri" pitchFamily="34" charset="0"/>
                <a:cs typeface="Times New Roman" pitchFamily="18" charset="0"/>
              </a:rPr>
              <a:t>Farabi</a:t>
            </a:r>
            <a:r>
              <a:rPr lang="tr-TR" sz="1600" dirty="0">
                <a:solidFill>
                  <a:srgbClr val="000000"/>
                </a:solidFill>
                <a:latin typeface="Times New Roman" pitchFamily="18" charset="0"/>
                <a:ea typeface="Calibri" pitchFamily="34" charset="0"/>
                <a:cs typeface="Times New Roman" pitchFamily="18" charset="0"/>
              </a:rPr>
              <a:t>, Gazali ve </a:t>
            </a:r>
            <a:r>
              <a:rPr lang="tr-TR" sz="1600" dirty="0" err="1">
                <a:solidFill>
                  <a:srgbClr val="000000"/>
                </a:solidFill>
                <a:latin typeface="Times New Roman" pitchFamily="18" charset="0"/>
                <a:ea typeface="Calibri" pitchFamily="34" charset="0"/>
                <a:cs typeface="Times New Roman" pitchFamily="18" charset="0"/>
              </a:rPr>
              <a:t>İbn</a:t>
            </a:r>
            <a:r>
              <a:rPr lang="tr-TR" sz="1600" dirty="0">
                <a:solidFill>
                  <a:srgbClr val="000000"/>
                </a:solidFill>
                <a:latin typeface="Times New Roman" pitchFamily="18" charset="0"/>
                <a:ea typeface="Calibri" pitchFamily="34" charset="0"/>
                <a:cs typeface="Times New Roman" pitchFamily="18" charset="0"/>
              </a:rPr>
              <a:t> Haldun</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un eserlerinde bulmak 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rneğin, </a:t>
            </a:r>
            <a:r>
              <a:rPr lang="tr-TR" sz="1600" dirty="0" err="1">
                <a:solidFill>
                  <a:srgbClr val="000000"/>
                </a:solidFill>
                <a:latin typeface="Times New Roman" pitchFamily="18" charset="0"/>
                <a:ea typeface="Calibri" pitchFamily="34" charset="0"/>
                <a:cs typeface="Times New Roman" pitchFamily="18" charset="0"/>
              </a:rPr>
              <a:t>Farabi</a:t>
            </a:r>
            <a:r>
              <a:rPr lang="tr-TR" sz="1600" dirty="0">
                <a:solidFill>
                  <a:srgbClr val="000000"/>
                </a:solidFill>
                <a:latin typeface="Times New Roman" pitchFamily="18" charset="0"/>
                <a:ea typeface="Calibri" pitchFamily="34" charset="0"/>
                <a:cs typeface="Times New Roman" pitchFamily="18" charset="0"/>
              </a:rPr>
              <a:t>, daha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eski Yunan filozoflarından Aristo ve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zellikle de Eflatun</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un etkisinde kalarak bir ideal toplum teorisi geliştirmiş ve dikkate değer toplum sınıflamaları yapmıştır. Gazali ise </a:t>
            </a:r>
            <a:r>
              <a:rPr lang="tr-TR" sz="1600" dirty="0" err="1">
                <a:solidFill>
                  <a:srgbClr val="000000"/>
                </a:solidFill>
                <a:latin typeface="Times New Roman" pitchFamily="18" charset="0"/>
                <a:ea typeface="Calibri" pitchFamily="34" charset="0"/>
                <a:cs typeface="Times New Roman" pitchFamily="18" charset="0"/>
              </a:rPr>
              <a:t>Farabi</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nin</a:t>
            </a:r>
            <a:r>
              <a:rPr lang="tr-TR" sz="1600" dirty="0">
                <a:solidFill>
                  <a:srgbClr val="000000"/>
                </a:solidFill>
                <a:latin typeface="Times New Roman" pitchFamily="18" charset="0"/>
                <a:ea typeface="Calibri" pitchFamily="34" charset="0"/>
                <a:cs typeface="Times New Roman" pitchFamily="18" charset="0"/>
              </a:rPr>
              <a:t> felsefi temelli bakış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ısını eleştirerek, daha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dini merkeze alan bir toplum ve siyaset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ortaya koymuştur. </a:t>
            </a:r>
            <a:r>
              <a:rPr lang="tr-TR" sz="1600" dirty="0" err="1">
                <a:solidFill>
                  <a:srgbClr val="000000"/>
                </a:solidFill>
                <a:latin typeface="Times New Roman" pitchFamily="18" charset="0"/>
                <a:ea typeface="Calibri" pitchFamily="34" charset="0"/>
                <a:cs typeface="Times New Roman" pitchFamily="18" charset="0"/>
              </a:rPr>
              <a:t>İbn</a:t>
            </a:r>
            <a:r>
              <a:rPr lang="tr-TR" sz="1600" dirty="0">
                <a:solidFill>
                  <a:srgbClr val="000000"/>
                </a:solidFill>
                <a:latin typeface="Times New Roman" pitchFamily="18" charset="0"/>
                <a:ea typeface="Calibri" pitchFamily="34" charset="0"/>
                <a:cs typeface="Times New Roman" pitchFamily="18" charset="0"/>
              </a:rPr>
              <a:t> Haldun</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a gelince, o, tarih felsefesi ve sosyolojisi alanındaki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şleriyle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sosyolojinin babası</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unvanını almayı hak eden bir İslam bilginidir. Bu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ıdan Haldun</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un en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eseri olan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Mukaddime</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nin, 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kemmel bir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 sosyoloji</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olduğu rahatlıkla s</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ylenebilir.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8029763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Rectangle 1"/>
          <p:cNvSpPr>
            <a:spLocks noChangeArrowheads="1"/>
          </p:cNvSpPr>
          <p:nvPr/>
        </p:nvSpPr>
        <p:spPr bwMode="auto">
          <a:xfrm>
            <a:off x="1809720" y="357166"/>
            <a:ext cx="8215338" cy="504753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r>
              <a:rPr lang="tr-TR" sz="1400" dirty="0">
                <a:solidFill>
                  <a:prstClr val="black"/>
                </a:solidFill>
                <a:latin typeface="Century Schoolbook"/>
              </a:rPr>
              <a:t>Türkiye’nin ilk sosyologları olarak bilinen Ahmet Rıza, Ahmet </a:t>
            </a:r>
            <a:r>
              <a:rPr lang="tr-TR" sz="1400" dirty="0" err="1">
                <a:solidFill>
                  <a:prstClr val="black"/>
                </a:solidFill>
                <a:latin typeface="Century Schoolbook"/>
              </a:rPr>
              <a:t>Şuayip</a:t>
            </a:r>
            <a:r>
              <a:rPr lang="tr-TR" sz="1400" dirty="0">
                <a:solidFill>
                  <a:prstClr val="black"/>
                </a:solidFill>
                <a:latin typeface="Century Schoolbook"/>
              </a:rPr>
              <a:t>, Bedii Nuri, M. Satı Bey, Prens Sabahattin, Celal Nuri, Ziya Gökalp, Mehmet İzzet’in çalışmaları içerisinde, çeşitli sosyal konular arasında dini olaylar üzerinde önemle durulduğu görülmektedir.</a:t>
            </a:r>
          </a:p>
          <a:p>
            <a:r>
              <a:rPr lang="tr-TR" sz="1400" dirty="0">
                <a:solidFill>
                  <a:prstClr val="black"/>
                </a:solidFill>
                <a:latin typeface="Century Schoolbook"/>
              </a:rPr>
              <a:t>Cumhuriyet öncesi din sosyolojisinin en önemli kaynaklarından biri de bu dönemde yayınlanan ve önemli tartışmalarla gündemi belirleyen süreli yayınlardır. Bunlar arasında özellikle İslam Mecmuası ve </a:t>
            </a:r>
            <a:r>
              <a:rPr lang="tr-TR" sz="1400" dirty="0" err="1">
                <a:solidFill>
                  <a:prstClr val="black"/>
                </a:solidFill>
                <a:latin typeface="Century Schoolbook"/>
              </a:rPr>
              <a:t>Sebilürreşad</a:t>
            </a:r>
            <a:r>
              <a:rPr lang="tr-TR" sz="1400" dirty="0">
                <a:solidFill>
                  <a:prstClr val="black"/>
                </a:solidFill>
                <a:latin typeface="Century Schoolbook"/>
              </a:rPr>
              <a:t>, din ve toplum tartışmaları açısından içerdikleri zengin malzemelerle dikkat çekmektedir.</a:t>
            </a:r>
          </a:p>
          <a:p>
            <a:endParaRPr lang="tr-TR" sz="1400" dirty="0">
              <a:solidFill>
                <a:prstClr val="black"/>
              </a:solidFill>
              <a:latin typeface="Century Schoolbook"/>
            </a:endParaRPr>
          </a:p>
          <a:p>
            <a:pPr fontAlgn="base">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1-Ziya G</a:t>
            </a:r>
            <a:r>
              <a:rPr lang="tr-TR" sz="1400" b="1" dirty="0">
                <a:solidFill>
                  <a:srgbClr val="000000"/>
                </a:solidFill>
                <a:latin typeface="Calibri"/>
                <a:ea typeface="Calibri" pitchFamily="34" charset="0"/>
                <a:cs typeface="Times New Roman" pitchFamily="18" charset="0"/>
              </a:rPr>
              <a:t>Ö</a:t>
            </a:r>
            <a:r>
              <a:rPr lang="tr-TR" sz="1400" b="1" dirty="0">
                <a:solidFill>
                  <a:srgbClr val="000000"/>
                </a:solidFill>
                <a:latin typeface="Times New Roman" pitchFamily="18" charset="0"/>
                <a:ea typeface="Calibri" pitchFamily="34" charset="0"/>
                <a:cs typeface="Times New Roman" pitchFamily="18" charset="0"/>
              </a:rPr>
              <a:t>KALP (1876-1924)</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Asıl din sosyolojisi, E. </a:t>
            </a:r>
            <a:r>
              <a:rPr lang="tr-TR" sz="1400" dirty="0" err="1">
                <a:solidFill>
                  <a:srgbClr val="000000"/>
                </a:solidFill>
                <a:latin typeface="Times New Roman" pitchFamily="18" charset="0"/>
                <a:ea typeface="Calibri" pitchFamily="34" charset="0"/>
                <a:cs typeface="Times New Roman" pitchFamily="18" charset="0"/>
              </a:rPr>
              <a:t>Durkheim</a:t>
            </a:r>
            <a:r>
              <a:rPr lang="tr-TR" sz="1400" dirty="0">
                <a:solidFill>
                  <a:srgbClr val="000000"/>
                </a:solidFill>
                <a:latin typeface="Times New Roman" pitchFamily="18" charset="0"/>
                <a:ea typeface="Calibri" pitchFamily="34" charset="0"/>
                <a:cs typeface="Times New Roman" pitchFamily="18" charset="0"/>
              </a:rPr>
              <a:t> sosyolojisinin 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rkiye</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deki temsilcisi olup, din anlayışının da </a:t>
            </a:r>
            <a:r>
              <a:rPr lang="tr-TR" sz="1400" dirty="0" err="1">
                <a:solidFill>
                  <a:srgbClr val="000000"/>
                </a:solidFill>
                <a:latin typeface="Times New Roman" pitchFamily="18" charset="0"/>
                <a:ea typeface="Calibri" pitchFamily="34" charset="0"/>
                <a:cs typeface="Times New Roman" pitchFamily="18" charset="0"/>
              </a:rPr>
              <a:t>Durkheim</a:t>
            </a:r>
            <a:r>
              <a:rPr lang="tr-TR" sz="1400" dirty="0" err="1">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in</a:t>
            </a:r>
            <a:r>
              <a:rPr lang="tr-TR" sz="1400" dirty="0">
                <a:solidFill>
                  <a:srgbClr val="000000"/>
                </a:solidFill>
                <a:latin typeface="Times New Roman" pitchFamily="18" charset="0"/>
                <a:ea typeface="Calibri" pitchFamily="34" charset="0"/>
                <a:cs typeface="Times New Roman" pitchFamily="18" charset="0"/>
              </a:rPr>
              <a:t> etkisinden kendini kurtaramamış bulunan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kalp</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ta bulmaktayız.Ziya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kalp</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ın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zerinde </a:t>
            </a:r>
            <a:r>
              <a:rPr lang="tr-TR" sz="1400" dirty="0" err="1">
                <a:solidFill>
                  <a:srgbClr val="000000"/>
                </a:solidFill>
                <a:latin typeface="Calibri"/>
                <a:ea typeface="Calibri" pitchFamily="34" charset="0"/>
                <a:cs typeface="Times New Roman" pitchFamily="18" charset="0"/>
              </a:rPr>
              <a:t>ö</a:t>
            </a:r>
            <a:r>
              <a:rPr lang="tr-TR" sz="1400" dirty="0" err="1">
                <a:solidFill>
                  <a:srgbClr val="000000"/>
                </a:solidFill>
                <a:latin typeface="Times New Roman" pitchFamily="18" charset="0"/>
                <a:ea typeface="Calibri" pitchFamily="34" charset="0"/>
                <a:cs typeface="Times New Roman" pitchFamily="18" charset="0"/>
              </a:rPr>
              <a:t>nemledurduğu</a:t>
            </a:r>
            <a:r>
              <a:rPr lang="tr-TR" sz="1400" dirty="0">
                <a:solidFill>
                  <a:srgbClr val="000000"/>
                </a:solidFill>
                <a:latin typeface="Times New Roman" pitchFamily="18" charset="0"/>
                <a:ea typeface="Calibri" pitchFamily="34" charset="0"/>
                <a:cs typeface="Times New Roman" pitchFamily="18" charset="0"/>
              </a:rPr>
              <a:t> konulardan birisi de dindir. Ona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 din toplum </a:t>
            </a:r>
            <a:r>
              <a:rPr lang="tr-TR" sz="1400" dirty="0" err="1">
                <a:solidFill>
                  <a:srgbClr val="000000"/>
                </a:solidFill>
                <a:latin typeface="Times New Roman" pitchFamily="18" charset="0"/>
                <a:ea typeface="Calibri" pitchFamily="34" charset="0"/>
                <a:cs typeface="Times New Roman" pitchFamily="18" charset="0"/>
              </a:rPr>
              <a:t>tarafındanoluşturulan</a:t>
            </a:r>
            <a:r>
              <a:rPr lang="tr-TR" sz="1400" dirty="0">
                <a:solidFill>
                  <a:srgbClr val="000000"/>
                </a:solidFill>
                <a:latin typeface="Times New Roman" pitchFamily="18" charset="0"/>
                <a:ea typeface="Calibri" pitchFamily="34" charset="0"/>
                <a:cs typeface="Times New Roman" pitchFamily="18" charset="0"/>
              </a:rPr>
              <a:t> ve toplumlar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 zorunlu, vazge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ilmez bir kurumdur. Bu </a:t>
            </a:r>
            <a:r>
              <a:rPr lang="tr-TR" sz="1400" dirty="0" err="1">
                <a:solidFill>
                  <a:srgbClr val="000000"/>
                </a:solidFill>
                <a:latin typeface="Times New Roman" pitchFamily="18" charset="0"/>
                <a:ea typeface="Calibri" pitchFamily="34" charset="0"/>
                <a:cs typeface="Times New Roman" pitchFamily="18" charset="0"/>
              </a:rPr>
              <a:t>nedenleG</a:t>
            </a:r>
            <a:r>
              <a:rPr lang="tr-TR" sz="1400" dirty="0" err="1">
                <a:solidFill>
                  <a:srgbClr val="000000"/>
                </a:solidFill>
                <a:latin typeface="Calibri"/>
                <a:ea typeface="Calibri" pitchFamily="34" charset="0"/>
                <a:cs typeface="Times New Roman" pitchFamily="18" charset="0"/>
              </a:rPr>
              <a:t>ö</a:t>
            </a:r>
            <a:r>
              <a:rPr lang="tr-TR" sz="1400" dirty="0" err="1">
                <a:solidFill>
                  <a:srgbClr val="000000"/>
                </a:solidFill>
                <a:latin typeface="Times New Roman" pitchFamily="18" charset="0"/>
                <a:ea typeface="Calibri" pitchFamily="34" charset="0"/>
                <a:cs typeface="Times New Roman" pitchFamily="18" charset="0"/>
              </a:rPr>
              <a:t>kalp</a:t>
            </a:r>
            <a:r>
              <a:rPr lang="tr-TR" sz="1400" dirty="0">
                <a:solidFill>
                  <a:srgbClr val="000000"/>
                </a:solidFill>
                <a:latin typeface="Times New Roman" pitchFamily="18" charset="0"/>
                <a:ea typeface="Calibri" pitchFamily="34" charset="0"/>
                <a:cs typeface="Times New Roman" pitchFamily="18" charset="0"/>
              </a:rPr>
              <a:t> hayatının her d</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neminde dine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 vermiştir. </a:t>
            </a:r>
            <a:r>
              <a:rPr lang="tr-TR" sz="1400" dirty="0" err="1">
                <a:solidFill>
                  <a:srgbClr val="000000"/>
                </a:solidFill>
                <a:latin typeface="Times New Roman" pitchFamily="18" charset="0"/>
                <a:ea typeface="Calibri" pitchFamily="34" charset="0"/>
                <a:cs typeface="Times New Roman" pitchFamily="18" charset="0"/>
              </a:rPr>
              <a:t>Durkheim</a:t>
            </a:r>
            <a:r>
              <a:rPr lang="tr-TR" sz="1400" dirty="0">
                <a:solidFill>
                  <a:srgbClr val="000000"/>
                </a:solidFill>
                <a:latin typeface="Times New Roman" pitchFamily="18" charset="0"/>
                <a:ea typeface="Calibri" pitchFamily="34" charset="0"/>
                <a:cs typeface="Times New Roman" pitchFamily="18" charset="0"/>
              </a:rPr>
              <a:t> etkisi ve bakış a</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ısıyla, teorik din sosyolojisi alanına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nelerek, dinin toplumsal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zellikleri ve işlevleri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zerinde durmuştur. Ona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 din,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nyargılarla değil, diğer toplumsal kurumlar gibi sosyolojik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zellikleri ile bilimsel olarak incelenmelidir.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kalp</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 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rkler, Batı medeniyetinden yalnız maddi başarıları ve bilimsel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ntemi almalıdır. İslamiyet</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ten ise dini inan</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ları almalı, siyasi, hukuki ve toplumsal gelenekleri bir yana bırakmalıdır. Osmanlı Devleti sorunları karşısında daha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ok sentezci bir yaklaşımı benimseyen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kalp, Cumhuriyet</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in kurulmasıyla birlikte tamamen Batılılaşmayı ve milliyet</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iliği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ıkaracaktır.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İstanbul </a:t>
            </a:r>
            <a:r>
              <a:rPr lang="tr-TR" sz="1400" dirty="0" err="1">
                <a:solidFill>
                  <a:srgbClr val="000000"/>
                </a:solidFill>
                <a:latin typeface="Times New Roman" pitchFamily="18" charset="0"/>
                <a:ea typeface="Calibri" pitchFamily="34" charset="0"/>
                <a:cs typeface="Times New Roman" pitchFamily="18" charset="0"/>
              </a:rPr>
              <a:t>Darulf</a:t>
            </a:r>
            <a:r>
              <a:rPr lang="tr-TR" sz="1400" dirty="0" err="1">
                <a:solidFill>
                  <a:srgbClr val="000000"/>
                </a:solidFill>
                <a:latin typeface="Calibri"/>
                <a:ea typeface="Calibri" pitchFamily="34" charset="0"/>
                <a:cs typeface="Times New Roman" pitchFamily="18" charset="0"/>
              </a:rPr>
              <a:t>ü</a:t>
            </a:r>
            <a:r>
              <a:rPr lang="tr-TR" sz="1400" dirty="0" err="1">
                <a:solidFill>
                  <a:srgbClr val="000000"/>
                </a:solidFill>
                <a:latin typeface="Times New Roman" pitchFamily="18" charset="0"/>
                <a:ea typeface="Calibri" pitchFamily="34" charset="0"/>
                <a:cs typeface="Times New Roman" pitchFamily="18" charset="0"/>
              </a:rPr>
              <a:t>n</a:t>
            </a:r>
            <a:r>
              <a:rPr lang="tr-TR" sz="1400" dirty="0" err="1">
                <a:solidFill>
                  <a:srgbClr val="000000"/>
                </a:solidFill>
                <a:latin typeface="Calibri"/>
                <a:ea typeface="Calibri" pitchFamily="34" charset="0"/>
                <a:cs typeface="Times New Roman" pitchFamily="18" charset="0"/>
              </a:rPr>
              <a:t>ü</a:t>
            </a:r>
            <a:r>
              <a:rPr lang="tr-TR" sz="1400" dirty="0" err="1">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Times New Roman" pitchFamily="18" charset="0"/>
                <a:ea typeface="Calibri" pitchFamily="34" charset="0"/>
                <a:cs typeface="Times New Roman" pitchFamily="18" charset="0"/>
              </a:rPr>
              <a:t> Edebiyat Fak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ltesi</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nde 1913</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de kurduğu </a:t>
            </a:r>
            <a:r>
              <a:rPr lang="tr-TR" sz="1400" dirty="0">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İlm</a:t>
            </a:r>
            <a:r>
              <a:rPr lang="tr-TR" sz="1400" dirty="0">
                <a:solidFill>
                  <a:srgbClr val="000000"/>
                </a:solidFill>
                <a:latin typeface="Times New Roman" pitchFamily="18" charset="0"/>
                <a:ea typeface="Calibri" pitchFamily="34" charset="0"/>
                <a:cs typeface="Times New Roman" pitchFamily="18" charset="0"/>
              </a:rPr>
              <a:t>-i </a:t>
            </a:r>
            <a:r>
              <a:rPr lang="tr-TR" sz="1400" dirty="0" err="1">
                <a:solidFill>
                  <a:srgbClr val="000000"/>
                </a:solidFill>
                <a:latin typeface="Times New Roman" pitchFamily="18" charset="0"/>
                <a:ea typeface="Calibri" pitchFamily="34" charset="0"/>
                <a:cs typeface="Times New Roman" pitchFamily="18" charset="0"/>
              </a:rPr>
              <a:t>İctima</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nde, genel sosyoloji yanında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 sosyoloji alanında dini sosyoloji, hukuk sosyolojisi gibi dersler de verdiği bilinmektedir. Bu derslerin notları taş basması olarak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ıkmıştır. </a:t>
            </a:r>
            <a:r>
              <a:rPr lang="tr-TR" sz="1400" dirty="0" err="1">
                <a:solidFill>
                  <a:srgbClr val="000000"/>
                </a:solidFill>
                <a:latin typeface="Times New Roman" pitchFamily="18" charset="0"/>
                <a:ea typeface="Calibri" pitchFamily="34" charset="0"/>
                <a:cs typeface="Times New Roman" pitchFamily="18" charset="0"/>
              </a:rPr>
              <a:t>Darulfunun</a:t>
            </a:r>
            <a:r>
              <a:rPr lang="tr-TR" sz="1400" dirty="0" err="1">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da</a:t>
            </a:r>
            <a:r>
              <a:rPr lang="tr-TR" sz="1400" dirty="0">
                <a:solidFill>
                  <a:srgbClr val="000000"/>
                </a:solidFill>
                <a:latin typeface="Times New Roman" pitchFamily="18" charset="0"/>
                <a:ea typeface="Calibri" pitchFamily="34" charset="0"/>
                <a:cs typeface="Times New Roman" pitchFamily="18" charset="0"/>
              </a:rPr>
              <a:t> ders verirken ders notları daha </a:t>
            </a:r>
            <a:r>
              <a:rPr lang="tr-TR" sz="1400" dirty="0" err="1">
                <a:solidFill>
                  <a:srgbClr val="000000"/>
                </a:solidFill>
                <a:latin typeface="Times New Roman" pitchFamily="18" charset="0"/>
                <a:ea typeface="Calibri" pitchFamily="34" charset="0"/>
                <a:cs typeface="Times New Roman" pitchFamily="18" charset="0"/>
              </a:rPr>
              <a:t>sonrabasılan</a:t>
            </a:r>
            <a:endParaRPr lang="tr-TR" sz="1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5103940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881158" y="714356"/>
            <a:ext cx="8501122" cy="3970318"/>
          </a:xfrm>
          <a:prstGeom prst="rect">
            <a:avLst/>
          </a:prstGeom>
        </p:spPr>
        <p:txBody>
          <a:bodyPr wrap="square">
            <a:spAutoFit/>
          </a:bodyPr>
          <a:lstStyle/>
          <a:p>
            <a:pPr eaLnBrk="0" fontAlgn="base" hangingPunct="0">
              <a:spcBef>
                <a:spcPct val="0"/>
              </a:spcBef>
              <a:spcAft>
                <a:spcPct val="0"/>
              </a:spcAft>
            </a:pPr>
            <a:r>
              <a:rPr lang="tr-TR" dirty="0" err="1">
                <a:solidFill>
                  <a:srgbClr val="000000"/>
                </a:solidFill>
                <a:latin typeface="Times New Roman" pitchFamily="18" charset="0"/>
                <a:ea typeface="Calibri" pitchFamily="34" charset="0"/>
                <a:cs typeface="Times New Roman" pitchFamily="18" charset="0"/>
              </a:rPr>
              <a:t>G</a:t>
            </a:r>
            <a:r>
              <a:rPr lang="tr-TR" dirty="0" err="1">
                <a:solidFill>
                  <a:srgbClr val="000000"/>
                </a:solidFill>
                <a:latin typeface="Calibri"/>
                <a:ea typeface="Calibri" pitchFamily="34" charset="0"/>
                <a:cs typeface="Times New Roman" pitchFamily="18" charset="0"/>
              </a:rPr>
              <a:t>ö</a:t>
            </a:r>
            <a:r>
              <a:rPr lang="tr-TR" dirty="0" err="1">
                <a:solidFill>
                  <a:srgbClr val="000000"/>
                </a:solidFill>
                <a:latin typeface="Times New Roman" pitchFamily="18" charset="0"/>
                <a:ea typeface="Calibri" pitchFamily="34" charset="0"/>
                <a:cs typeface="Times New Roman" pitchFamily="18" charset="0"/>
              </a:rPr>
              <a:t>kalp</a:t>
            </a:r>
            <a:r>
              <a:rPr lang="tr-TR" dirty="0" err="1">
                <a:solidFill>
                  <a:srgbClr val="000000"/>
                </a:solidFill>
                <a:latin typeface="Calibri"/>
                <a:ea typeface="Calibri" pitchFamily="34" charset="0"/>
                <a:cs typeface="Times New Roman" pitchFamily="18" charset="0"/>
              </a:rPr>
              <a:t>’</a:t>
            </a:r>
            <a:r>
              <a:rPr lang="tr-TR" dirty="0" err="1">
                <a:solidFill>
                  <a:srgbClr val="000000"/>
                </a:solidFill>
                <a:latin typeface="Times New Roman" pitchFamily="18" charset="0"/>
                <a:ea typeface="Calibri" pitchFamily="34" charset="0"/>
                <a:cs typeface="Times New Roman" pitchFamily="18" charset="0"/>
              </a:rPr>
              <a:t>in</a:t>
            </a:r>
            <a:r>
              <a:rPr lang="tr-TR" dirty="0">
                <a:solidFill>
                  <a:srgbClr val="000000"/>
                </a:solidFill>
                <a:latin typeface="Times New Roman" pitchFamily="18" charset="0"/>
                <a:ea typeface="Calibri" pitchFamily="34" charset="0"/>
                <a:cs typeface="Times New Roman" pitchFamily="18" charset="0"/>
              </a:rPr>
              <a:t> eserlerinden biri de </a:t>
            </a:r>
            <a:r>
              <a:rPr lang="tr-TR" dirty="0">
                <a:solidFill>
                  <a:srgbClr val="000000"/>
                </a:solidFill>
                <a:latin typeface="Calibri"/>
                <a:ea typeface="Calibri" pitchFamily="34" charset="0"/>
                <a:cs typeface="Times New Roman" pitchFamily="18" charset="0"/>
              </a:rPr>
              <a:t>“</a:t>
            </a:r>
            <a:r>
              <a:rPr lang="tr-TR" dirty="0" err="1">
                <a:solidFill>
                  <a:srgbClr val="000000"/>
                </a:solidFill>
                <a:latin typeface="Times New Roman" pitchFamily="18" charset="0"/>
                <a:ea typeface="Calibri" pitchFamily="34" charset="0"/>
                <a:cs typeface="Times New Roman" pitchFamily="18" charset="0"/>
              </a:rPr>
              <a:t>İlm</a:t>
            </a:r>
            <a:r>
              <a:rPr lang="tr-TR" dirty="0">
                <a:solidFill>
                  <a:srgbClr val="000000"/>
                </a:solidFill>
                <a:latin typeface="Times New Roman" pitchFamily="18" charset="0"/>
                <a:ea typeface="Calibri" pitchFamily="34" charset="0"/>
                <a:cs typeface="Times New Roman" pitchFamily="18" charset="0"/>
              </a:rPr>
              <a:t>-i </a:t>
            </a:r>
            <a:r>
              <a:rPr lang="tr-TR" dirty="0" err="1">
                <a:solidFill>
                  <a:srgbClr val="000000"/>
                </a:solidFill>
                <a:latin typeface="Times New Roman" pitchFamily="18" charset="0"/>
                <a:ea typeface="Calibri" pitchFamily="34" charset="0"/>
                <a:cs typeface="Times New Roman" pitchFamily="18" charset="0"/>
              </a:rPr>
              <a:t>İctimaiDini</a:t>
            </a:r>
            <a:r>
              <a:rPr lang="tr-TR" dirty="0" err="1">
                <a:solidFill>
                  <a:srgbClr val="000000"/>
                </a:solidFill>
                <a:latin typeface="Calibri"/>
                <a:ea typeface="Calibri" pitchFamily="34" charset="0"/>
                <a:cs typeface="Times New Roman" pitchFamily="18" charset="0"/>
              </a:rPr>
              <a:t>”</a:t>
            </a:r>
            <a:r>
              <a:rPr lang="tr-TR" dirty="0" err="1">
                <a:solidFill>
                  <a:srgbClr val="000000"/>
                </a:solidFill>
                <a:latin typeface="Times New Roman" pitchFamily="18" charset="0"/>
                <a:ea typeface="Calibri" pitchFamily="34" charset="0"/>
                <a:cs typeface="Times New Roman" pitchFamily="18" charset="0"/>
              </a:rPr>
              <a:t>dir</a:t>
            </a:r>
            <a:r>
              <a:rPr lang="tr-TR" dirty="0">
                <a:solidFill>
                  <a:srgbClr val="000000"/>
                </a:solidFill>
                <a:latin typeface="Times New Roman" pitchFamily="18" charset="0"/>
                <a:ea typeface="Calibri" pitchFamily="34" charset="0"/>
                <a:cs typeface="Times New Roman" pitchFamily="18" charset="0"/>
              </a:rPr>
              <a:t>. Bu eser T</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rkiye</a:t>
            </a:r>
            <a:r>
              <a:rPr lang="tr-TR" dirty="0">
                <a:solidFill>
                  <a:srgbClr val="000000"/>
                </a:solidFill>
                <a:latin typeface="Calibri"/>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de ilk din </a:t>
            </a:r>
            <a:r>
              <a:rPr lang="tr-TR" dirty="0" err="1">
                <a:solidFill>
                  <a:srgbClr val="000000"/>
                </a:solidFill>
                <a:latin typeface="Times New Roman" pitchFamily="18" charset="0"/>
                <a:ea typeface="Calibri" pitchFamily="34" charset="0"/>
                <a:cs typeface="Times New Roman" pitchFamily="18" charset="0"/>
              </a:rPr>
              <a:t>sosyolojisiders</a:t>
            </a:r>
            <a:r>
              <a:rPr lang="tr-TR" dirty="0">
                <a:solidFill>
                  <a:srgbClr val="000000"/>
                </a:solidFill>
                <a:latin typeface="Times New Roman" pitchFamily="18" charset="0"/>
                <a:ea typeface="Calibri" pitchFamily="34" charset="0"/>
                <a:cs typeface="Times New Roman" pitchFamily="18" charset="0"/>
              </a:rPr>
              <a:t> kitabı ve telif eser niteliği taşımaktadır.</a:t>
            </a:r>
            <a:endParaRPr lang="tr-TR" dirty="0">
              <a:solidFill>
                <a:prstClr val="black"/>
              </a:solidFill>
              <a:latin typeface="Arial" pitchFamily="34" charset="0"/>
              <a:cs typeface="Arial" pitchFamily="34" charset="0"/>
            </a:endParaRPr>
          </a:p>
          <a:p>
            <a:pPr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G</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kalp tıpkı takip ettiği </a:t>
            </a:r>
            <a:r>
              <a:rPr lang="tr-TR" dirty="0" err="1">
                <a:solidFill>
                  <a:srgbClr val="000000"/>
                </a:solidFill>
                <a:latin typeface="Times New Roman" pitchFamily="18" charset="0"/>
                <a:ea typeface="Calibri" pitchFamily="34" charset="0"/>
                <a:cs typeface="Times New Roman" pitchFamily="18" charset="0"/>
              </a:rPr>
              <a:t>Durkheim</a:t>
            </a:r>
            <a:r>
              <a:rPr lang="tr-TR" dirty="0">
                <a:solidFill>
                  <a:srgbClr val="000000"/>
                </a:solidFill>
                <a:latin typeface="Times New Roman" pitchFamily="18" charset="0"/>
                <a:ea typeface="Calibri" pitchFamily="34" charset="0"/>
                <a:cs typeface="Times New Roman" pitchFamily="18" charset="0"/>
              </a:rPr>
              <a:t> gibi dini, toplumun kolektif (ortaklaşa) vicdanından kaynağını alan sosyal bir olgu olarak değerlendirmektedir. Ona g</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re </a:t>
            </a:r>
            <a:r>
              <a:rPr lang="tr-TR" dirty="0">
                <a:solidFill>
                  <a:srgbClr val="000000"/>
                </a:solidFill>
                <a:latin typeface="Calibri"/>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din, ibadetlerle itikatlardan m</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rekkeptir</a:t>
            </a:r>
            <a:r>
              <a:rPr lang="tr-TR" dirty="0">
                <a:solidFill>
                  <a:srgbClr val="000000"/>
                </a:solidFill>
                <a:latin typeface="Calibri"/>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 Dinin alanı vicdan alanıdır. Din, kendi </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z alanına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ekilmeli ve orada derinleşmelidir. G</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kalp, başlangı</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ta İslam</a:t>
            </a:r>
            <a:r>
              <a:rPr lang="tr-TR" dirty="0">
                <a:solidFill>
                  <a:srgbClr val="000000"/>
                </a:solidFill>
                <a:latin typeface="Calibri"/>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da bu ayrımın </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z olarak bulunduğunu yani dini h</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k</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mlerle hukuki h</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k</a:t>
            </a:r>
            <a:r>
              <a:rPr lang="tr-TR" dirty="0">
                <a:solidFill>
                  <a:srgbClr val="000000"/>
                </a:solidFill>
                <a:latin typeface="Calibri"/>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mlerin İslamiyet</a:t>
            </a:r>
            <a:r>
              <a:rPr lang="tr-TR" dirty="0">
                <a:solidFill>
                  <a:srgbClr val="000000"/>
                </a:solidFill>
                <a:latin typeface="Calibri"/>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te de birbirinden ayrı alanlar oluşturduklarını, ancak sonradan bunların fakihlerce birleştirilmiş olduğunu iddia eder. O, dinin kendi </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z alanı olan vicdan alanına </a:t>
            </a:r>
            <a:r>
              <a:rPr lang="tr-TR" dirty="0">
                <a:solidFill>
                  <a:srgbClr val="000000"/>
                </a:solidFill>
                <a:latin typeface="Calibri"/>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ekilmesinin, onun toplumdaki </a:t>
            </a:r>
            <a:r>
              <a:rPr lang="tr-TR" dirty="0">
                <a:solidFill>
                  <a:srgbClr val="000000"/>
                </a:solidFill>
                <a:latin typeface="Calibri"/>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neminin de ortadan kalkması anlamına gelmediğini ifade eder.</a:t>
            </a:r>
            <a:endParaRPr lang="tr-TR" dirty="0">
              <a:solidFill>
                <a:prstClr val="black"/>
              </a:solidFill>
              <a:latin typeface="Arial" pitchFamily="34" charset="0"/>
              <a:cs typeface="Arial" pitchFamily="34" charset="0"/>
            </a:endParaRPr>
          </a:p>
          <a:p>
            <a:pPr eaLnBrk="0" fontAlgn="base" hangingPunct="0">
              <a:spcBef>
                <a:spcPct val="0"/>
              </a:spcBef>
              <a:spcAft>
                <a:spcPct val="0"/>
              </a:spcAft>
            </a:pPr>
            <a:endParaRPr lang="tr-TR" dirty="0">
              <a:solidFill>
                <a:srgbClr val="000000"/>
              </a:solidFill>
              <a:latin typeface="Times New Roman" pitchFamily="18" charset="0"/>
              <a:ea typeface="Calibri" pitchFamily="34" charset="0"/>
              <a:cs typeface="Times New Roman" pitchFamily="18" charset="0"/>
            </a:endParaRPr>
          </a:p>
          <a:p>
            <a:pPr eaLnBrk="0" fontAlgn="base" hangingPunct="0">
              <a:spcBef>
                <a:spcPct val="0"/>
              </a:spcBef>
              <a:spcAft>
                <a:spcPct val="0"/>
              </a:spcAft>
            </a:pPr>
            <a:r>
              <a:rPr lang="tr-TR" dirty="0" err="1">
                <a:solidFill>
                  <a:srgbClr val="000000"/>
                </a:solidFill>
                <a:latin typeface="Times New Roman" pitchFamily="18" charset="0"/>
                <a:ea typeface="Calibri" pitchFamily="34" charset="0"/>
                <a:cs typeface="Times New Roman" pitchFamily="18" charset="0"/>
              </a:rPr>
              <a:t>G</a:t>
            </a:r>
            <a:r>
              <a:rPr lang="tr-TR" dirty="0" err="1">
                <a:solidFill>
                  <a:srgbClr val="000000"/>
                </a:solidFill>
                <a:latin typeface="Century Schoolbook"/>
                <a:ea typeface="Calibri" pitchFamily="34" charset="0"/>
                <a:cs typeface="Times New Roman" pitchFamily="18" charset="0"/>
              </a:rPr>
              <a:t>ö</a:t>
            </a:r>
            <a:r>
              <a:rPr lang="tr-TR" dirty="0" err="1">
                <a:solidFill>
                  <a:srgbClr val="000000"/>
                </a:solidFill>
                <a:latin typeface="Times New Roman" pitchFamily="18" charset="0"/>
                <a:ea typeface="Calibri" pitchFamily="34" charset="0"/>
                <a:cs typeface="Times New Roman" pitchFamily="18" charset="0"/>
              </a:rPr>
              <a:t>kalp</a:t>
            </a:r>
            <a:r>
              <a:rPr lang="tr-TR" dirty="0" err="1">
                <a:solidFill>
                  <a:srgbClr val="000000"/>
                </a:solidFill>
                <a:latin typeface="Century Schoolbook"/>
                <a:ea typeface="Calibri" pitchFamily="34" charset="0"/>
                <a:cs typeface="Times New Roman" pitchFamily="18" charset="0"/>
              </a:rPr>
              <a:t>’</a:t>
            </a:r>
            <a:r>
              <a:rPr lang="tr-TR" dirty="0" err="1">
                <a:solidFill>
                  <a:srgbClr val="000000"/>
                </a:solidFill>
                <a:latin typeface="Times New Roman" pitchFamily="18" charset="0"/>
                <a:ea typeface="Calibri" pitchFamily="34" charset="0"/>
                <a:cs typeface="Times New Roman" pitchFamily="18" charset="0"/>
              </a:rPr>
              <a:t>in</a:t>
            </a:r>
            <a:r>
              <a:rPr lang="tr-TR" dirty="0">
                <a:solidFill>
                  <a:srgbClr val="000000"/>
                </a:solidFill>
                <a:latin typeface="Times New Roman" pitchFamily="18" charset="0"/>
                <a:ea typeface="Calibri" pitchFamily="34" charset="0"/>
                <a:cs typeface="Times New Roman" pitchFamily="18" charset="0"/>
              </a:rPr>
              <a:t> d</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ncelerinin zamanla laikliğe doğru geliştiği, dini bir ahlak ve vicdan meselesi olarak algılamaya eğilim g</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sterdiği anlaşılmaktadır. Bu bakımdan o cumhuriyet d</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nemi laik uygulamaların d</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nsel dayanaklarını hazırlamaktadır.</a:t>
            </a:r>
            <a:endParaRPr lang="tr-TR" sz="105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67583867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Dikdörtgen"/>
          <p:cNvSpPr/>
          <p:nvPr/>
        </p:nvSpPr>
        <p:spPr>
          <a:xfrm>
            <a:off x="1738282" y="214291"/>
            <a:ext cx="8643966" cy="5632311"/>
          </a:xfrm>
          <a:prstGeom prst="rect">
            <a:avLst/>
          </a:prstGeom>
        </p:spPr>
        <p:txBody>
          <a:bodyPr wrap="square">
            <a:spAutoFit/>
          </a:bodyPr>
          <a:lstStyle/>
          <a:p>
            <a:pPr algn="just" fontAlgn="base">
              <a:spcBef>
                <a:spcPct val="0"/>
              </a:spcBef>
              <a:spcAft>
                <a:spcPct val="0"/>
              </a:spcAft>
            </a:pPr>
            <a:endParaRPr lang="tr-TR" dirty="0">
              <a:solidFill>
                <a:srgbClr val="000000"/>
              </a:solidFill>
              <a:latin typeface="Times New Roman" pitchFamily="18" charset="0"/>
              <a:ea typeface="Calibri" pitchFamily="34" charset="0"/>
              <a:cs typeface="Times New Roman" pitchFamily="18" charset="0"/>
            </a:endParaRPr>
          </a:p>
          <a:p>
            <a:pPr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T</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rkiye</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de din sosyolojisinin kısa tarihi i</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erisinde Ziya G</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kalp, II. Meşrutiyet d</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neminin olduğu kadar, Cumhuriyet d</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neminin de en </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nemli din </a:t>
            </a:r>
            <a:r>
              <a:rPr lang="tr-TR" dirty="0" err="1">
                <a:solidFill>
                  <a:srgbClr val="000000"/>
                </a:solidFill>
                <a:latin typeface="Times New Roman" pitchFamily="18" charset="0"/>
                <a:ea typeface="Calibri" pitchFamily="34" charset="0"/>
                <a:cs typeface="Times New Roman" pitchFamily="18" charset="0"/>
              </a:rPr>
              <a:t>sosyoloğu</a:t>
            </a:r>
            <a:r>
              <a:rPr lang="tr-TR" dirty="0">
                <a:solidFill>
                  <a:srgbClr val="000000"/>
                </a:solidFill>
                <a:latin typeface="Times New Roman" pitchFamily="18" charset="0"/>
                <a:ea typeface="Calibri" pitchFamily="34" charset="0"/>
                <a:cs typeface="Times New Roman" pitchFamily="18" charset="0"/>
              </a:rPr>
              <a:t> ve </a:t>
            </a:r>
            <a:r>
              <a:rPr lang="tr-TR" dirty="0" err="1">
                <a:solidFill>
                  <a:srgbClr val="000000"/>
                </a:solidFill>
                <a:latin typeface="Times New Roman" pitchFamily="18" charset="0"/>
                <a:ea typeface="Calibri" pitchFamily="34" charset="0"/>
                <a:cs typeface="Times New Roman" pitchFamily="18" charset="0"/>
              </a:rPr>
              <a:t>ideoloğudur</a:t>
            </a:r>
            <a:r>
              <a:rPr lang="tr-TR" dirty="0">
                <a:solidFill>
                  <a:srgbClr val="000000"/>
                </a:solidFill>
                <a:latin typeface="Times New Roman" pitchFamily="18" charset="0"/>
                <a:ea typeface="Calibri" pitchFamily="34" charset="0"/>
                <a:cs typeface="Times New Roman" pitchFamily="18" charset="0"/>
              </a:rPr>
              <a:t>. 1919</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da </a:t>
            </a:r>
            <a:r>
              <a:rPr lang="tr-TR" dirty="0" err="1">
                <a:solidFill>
                  <a:srgbClr val="000000"/>
                </a:solidFill>
                <a:latin typeface="Times New Roman" pitchFamily="18" charset="0"/>
                <a:ea typeface="Calibri" pitchFamily="34" charset="0"/>
                <a:cs typeface="Times New Roman" pitchFamily="18" charset="0"/>
              </a:rPr>
              <a:t>İstanbulun</a:t>
            </a:r>
            <a:r>
              <a:rPr lang="tr-TR" dirty="0">
                <a:solidFill>
                  <a:srgbClr val="000000"/>
                </a:solidFill>
                <a:latin typeface="Times New Roman" pitchFamily="18" charset="0"/>
                <a:ea typeface="Calibri" pitchFamily="34" charset="0"/>
                <a:cs typeface="Times New Roman" pitchFamily="18" charset="0"/>
              </a:rPr>
              <a:t> İngilizler tarafından işgaliyle İttihat ve Terakki fırkasının ileri gelenleri Malta</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ya s</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l</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 1921</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de s</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rg</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nden d</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nen G</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kalp Diyarbakır</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da yayın hayatına iki yıl devam edecek olan </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K</a:t>
            </a:r>
            <a:r>
              <a:rPr lang="tr-TR" dirty="0">
                <a:solidFill>
                  <a:srgbClr val="000000"/>
                </a:solidFill>
                <a:latin typeface="Century Schoolbook"/>
                <a:ea typeface="Calibri" pitchFamily="34" charset="0"/>
                <a:cs typeface="Times New Roman" pitchFamily="18" charset="0"/>
              </a:rPr>
              <a:t>üçü</a:t>
            </a:r>
            <a:r>
              <a:rPr lang="tr-TR" dirty="0">
                <a:solidFill>
                  <a:srgbClr val="000000"/>
                </a:solidFill>
                <a:latin typeface="Times New Roman" pitchFamily="18" charset="0"/>
                <a:ea typeface="Calibri" pitchFamily="34" charset="0"/>
                <a:cs typeface="Times New Roman" pitchFamily="18" charset="0"/>
              </a:rPr>
              <a:t>k Mecmua</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yı </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ıkarır ve yeni h</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k</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meti destekleyici yazılar kaleme alır. 1923</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de </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T</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rk</a:t>
            </a:r>
            <a:r>
              <a:rPr lang="tr-TR" dirty="0">
                <a:solidFill>
                  <a:srgbClr val="000000"/>
                </a:solidFill>
                <a:latin typeface="Century Schoolbook"/>
                <a:ea typeface="Calibri" pitchFamily="34" charset="0"/>
                <a:cs typeface="Times New Roman" pitchFamily="18" charset="0"/>
              </a:rPr>
              <a:t>çü</a:t>
            </a:r>
            <a:r>
              <a:rPr lang="tr-TR" dirty="0">
                <a:solidFill>
                  <a:srgbClr val="000000"/>
                </a:solidFill>
                <a:latin typeface="Times New Roman" pitchFamily="18" charset="0"/>
                <a:ea typeface="Calibri" pitchFamily="34" charset="0"/>
                <a:cs typeface="Times New Roman" pitchFamily="18" charset="0"/>
              </a:rPr>
              <a:t>l</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ğ</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 Esasları</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 adlı kitabını yazar. Bu eserinde ileri s</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rd</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ğ</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 d</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nceler Cumhuriyet T</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rkiye</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sine </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ok ciddi oranda etki etmiştir. Aynı yıl ikinci d</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nem Diyarbakır milletvekili se</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ilen G</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kalp, Cumhuriyetin birinci yılında 1924</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de </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lm</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şt</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r.</a:t>
            </a:r>
          </a:p>
          <a:p>
            <a:pPr algn="just" fontAlgn="base">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Ona göre; geleceğin laik devletinde, dini konularda en yüksek yetkisinin yanı sıra, devlet yasalarının da dine uygunluğunu denetleme görevini yürüten </a:t>
            </a:r>
            <a:r>
              <a:rPr lang="tr-TR" dirty="0" err="1">
                <a:solidFill>
                  <a:srgbClr val="000000"/>
                </a:solidFill>
                <a:latin typeface="Times New Roman" pitchFamily="18" charset="0"/>
                <a:ea typeface="Calibri" pitchFamily="34" charset="0"/>
                <a:cs typeface="Times New Roman" pitchFamily="18" charset="0"/>
              </a:rPr>
              <a:t>Şeyhulislamlık</a:t>
            </a:r>
            <a:r>
              <a:rPr lang="tr-TR" dirty="0">
                <a:solidFill>
                  <a:srgbClr val="000000"/>
                </a:solidFill>
                <a:latin typeface="Times New Roman" pitchFamily="18" charset="0"/>
                <a:ea typeface="Calibri" pitchFamily="34" charset="0"/>
                <a:cs typeface="Times New Roman" pitchFamily="18" charset="0"/>
              </a:rPr>
              <a:t> kurumuna gerek </a:t>
            </a:r>
            <a:r>
              <a:rPr lang="tr-TR" sz="1600" dirty="0">
                <a:solidFill>
                  <a:srgbClr val="000000"/>
                </a:solidFill>
                <a:latin typeface="Times New Roman" pitchFamily="18" charset="0"/>
                <a:ea typeface="Calibri" pitchFamily="34" charset="0"/>
                <a:cs typeface="Times New Roman" pitchFamily="18" charset="0"/>
              </a:rPr>
              <a:t>yoktur. </a:t>
            </a:r>
            <a:endParaRPr lang="tr-TR" sz="2800" dirty="0">
              <a:solidFill>
                <a:prstClr val="black"/>
              </a:solidFill>
              <a:latin typeface="Arial" pitchFamily="34" charset="0"/>
              <a:cs typeface="Arial" pitchFamily="34" charset="0"/>
            </a:endParaRPr>
          </a:p>
          <a:p>
            <a:pPr algn="just" fontAlgn="base">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G</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kalp, eğitim alanında da dini ve laik iki </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eşit eğitim sistemine son verilerek medreselerin İstanbul </a:t>
            </a:r>
            <a:r>
              <a:rPr lang="tr-TR" dirty="0" err="1">
                <a:solidFill>
                  <a:srgbClr val="000000"/>
                </a:solidFill>
                <a:latin typeface="Times New Roman" pitchFamily="18" charset="0"/>
                <a:ea typeface="Calibri" pitchFamily="34" charset="0"/>
                <a:cs typeface="Times New Roman" pitchFamily="18" charset="0"/>
              </a:rPr>
              <a:t>Darulf</a:t>
            </a:r>
            <a:r>
              <a:rPr lang="tr-TR" dirty="0" err="1">
                <a:solidFill>
                  <a:srgbClr val="000000"/>
                </a:solidFill>
                <a:latin typeface="Century Schoolbook"/>
                <a:ea typeface="Calibri" pitchFamily="34" charset="0"/>
                <a:cs typeface="Times New Roman" pitchFamily="18" charset="0"/>
              </a:rPr>
              <a:t>ü</a:t>
            </a:r>
            <a:r>
              <a:rPr lang="tr-TR" dirty="0" err="1">
                <a:solidFill>
                  <a:srgbClr val="000000"/>
                </a:solidFill>
                <a:latin typeface="Times New Roman" pitchFamily="18" charset="0"/>
                <a:ea typeface="Calibri" pitchFamily="34" charset="0"/>
                <a:cs typeface="Times New Roman" pitchFamily="18" charset="0"/>
              </a:rPr>
              <a:t>nun</a:t>
            </a:r>
            <a:r>
              <a:rPr lang="tr-TR" dirty="0">
                <a:solidFill>
                  <a:srgbClr val="000000"/>
                </a:solidFill>
                <a:latin typeface="Times New Roman" pitchFamily="18" charset="0"/>
                <a:ea typeface="Calibri" pitchFamily="34" charset="0"/>
                <a:cs typeface="Times New Roman" pitchFamily="18" charset="0"/>
              </a:rPr>
              <a:t>-u ile birleştirilmesini </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nermiş, bu </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nerisi de kabul edilerek medreseler kapatılmıştır. G</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kalp, dinin de milli bir şekilde yaşanmasını ister. Bu da dinin milli dile aktarılması ile m</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mk</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n olacaktır.</a:t>
            </a:r>
            <a:endParaRPr lang="tr-TR"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dirty="0">
                <a:solidFill>
                  <a:srgbClr val="000000"/>
                </a:solidFill>
                <a:latin typeface="Times New Roman" pitchFamily="18" charset="0"/>
                <a:ea typeface="Calibri" pitchFamily="34" charset="0"/>
                <a:cs typeface="Times New Roman" pitchFamily="18" charset="0"/>
              </a:rPr>
              <a:t>H</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seyin Cahit</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in 1924</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te E. </a:t>
            </a:r>
            <a:r>
              <a:rPr lang="tr-TR" dirty="0" err="1">
                <a:solidFill>
                  <a:srgbClr val="000000"/>
                </a:solidFill>
                <a:latin typeface="Times New Roman" pitchFamily="18" charset="0"/>
                <a:ea typeface="Calibri" pitchFamily="34" charset="0"/>
                <a:cs typeface="Times New Roman" pitchFamily="18" charset="0"/>
              </a:rPr>
              <a:t>Durkheim</a:t>
            </a:r>
            <a:r>
              <a:rPr lang="tr-TR" dirty="0" err="1">
                <a:solidFill>
                  <a:srgbClr val="000000"/>
                </a:solidFill>
                <a:latin typeface="Century Schoolbook"/>
                <a:ea typeface="Calibri" pitchFamily="34" charset="0"/>
                <a:cs typeface="Times New Roman" pitchFamily="18" charset="0"/>
              </a:rPr>
              <a:t>’</a:t>
            </a:r>
            <a:r>
              <a:rPr lang="tr-TR" dirty="0" err="1">
                <a:solidFill>
                  <a:srgbClr val="000000"/>
                </a:solidFill>
                <a:latin typeface="Times New Roman" pitchFamily="18" charset="0"/>
                <a:ea typeface="Calibri" pitchFamily="34" charset="0"/>
                <a:cs typeface="Times New Roman" pitchFamily="18" charset="0"/>
              </a:rPr>
              <a:t>in</a:t>
            </a:r>
            <a:r>
              <a:rPr lang="tr-TR" dirty="0">
                <a:solidFill>
                  <a:srgbClr val="000000"/>
                </a:solidFill>
                <a:latin typeface="Times New Roman" pitchFamily="18" charset="0"/>
                <a:ea typeface="Calibri" pitchFamily="34" charset="0"/>
                <a:cs typeface="Times New Roman" pitchFamily="18" charset="0"/>
              </a:rPr>
              <a:t> </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Dini Hayatın </a:t>
            </a:r>
            <a:r>
              <a:rPr lang="tr-TR" dirty="0" err="1">
                <a:solidFill>
                  <a:srgbClr val="000000"/>
                </a:solidFill>
                <a:latin typeface="Times New Roman" pitchFamily="18" charset="0"/>
                <a:ea typeface="Calibri" pitchFamily="34" charset="0"/>
                <a:cs typeface="Times New Roman" pitchFamily="18" charset="0"/>
              </a:rPr>
              <a:t>İbtidai</a:t>
            </a:r>
            <a:r>
              <a:rPr lang="tr-TR" dirty="0">
                <a:solidFill>
                  <a:srgbClr val="000000"/>
                </a:solidFill>
                <a:latin typeface="Times New Roman" pitchFamily="18" charset="0"/>
                <a:ea typeface="Calibri" pitchFamily="34" charset="0"/>
                <a:cs typeface="Times New Roman" pitchFamily="18" charset="0"/>
              </a:rPr>
              <a:t> Şekilleri</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 (2 cilt) adlı </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evirisiyle, 1927</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den itibaren Hilmi Ziya</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nın </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Dini </a:t>
            </a:r>
            <a:r>
              <a:rPr lang="tr-TR" dirty="0" err="1">
                <a:solidFill>
                  <a:srgbClr val="000000"/>
                </a:solidFill>
                <a:latin typeface="Times New Roman" pitchFamily="18" charset="0"/>
                <a:ea typeface="Calibri" pitchFamily="34" charset="0"/>
                <a:cs typeface="Times New Roman" pitchFamily="18" charset="0"/>
              </a:rPr>
              <a:t>İctimaiyat</a:t>
            </a:r>
            <a:r>
              <a:rPr lang="tr-TR" dirty="0" err="1">
                <a:solidFill>
                  <a:srgbClr val="000000"/>
                </a:solidFill>
                <a:latin typeface="Century Schoolbook"/>
                <a:ea typeface="Calibri" pitchFamily="34" charset="0"/>
                <a:cs typeface="Times New Roman" pitchFamily="18" charset="0"/>
              </a:rPr>
              <a:t>”</a:t>
            </a:r>
            <a:r>
              <a:rPr lang="tr-TR" dirty="0" err="1">
                <a:solidFill>
                  <a:srgbClr val="000000"/>
                </a:solidFill>
                <a:latin typeface="Times New Roman" pitchFamily="18" charset="0"/>
                <a:ea typeface="Calibri" pitchFamily="34" charset="0"/>
                <a:cs typeface="Times New Roman" pitchFamily="18" charset="0"/>
              </a:rPr>
              <a:t>la</a:t>
            </a:r>
            <a:r>
              <a:rPr lang="tr-TR" dirty="0">
                <a:solidFill>
                  <a:srgbClr val="000000"/>
                </a:solidFill>
                <a:latin typeface="Times New Roman" pitchFamily="18" charset="0"/>
                <a:ea typeface="Calibri" pitchFamily="34" charset="0"/>
                <a:cs typeface="Times New Roman" pitchFamily="18" charset="0"/>
              </a:rPr>
              <a:t> ilgili bir seri makalesi kayda değer </a:t>
            </a:r>
            <a:r>
              <a:rPr lang="tr-TR" dirty="0">
                <a:solidFill>
                  <a:srgbClr val="000000"/>
                </a:solidFill>
                <a:latin typeface="Century Schoolbook"/>
                <a:ea typeface="Calibri" pitchFamily="34" charset="0"/>
                <a:cs typeface="Times New Roman" pitchFamily="18" charset="0"/>
              </a:rPr>
              <a:t>ç</a:t>
            </a:r>
            <a:r>
              <a:rPr lang="tr-TR" dirty="0">
                <a:solidFill>
                  <a:srgbClr val="000000"/>
                </a:solidFill>
                <a:latin typeface="Times New Roman" pitchFamily="18" charset="0"/>
                <a:ea typeface="Calibri" pitchFamily="34" charset="0"/>
                <a:cs typeface="Times New Roman" pitchFamily="18" charset="0"/>
              </a:rPr>
              <a:t>alışmalardır. 1943</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de Hilmi Ziya </a:t>
            </a:r>
            <a:r>
              <a:rPr lang="tr-TR" dirty="0" err="1">
                <a:solidFill>
                  <a:srgbClr val="000000"/>
                </a:solidFill>
                <a:latin typeface="Century Schoolbook"/>
                <a:ea typeface="Calibri" pitchFamily="34" charset="0"/>
                <a:cs typeface="Times New Roman" pitchFamily="18" charset="0"/>
              </a:rPr>
              <a:t>Ü</a:t>
            </a:r>
            <a:r>
              <a:rPr lang="tr-TR" dirty="0" err="1">
                <a:solidFill>
                  <a:srgbClr val="000000"/>
                </a:solidFill>
                <a:latin typeface="Times New Roman" pitchFamily="18" charset="0"/>
                <a:ea typeface="Calibri" pitchFamily="34" charset="0"/>
                <a:cs typeface="Times New Roman" pitchFamily="18" charset="0"/>
              </a:rPr>
              <a:t>lken</a:t>
            </a:r>
            <a:r>
              <a:rPr lang="tr-TR" dirty="0" err="1">
                <a:solidFill>
                  <a:srgbClr val="000000"/>
                </a:solidFill>
                <a:latin typeface="Century Schoolbook"/>
                <a:ea typeface="Calibri" pitchFamily="34" charset="0"/>
                <a:cs typeface="Times New Roman" pitchFamily="18" charset="0"/>
              </a:rPr>
              <a:t>’</a:t>
            </a:r>
            <a:r>
              <a:rPr lang="tr-TR" dirty="0" err="1">
                <a:solidFill>
                  <a:srgbClr val="000000"/>
                </a:solidFill>
                <a:latin typeface="Times New Roman" pitchFamily="18" charset="0"/>
                <a:ea typeface="Calibri" pitchFamily="34" charset="0"/>
                <a:cs typeface="Times New Roman" pitchFamily="18" charset="0"/>
              </a:rPr>
              <a:t>in</a:t>
            </a:r>
            <a:r>
              <a:rPr lang="tr-TR" dirty="0">
                <a:solidFill>
                  <a:srgbClr val="000000"/>
                </a:solidFill>
                <a:latin typeface="Times New Roman" pitchFamily="18" charset="0"/>
                <a:ea typeface="Calibri" pitchFamily="34" charset="0"/>
                <a:cs typeface="Times New Roman" pitchFamily="18" charset="0"/>
              </a:rPr>
              <a:t> (1901-1974) Din Sosyolojisi biliminin Cumhuriyet d</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nemindeki ilk m</a:t>
            </a:r>
            <a:r>
              <a:rPr lang="tr-TR" dirty="0">
                <a:solidFill>
                  <a:srgbClr val="000000"/>
                </a:solidFill>
                <a:latin typeface="Century Schoolbook"/>
                <a:ea typeface="Calibri" pitchFamily="34" charset="0"/>
                <a:cs typeface="Times New Roman" pitchFamily="18" charset="0"/>
              </a:rPr>
              <a:t>ü</a:t>
            </a:r>
            <a:r>
              <a:rPr lang="tr-TR" dirty="0">
                <a:solidFill>
                  <a:srgbClr val="000000"/>
                </a:solidFill>
                <a:latin typeface="Times New Roman" pitchFamily="18" charset="0"/>
                <a:ea typeface="Calibri" pitchFamily="34" charset="0"/>
                <a:cs typeface="Times New Roman" pitchFamily="18" charset="0"/>
              </a:rPr>
              <a:t>stakil eseri olan </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Dini Sosyoloji</a:t>
            </a:r>
            <a:r>
              <a:rPr lang="tr-TR" dirty="0">
                <a:solidFill>
                  <a:srgbClr val="000000"/>
                </a:solidFill>
                <a:latin typeface="Century Schoolbook"/>
                <a:ea typeface="Calibri" pitchFamily="34" charset="0"/>
                <a:cs typeface="Times New Roman" pitchFamily="18" charset="0"/>
              </a:rPr>
              <a:t>”</a:t>
            </a:r>
            <a:r>
              <a:rPr lang="tr-TR" dirty="0">
                <a:solidFill>
                  <a:srgbClr val="000000"/>
                </a:solidFill>
                <a:latin typeface="Times New Roman" pitchFamily="18" charset="0"/>
                <a:ea typeface="Calibri" pitchFamily="34" charset="0"/>
                <a:cs typeface="Times New Roman" pitchFamily="18" charset="0"/>
              </a:rPr>
              <a:t> eseri yayınlanır.</a:t>
            </a:r>
            <a:endParaRPr lang="tr-TR"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1122849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1"/>
          <p:cNvSpPr>
            <a:spLocks noChangeArrowheads="1"/>
          </p:cNvSpPr>
          <p:nvPr/>
        </p:nvSpPr>
        <p:spPr bwMode="auto">
          <a:xfrm>
            <a:off x="1881158" y="857232"/>
            <a:ext cx="8215370" cy="304698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2. Prens Sabahattin (1879-1948)</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rk sosyoloji tarihinin ikinci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ismi, Prens Sabahattin</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dir. Fransa</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da deneysel sosyoloji anlayışına sahip sosyal bilim ekol</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şlerini benimsemiş olan Prens, </a:t>
            </a:r>
            <a:r>
              <a:rPr lang="tr-TR" sz="1600" dirty="0" err="1">
                <a:solidFill>
                  <a:srgbClr val="000000"/>
                </a:solidFill>
                <a:latin typeface="Times New Roman" pitchFamily="18" charset="0"/>
                <a:ea typeface="Calibri" pitchFamily="34" charset="0"/>
                <a:cs typeface="Times New Roman" pitchFamily="18" charset="0"/>
              </a:rPr>
              <a:t>Le</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Play</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Henri</a:t>
            </a:r>
            <a:r>
              <a:rPr lang="tr-TR" sz="1600" dirty="0">
                <a:solidFill>
                  <a:srgbClr val="000000"/>
                </a:solidFill>
                <a:latin typeface="Times New Roman" pitchFamily="18" charset="0"/>
                <a:ea typeface="Calibri" pitchFamily="34" charset="0"/>
                <a:cs typeface="Times New Roman" pitchFamily="18" charset="0"/>
              </a:rPr>
              <a:t> de </a:t>
            </a:r>
            <a:r>
              <a:rPr lang="tr-TR" sz="1600" dirty="0" err="1">
                <a:solidFill>
                  <a:srgbClr val="000000"/>
                </a:solidFill>
                <a:latin typeface="Times New Roman" pitchFamily="18" charset="0"/>
                <a:ea typeface="Calibri" pitchFamily="34" charset="0"/>
                <a:cs typeface="Times New Roman" pitchFamily="18" charset="0"/>
              </a:rPr>
              <a:t>Tourville</a:t>
            </a:r>
            <a:r>
              <a:rPr lang="tr-TR" sz="1600" dirty="0">
                <a:solidFill>
                  <a:srgbClr val="000000"/>
                </a:solidFill>
                <a:latin typeface="Times New Roman" pitchFamily="18" charset="0"/>
                <a:ea typeface="Calibri" pitchFamily="34" charset="0"/>
                <a:cs typeface="Times New Roman" pitchFamily="18" charset="0"/>
              </a:rPr>
              <a:t> ve </a:t>
            </a:r>
            <a:r>
              <a:rPr lang="tr-TR" sz="1600" dirty="0" err="1">
                <a:solidFill>
                  <a:srgbClr val="000000"/>
                </a:solidFill>
                <a:latin typeface="Times New Roman" pitchFamily="18" charset="0"/>
                <a:ea typeface="Calibri" pitchFamily="34" charset="0"/>
                <a:cs typeface="Times New Roman" pitchFamily="18" charset="0"/>
              </a:rPr>
              <a:t>Edmund</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Demolis</a:t>
            </a:r>
            <a:r>
              <a:rPr lang="tr-TR" sz="1600" dirty="0">
                <a:solidFill>
                  <a:srgbClr val="000000"/>
                </a:solidFill>
                <a:latin typeface="Times New Roman" pitchFamily="18" charset="0"/>
                <a:ea typeface="Calibri" pitchFamily="34" charset="0"/>
                <a:cs typeface="Times New Roman" pitchFamily="18" charset="0"/>
              </a:rPr>
              <a:t> başta olmak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zere bu akımın geliştirdiği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şler doğrultusunda 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rkiye</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nin sosyal yapı değişikliğiyle yeniden eski 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nlerine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nebileceğini savunur. Bunun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rkiye Nasıl Kurtulur</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adlı bir eser de yazmıştır.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Prens</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in dine ilişkin yazılarının fazla olmadığı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lmektedir. 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rkiye</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nin bir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netim sorunuyla değil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yapı</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sorunuyla karşı karşıya olduğunu belirten Prens Sabahattin, dinin ilerlemeye engel zannedilmesinin de aynı temel yanılgıdan kaynaklandığını belirtmektedir.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Cumhuriyet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ncesi ve sonrası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 itibariyle Prens, din-toplum ilişkileri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evesindeki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şlerinden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siyaset ve ekonomik alanındaki </a:t>
            </a:r>
            <a:r>
              <a:rPr lang="tr-TR" sz="1600" dirty="0">
                <a:solidFill>
                  <a:srgbClr val="000000"/>
                </a:solidFill>
                <a:latin typeface="Calibri" pitchFamily="34" charset="0"/>
                <a:ea typeface="MS Mincho" pitchFamily="49" charset="-128"/>
                <a:cs typeface="Times New Roman" pitchFamily="18" charset="0"/>
              </a:rPr>
              <a:t>f</a:t>
            </a:r>
            <a:r>
              <a:rPr lang="tr-TR" sz="1600" dirty="0">
                <a:solidFill>
                  <a:srgbClr val="000000"/>
                </a:solidFill>
                <a:latin typeface="Times New Roman" pitchFamily="18" charset="0"/>
                <a:ea typeface="Calibri" pitchFamily="34" charset="0"/>
                <a:cs typeface="Times New Roman" pitchFamily="18" charset="0"/>
              </a:rPr>
              <a:t>ikirleri ile 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ndeme gelmiştir. Bu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evede onun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adem-i merkeziyet ve teşebb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şahsi</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ncesi tartışmalara konu olmuştur.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79856461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Rectangle 1"/>
          <p:cNvSpPr>
            <a:spLocks noChangeArrowheads="1"/>
          </p:cNvSpPr>
          <p:nvPr/>
        </p:nvSpPr>
        <p:spPr bwMode="auto">
          <a:xfrm>
            <a:off x="1738282" y="571481"/>
            <a:ext cx="8358246"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C-CUMHURİYET D</a:t>
            </a:r>
            <a:r>
              <a:rPr lang="tr-TR" sz="1600" b="1" dirty="0">
                <a:solidFill>
                  <a:srgbClr val="000000"/>
                </a:solidFill>
                <a:latin typeface="Calibri"/>
                <a:ea typeface="Calibri" pitchFamily="34" charset="0"/>
                <a:cs typeface="Times New Roman" pitchFamily="18" charset="0"/>
              </a:rPr>
              <a:t>Ö</a:t>
            </a:r>
            <a:r>
              <a:rPr lang="tr-TR" sz="1600" b="1" dirty="0">
                <a:solidFill>
                  <a:srgbClr val="000000"/>
                </a:solidFill>
                <a:latin typeface="Times New Roman" pitchFamily="18" charset="0"/>
                <a:ea typeface="Calibri" pitchFamily="34" charset="0"/>
                <a:cs typeface="Times New Roman" pitchFamily="18" charset="0"/>
              </a:rPr>
              <a:t>NEMİ</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Hilmi Ziya </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lken</a:t>
            </a:r>
            <a:r>
              <a:rPr lang="tr-TR" sz="1600" dirty="0">
                <a:solidFill>
                  <a:srgbClr val="000000"/>
                </a:solidFill>
                <a:latin typeface="Times New Roman" pitchFamily="18" charset="0"/>
                <a:ea typeface="Calibri" pitchFamily="34" charset="0"/>
                <a:cs typeface="Times New Roman" pitchFamily="18" charset="0"/>
              </a:rPr>
              <a:t>,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nteminin </a:t>
            </a:r>
            <a:r>
              <a:rPr lang="tr-TR" sz="1600" dirty="0" err="1">
                <a:solidFill>
                  <a:srgbClr val="000000"/>
                </a:solidFill>
                <a:latin typeface="Times New Roman" pitchFamily="18" charset="0"/>
                <a:ea typeface="Calibri" pitchFamily="34" charset="0"/>
                <a:cs typeface="Times New Roman" pitchFamily="18" charset="0"/>
              </a:rPr>
              <a:t>Durkheimci</a:t>
            </a:r>
            <a:r>
              <a:rPr lang="tr-TR" sz="1600" dirty="0">
                <a:solidFill>
                  <a:srgbClr val="000000"/>
                </a:solidFill>
                <a:latin typeface="Times New Roman" pitchFamily="18" charset="0"/>
                <a:ea typeface="Calibri" pitchFamily="34" charset="0"/>
                <a:cs typeface="Times New Roman" pitchFamily="18" charset="0"/>
              </a:rPr>
              <a:t> bir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izgi izlediğini s</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yler. Eserinde pozitivist-evrimci geleneği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Cumhuriyet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neminde din sosyolojisi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ğretimi, kurumsal olarak ancak 1949</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da Ankara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niversitesi, İlahiyat Fak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ltesi</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nin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ılmasıyla yeniden programa alınır. 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ylece Cumhuriyet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neminde ilk din sosyolojisi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ğretimi </a:t>
            </a:r>
            <a:r>
              <a:rPr lang="tr-TR" sz="1600" b="1" dirty="0">
                <a:solidFill>
                  <a:srgbClr val="000000"/>
                </a:solidFill>
                <a:latin typeface="Times New Roman" pitchFamily="18" charset="0"/>
                <a:ea typeface="Calibri" pitchFamily="34" charset="0"/>
                <a:cs typeface="Times New Roman" pitchFamily="18" charset="0"/>
              </a:rPr>
              <a:t>Mehmet Karasan </a:t>
            </a:r>
            <a:r>
              <a:rPr lang="tr-TR" sz="1600" dirty="0">
                <a:solidFill>
                  <a:srgbClr val="000000"/>
                </a:solidFill>
                <a:latin typeface="Times New Roman" pitchFamily="18" charset="0"/>
                <a:ea typeface="Calibri" pitchFamily="34" charset="0"/>
                <a:cs typeface="Times New Roman" pitchFamily="18" charset="0"/>
              </a:rPr>
              <a:t>(1907-1974) tarafından başlatılır.</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Din Sosyolojisine Giriş</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adıyla hazırladığı ders notlarından başka </a:t>
            </a:r>
            <a:r>
              <a:rPr lang="tr-TR" sz="1600" dirty="0" err="1">
                <a:solidFill>
                  <a:srgbClr val="000000"/>
                </a:solidFill>
                <a:latin typeface="Times New Roman" pitchFamily="18" charset="0"/>
                <a:ea typeface="Calibri" pitchFamily="34" charset="0"/>
                <a:cs typeface="Times New Roman" pitchFamily="18" charset="0"/>
              </a:rPr>
              <a:t>Karasan</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ın</a:t>
            </a:r>
            <a:r>
              <a:rPr lang="tr-TR" sz="1600" dirty="0">
                <a:solidFill>
                  <a:srgbClr val="000000"/>
                </a:solidFill>
                <a:latin typeface="Times New Roman" pitchFamily="18" charset="0"/>
                <a:ea typeface="Calibri" pitchFamily="34" charset="0"/>
                <a:cs typeface="Times New Roman" pitchFamily="18" charset="0"/>
              </a:rPr>
              <a:t> din sosyolojisinin doğuşu ve gelişimi bakımından en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alışması 1953</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te Ankara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İlahiyat Fak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ltesi dergisinde yayınlanan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Din Sosyolojisinin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nc</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leri ve Kurucuları</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adlı makalesidir.</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Bu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nemin diğer bir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ismi de </a:t>
            </a:r>
            <a:r>
              <a:rPr lang="tr-TR" sz="1600" b="1" dirty="0">
                <a:solidFill>
                  <a:srgbClr val="000000"/>
                </a:solidFill>
                <a:latin typeface="Times New Roman" pitchFamily="18" charset="0"/>
                <a:ea typeface="Calibri" pitchFamily="34" charset="0"/>
                <a:cs typeface="Times New Roman" pitchFamily="18" charset="0"/>
              </a:rPr>
              <a:t>Mehmet </a:t>
            </a:r>
            <a:r>
              <a:rPr lang="tr-TR" sz="1600" b="1" dirty="0" err="1">
                <a:solidFill>
                  <a:srgbClr val="000000"/>
                </a:solidFill>
                <a:latin typeface="Times New Roman" pitchFamily="18" charset="0"/>
                <a:ea typeface="Calibri" pitchFamily="34" charset="0"/>
                <a:cs typeface="Times New Roman" pitchFamily="18" charset="0"/>
              </a:rPr>
              <a:t>Taplamacıoğlu</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dur</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Karasan</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dan</a:t>
            </a:r>
            <a:r>
              <a:rPr lang="tr-TR" sz="1600" dirty="0">
                <a:solidFill>
                  <a:srgbClr val="000000"/>
                </a:solidFill>
                <a:latin typeface="Times New Roman" pitchFamily="18" charset="0"/>
                <a:ea typeface="Calibri" pitchFamily="34" charset="0"/>
                <a:cs typeface="Times New Roman" pitchFamily="18" charset="0"/>
              </a:rPr>
              <a:t> sonra A.</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İlahiyat Fak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ltesinde derslere girmeye başlamış, 1961</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de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Din Sosyolojisine Giriş</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adlı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alışmayı hazırlamıştır. </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Cumhuriyet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ncesi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nemde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araştırma konuları arasında yer alan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İslam </a:t>
            </a:r>
            <a:r>
              <a:rPr lang="tr-TR" sz="1600" dirty="0" err="1">
                <a:solidFill>
                  <a:srgbClr val="000000"/>
                </a:solidFill>
                <a:latin typeface="Times New Roman" pitchFamily="18" charset="0"/>
                <a:ea typeface="Calibri" pitchFamily="34" charset="0"/>
                <a:cs typeface="Times New Roman" pitchFamily="18" charset="0"/>
              </a:rPr>
              <a:t>İctimaiyatı</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nın</a:t>
            </a:r>
            <a:r>
              <a:rPr lang="tr-TR" sz="1600" dirty="0">
                <a:solidFill>
                  <a:srgbClr val="000000"/>
                </a:solidFill>
                <a:latin typeface="Times New Roman" pitchFamily="18" charset="0"/>
                <a:ea typeface="Calibri" pitchFamily="34" charset="0"/>
                <a:cs typeface="Times New Roman" pitchFamily="18" charset="0"/>
              </a:rPr>
              <a:t> uzun bir aradan sonra </a:t>
            </a:r>
            <a:r>
              <a:rPr lang="tr-TR" sz="1600" b="1" dirty="0" err="1">
                <a:solidFill>
                  <a:srgbClr val="000000"/>
                </a:solidFill>
                <a:latin typeface="Times New Roman" pitchFamily="18" charset="0"/>
                <a:ea typeface="Calibri" pitchFamily="34" charset="0"/>
                <a:cs typeface="Times New Roman" pitchFamily="18" charset="0"/>
              </a:rPr>
              <a:t>Ziyaeddin</a:t>
            </a:r>
            <a:r>
              <a:rPr lang="tr-TR" sz="1600" b="1" dirty="0">
                <a:solidFill>
                  <a:srgbClr val="000000"/>
                </a:solidFill>
                <a:latin typeface="Times New Roman" pitchFamily="18" charset="0"/>
                <a:ea typeface="Calibri" pitchFamily="34" charset="0"/>
                <a:cs typeface="Times New Roman" pitchFamily="18" charset="0"/>
              </a:rPr>
              <a:t> Fahri </a:t>
            </a:r>
            <a:r>
              <a:rPr lang="tr-TR" sz="1600" b="1" dirty="0" err="1">
                <a:solidFill>
                  <a:srgbClr val="000000"/>
                </a:solidFill>
                <a:latin typeface="Times New Roman" pitchFamily="18" charset="0"/>
                <a:ea typeface="Calibri" pitchFamily="34" charset="0"/>
                <a:cs typeface="Times New Roman" pitchFamily="18" charset="0"/>
              </a:rPr>
              <a:t>Fındıkoğlu</a:t>
            </a:r>
            <a:r>
              <a:rPr lang="tr-TR" sz="1600" b="1" dirty="0">
                <a:solidFill>
                  <a:srgbClr val="000000"/>
                </a:solidFill>
                <a:latin typeface="Times New Roman" pitchFamily="18" charset="0"/>
                <a:ea typeface="Calibri" pitchFamily="34" charset="0"/>
                <a:cs typeface="Times New Roman" pitchFamily="18" charset="0"/>
              </a:rPr>
              <a:t> </a:t>
            </a:r>
            <a:r>
              <a:rPr lang="tr-TR" sz="1600" dirty="0">
                <a:solidFill>
                  <a:srgbClr val="000000"/>
                </a:solidFill>
                <a:latin typeface="Times New Roman" pitchFamily="18" charset="0"/>
                <a:ea typeface="Calibri" pitchFamily="34" charset="0"/>
                <a:cs typeface="Times New Roman" pitchFamily="18" charset="0"/>
              </a:rPr>
              <a:t>(1901-1974) tarafından yeniden g</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ndeme getirilmiştir. </a:t>
            </a:r>
            <a:r>
              <a:rPr lang="tr-TR" sz="1600" dirty="0" err="1">
                <a:solidFill>
                  <a:srgbClr val="000000"/>
                </a:solidFill>
                <a:latin typeface="Times New Roman" pitchFamily="18" charset="0"/>
                <a:ea typeface="Calibri" pitchFamily="34" charset="0"/>
                <a:cs typeface="Times New Roman" pitchFamily="18" charset="0"/>
              </a:rPr>
              <a:t>Fındıkoğlu</a:t>
            </a:r>
            <a:r>
              <a:rPr lang="tr-TR" sz="1600" dirty="0">
                <a:solidFill>
                  <a:srgbClr val="000000"/>
                </a:solidFill>
                <a:latin typeface="Times New Roman" pitchFamily="18" charset="0"/>
                <a:ea typeface="Calibri" pitchFamily="34" charset="0"/>
                <a:cs typeface="Times New Roman" pitchFamily="18" charset="0"/>
              </a:rPr>
              <a:t> 1966</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da yazdığı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Biraz da İslam Sosyolojisi</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adlı makalesiyle bu alana dikkat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ekmiştir. </a:t>
            </a:r>
            <a:r>
              <a:rPr lang="tr-TR" sz="1600" dirty="0" err="1">
                <a:solidFill>
                  <a:srgbClr val="000000"/>
                </a:solidFill>
                <a:latin typeface="Times New Roman" pitchFamily="18" charset="0"/>
                <a:ea typeface="Calibri" pitchFamily="34" charset="0"/>
                <a:cs typeface="Times New Roman" pitchFamily="18" charset="0"/>
              </a:rPr>
              <a:t>Fındıkoğlu</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nun</a:t>
            </a:r>
            <a:r>
              <a:rPr lang="tr-TR" sz="1600" dirty="0">
                <a:solidFill>
                  <a:srgbClr val="000000"/>
                </a:solidFill>
                <a:latin typeface="Times New Roman" pitchFamily="18" charset="0"/>
                <a:ea typeface="Calibri" pitchFamily="34" charset="0"/>
                <a:cs typeface="Times New Roman" pitchFamily="18" charset="0"/>
              </a:rPr>
              <a:t> sosyolojik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alışmalara getirdiği yeni milli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nelim kendinden sonra da bir kısım sosyologlarımızın </a:t>
            </a:r>
            <a:r>
              <a:rPr lang="tr-TR" sz="1600" dirty="0" err="1">
                <a:solidFill>
                  <a:srgbClr val="000000"/>
                </a:solidFill>
                <a:latin typeface="Times New Roman" pitchFamily="18" charset="0"/>
                <a:ea typeface="Calibri" pitchFamily="34" charset="0"/>
                <a:cs typeface="Times New Roman" pitchFamily="18" charset="0"/>
              </a:rPr>
              <a:t>sosyo</a:t>
            </a:r>
            <a:r>
              <a:rPr lang="tr-TR" sz="1600" dirty="0">
                <a:solidFill>
                  <a:srgbClr val="000000"/>
                </a:solidFill>
                <a:latin typeface="Times New Roman" pitchFamily="18" charset="0"/>
                <a:ea typeface="Calibri" pitchFamily="34" charset="0"/>
                <a:cs typeface="Times New Roman" pitchFamily="18" charset="0"/>
              </a:rPr>
              <a:t>-k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rel değerlerimiz ve dini sosyal ger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ekliğimiz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zerine eğilmelerine yol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mıştır.</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lkemizde din sosyolojisinin kurumsallaşma 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recinde </a:t>
            </a:r>
            <a:r>
              <a:rPr lang="tr-TR" sz="1600" b="1" dirty="0">
                <a:solidFill>
                  <a:srgbClr val="000000"/>
                </a:solidFill>
                <a:latin typeface="Times New Roman" pitchFamily="18" charset="0"/>
                <a:ea typeface="Calibri" pitchFamily="34" charset="0"/>
                <a:cs typeface="Times New Roman" pitchFamily="18" charset="0"/>
              </a:rPr>
              <a:t>Rami </a:t>
            </a:r>
            <a:r>
              <a:rPr lang="tr-TR" sz="1600" b="1" dirty="0" err="1">
                <a:solidFill>
                  <a:srgbClr val="000000"/>
                </a:solidFill>
                <a:latin typeface="Times New Roman" pitchFamily="18" charset="0"/>
                <a:ea typeface="Calibri" pitchFamily="34" charset="0"/>
                <a:cs typeface="Times New Roman" pitchFamily="18" charset="0"/>
              </a:rPr>
              <a:t>Ayas</a:t>
            </a:r>
            <a:r>
              <a:rPr lang="tr-TR" sz="1600" b="1" dirty="0" err="1">
                <a:solidFill>
                  <a:srgbClr val="000000"/>
                </a:solidFill>
                <a:latin typeface="Calibri"/>
                <a:ea typeface="Calibri" pitchFamily="34" charset="0"/>
                <a:cs typeface="Times New Roman" pitchFamily="18" charset="0"/>
              </a:rPr>
              <a:t>’</a:t>
            </a:r>
            <a:r>
              <a:rPr lang="tr-TR" sz="1600" b="1" dirty="0" err="1">
                <a:solidFill>
                  <a:srgbClr val="000000"/>
                </a:solidFill>
                <a:latin typeface="Times New Roman" pitchFamily="18" charset="0"/>
                <a:ea typeface="Calibri" pitchFamily="34" charset="0"/>
                <a:cs typeface="Times New Roman" pitchFamily="18" charset="0"/>
              </a:rPr>
              <a:t>ın</a:t>
            </a:r>
            <a:r>
              <a:rPr lang="tr-TR" sz="1600" b="1" dirty="0">
                <a:solidFill>
                  <a:srgbClr val="000000"/>
                </a:solidFill>
                <a:latin typeface="Times New Roman" pitchFamily="18" charset="0"/>
                <a:ea typeface="Calibri" pitchFamily="34" charset="0"/>
                <a:cs typeface="Times New Roman" pitchFamily="18" charset="0"/>
              </a:rPr>
              <a:t>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rkiye</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de ilk Tarikat  Z</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mreleşmeleri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zerine Din Sosyolojisi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ısından Bir Araştırma</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sı ile </a:t>
            </a:r>
            <a:r>
              <a:rPr lang="tr-TR" sz="1600" dirty="0">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Kur</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an</a:t>
            </a:r>
            <a:r>
              <a:rPr lang="tr-TR" sz="1600" dirty="0">
                <a:solidFill>
                  <a:srgbClr val="000000"/>
                </a:solidFill>
                <a:latin typeface="Times New Roman" pitchFamily="18" charset="0"/>
                <a:ea typeface="Calibri" pitchFamily="34" charset="0"/>
                <a:cs typeface="Times New Roman" pitchFamily="18" charset="0"/>
              </a:rPr>
              <a:t>-ı Kerim</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de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alışma Kavramı-Sosyolojik Bir Yaklaşım</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adlı eserleri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ılım sağlamış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alışmalardır.</a:t>
            </a:r>
          </a:p>
        </p:txBody>
      </p:sp>
    </p:spTree>
    <p:extLst>
      <p:ext uri="{BB962C8B-B14F-4D97-AF65-F5344CB8AC3E}">
        <p14:creationId xmlns:p14="http://schemas.microsoft.com/office/powerpoint/2010/main" val="17331638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952596" y="500043"/>
            <a:ext cx="8358246" cy="5632311"/>
          </a:xfrm>
          <a:prstGeom prst="rect">
            <a:avLst/>
          </a:prstGeom>
        </p:spPr>
        <p:txBody>
          <a:bodyPr wrap="square">
            <a:spAutoFit/>
          </a:bodyPr>
          <a:lstStyle/>
          <a:p>
            <a:r>
              <a:rPr lang="tr-TR" dirty="0">
                <a:solidFill>
                  <a:srgbClr val="000000"/>
                </a:solidFill>
                <a:latin typeface="Times New Roman" pitchFamily="18" charset="0"/>
                <a:ea typeface="Calibri" pitchFamily="34" charset="0"/>
                <a:cs typeface="Times New Roman" pitchFamily="18" charset="0"/>
              </a:rPr>
              <a:t>Gerek yaptığı teorik ve deneysel çalışmalarıyla gerekse yetiştirdiği akademisyenlerle din sosyolojisi bilim dalının kökleşmesi ve kurumsallaşmasında önemli isimlerden biri de </a:t>
            </a:r>
            <a:r>
              <a:rPr lang="tr-TR" dirty="0" err="1">
                <a:solidFill>
                  <a:srgbClr val="000000"/>
                </a:solidFill>
                <a:latin typeface="Times New Roman" pitchFamily="18" charset="0"/>
                <a:ea typeface="Calibri" pitchFamily="34" charset="0"/>
                <a:cs typeface="Times New Roman" pitchFamily="18" charset="0"/>
              </a:rPr>
              <a:t>Ünver</a:t>
            </a:r>
            <a:r>
              <a:rPr lang="tr-TR" dirty="0">
                <a:solidFill>
                  <a:srgbClr val="000000"/>
                </a:solidFill>
                <a:latin typeface="Times New Roman" pitchFamily="18" charset="0"/>
                <a:ea typeface="Calibri" pitchFamily="34" charset="0"/>
                <a:cs typeface="Times New Roman" pitchFamily="18" charset="0"/>
              </a:rPr>
              <a:t> </a:t>
            </a:r>
            <a:r>
              <a:rPr lang="tr-TR" dirty="0" err="1">
                <a:solidFill>
                  <a:srgbClr val="000000"/>
                </a:solidFill>
                <a:latin typeface="Times New Roman" pitchFamily="18" charset="0"/>
                <a:ea typeface="Calibri" pitchFamily="34" charset="0"/>
                <a:cs typeface="Times New Roman" pitchFamily="18" charset="0"/>
              </a:rPr>
              <a:t>Günay’dır</a:t>
            </a:r>
            <a:r>
              <a:rPr lang="tr-TR" dirty="0">
                <a:solidFill>
                  <a:srgbClr val="000000"/>
                </a:solidFill>
                <a:latin typeface="Times New Roman" pitchFamily="18" charset="0"/>
                <a:ea typeface="Calibri" pitchFamily="34" charset="0"/>
                <a:cs typeface="Times New Roman" pitchFamily="18" charset="0"/>
              </a:rPr>
              <a:t>. </a:t>
            </a:r>
            <a:r>
              <a:rPr lang="tr-TR" dirty="0" err="1">
                <a:solidFill>
                  <a:srgbClr val="000000"/>
                </a:solidFill>
                <a:latin typeface="Times New Roman" pitchFamily="18" charset="0"/>
                <a:ea typeface="Calibri" pitchFamily="34" charset="0"/>
                <a:cs typeface="Times New Roman" pitchFamily="18" charset="0"/>
              </a:rPr>
              <a:t>Günay’ın</a:t>
            </a:r>
            <a:r>
              <a:rPr lang="tr-TR" dirty="0">
                <a:solidFill>
                  <a:srgbClr val="000000"/>
                </a:solidFill>
                <a:latin typeface="Times New Roman" pitchFamily="18" charset="0"/>
                <a:ea typeface="Calibri" pitchFamily="34" charset="0"/>
                <a:cs typeface="Times New Roman" pitchFamily="18" charset="0"/>
              </a:rPr>
              <a:t> sürekli geliştirerek yenilediği “Din Sosyolojisi” adlı çalışması her alandan uzmanın başucu kitaplarından biri durumundadır. Bunun yanında “Erzurum ve Çevre </a:t>
            </a:r>
            <a:r>
              <a:rPr lang="tr-TR" dirty="0">
                <a:solidFill>
                  <a:prstClr val="black"/>
                </a:solidFill>
                <a:latin typeface="Century Schoolbook"/>
              </a:rPr>
              <a:t>Köylerinde Dini Hayat” adlı çalışması dini yaşayışı sosyolojik açıdan incelenmesi olan bilimsel ilk örneklerden biridir.</a:t>
            </a:r>
          </a:p>
          <a:p>
            <a:r>
              <a:rPr lang="tr-TR" dirty="0">
                <a:solidFill>
                  <a:prstClr val="black"/>
                </a:solidFill>
                <a:latin typeface="Century Schoolbook"/>
              </a:rPr>
              <a:t>Türkiye’de din sosyolojisi ile ilgili çalışmalar İlahiyat’ın dışında da vardır. Bu kişiler farklı yaklaşım biçimleriyle din sosyolojisine yeni açılımlar kazandırmaya devam etmektedirler. İlk akla gelen isimler; Sabri F. </a:t>
            </a:r>
            <a:r>
              <a:rPr lang="tr-TR" dirty="0" err="1">
                <a:solidFill>
                  <a:prstClr val="black"/>
                </a:solidFill>
                <a:latin typeface="Century Schoolbook"/>
              </a:rPr>
              <a:t>Ülgener</a:t>
            </a:r>
            <a:r>
              <a:rPr lang="tr-TR" dirty="0">
                <a:solidFill>
                  <a:prstClr val="black"/>
                </a:solidFill>
                <a:latin typeface="Century Schoolbook"/>
              </a:rPr>
              <a:t>, </a:t>
            </a:r>
            <a:r>
              <a:rPr lang="tr-TR" dirty="0" err="1">
                <a:solidFill>
                  <a:prstClr val="black"/>
                </a:solidFill>
                <a:latin typeface="Century Schoolbook"/>
              </a:rPr>
              <a:t>Amiran</a:t>
            </a:r>
            <a:r>
              <a:rPr lang="tr-TR" dirty="0">
                <a:solidFill>
                  <a:prstClr val="black"/>
                </a:solidFill>
                <a:latin typeface="Century Schoolbook"/>
              </a:rPr>
              <a:t> </a:t>
            </a:r>
            <a:r>
              <a:rPr lang="tr-TR" dirty="0" err="1">
                <a:solidFill>
                  <a:prstClr val="black"/>
                </a:solidFill>
                <a:latin typeface="Century Schoolbook"/>
              </a:rPr>
              <a:t>Kurtkan</a:t>
            </a:r>
            <a:r>
              <a:rPr lang="tr-TR" dirty="0">
                <a:solidFill>
                  <a:prstClr val="black"/>
                </a:solidFill>
                <a:latin typeface="Century Schoolbook"/>
              </a:rPr>
              <a:t> </a:t>
            </a:r>
            <a:r>
              <a:rPr lang="tr-TR" dirty="0" err="1">
                <a:solidFill>
                  <a:prstClr val="black"/>
                </a:solidFill>
                <a:latin typeface="Century Schoolbook"/>
              </a:rPr>
              <a:t>Bilgiseven</a:t>
            </a:r>
            <a:r>
              <a:rPr lang="tr-TR" dirty="0">
                <a:solidFill>
                  <a:prstClr val="black"/>
                </a:solidFill>
                <a:latin typeface="Century Schoolbook"/>
              </a:rPr>
              <a:t>, Mümtaz Turhan, Erol Güngör, Şerif Mardin, Baykan Sezer, Cemil Meriç ve Orhan </a:t>
            </a:r>
            <a:r>
              <a:rPr lang="tr-TR" dirty="0" err="1">
                <a:solidFill>
                  <a:prstClr val="black"/>
                </a:solidFill>
                <a:latin typeface="Century Schoolbook"/>
              </a:rPr>
              <a:t>Türkdoğan</a:t>
            </a:r>
            <a:r>
              <a:rPr lang="tr-TR" dirty="0">
                <a:solidFill>
                  <a:prstClr val="black"/>
                </a:solidFill>
                <a:latin typeface="Century Schoolbook"/>
              </a:rPr>
              <a:t> olarak sayılabilir.</a:t>
            </a:r>
          </a:p>
          <a:p>
            <a:r>
              <a:rPr lang="tr-TR" dirty="0" err="1">
                <a:solidFill>
                  <a:prstClr val="black"/>
                </a:solidFill>
                <a:latin typeface="Century Schoolbook"/>
              </a:rPr>
              <a:t>Weber’in</a:t>
            </a:r>
            <a:r>
              <a:rPr lang="tr-TR" dirty="0">
                <a:solidFill>
                  <a:prstClr val="black"/>
                </a:solidFill>
                <a:latin typeface="Century Schoolbook"/>
              </a:rPr>
              <a:t> ülkemizdeki temsilcisi sayılan ve asıl ilgi alanı ekonomi olan Sabri F. </a:t>
            </a:r>
            <a:r>
              <a:rPr lang="tr-TR" dirty="0" err="1">
                <a:solidFill>
                  <a:prstClr val="black"/>
                </a:solidFill>
                <a:latin typeface="Century Schoolbook"/>
              </a:rPr>
              <a:t>Ülgener</a:t>
            </a:r>
            <a:r>
              <a:rPr lang="tr-TR" dirty="0">
                <a:solidFill>
                  <a:prstClr val="black"/>
                </a:solidFill>
                <a:latin typeface="Century Schoolbook"/>
              </a:rPr>
              <a:t>, “İktisat Zihniyeti” adını verdiği bir tutum ahlakından söz etmektedir. </a:t>
            </a:r>
            <a:r>
              <a:rPr lang="tr-TR" dirty="0" err="1">
                <a:solidFill>
                  <a:prstClr val="black"/>
                </a:solidFill>
                <a:latin typeface="Century Schoolbook"/>
              </a:rPr>
              <a:t>Ülgener’in</a:t>
            </a:r>
            <a:r>
              <a:rPr lang="tr-TR" dirty="0">
                <a:solidFill>
                  <a:prstClr val="black"/>
                </a:solidFill>
                <a:latin typeface="Century Schoolbook"/>
              </a:rPr>
              <a:t> eserleri arasında, Darlık Buhranları,İktisadi Çözülmenin Ahlak ve Zihniyet Dünyası,Zihniyet ve Din: İslam, Tasavvuf ve Çözülme Devri İktisat Ahlakı gibi çalışmalar sayılabilir.</a:t>
            </a:r>
          </a:p>
          <a:p>
            <a:r>
              <a:rPr lang="tr-TR" dirty="0">
                <a:solidFill>
                  <a:prstClr val="black"/>
                </a:solidFill>
                <a:latin typeface="Century Schoolbook"/>
              </a:rPr>
              <a:t>Tamamen değerlerle yüklü bir iktisat ahlakı, coğrafi, ekonomik, </a:t>
            </a:r>
            <a:r>
              <a:rPr lang="tr-TR" dirty="0" err="1">
                <a:solidFill>
                  <a:prstClr val="black"/>
                </a:solidFill>
                <a:latin typeface="Century Schoolbook"/>
              </a:rPr>
              <a:t>sosyo</a:t>
            </a:r>
            <a:r>
              <a:rPr lang="tr-TR" dirty="0">
                <a:solidFill>
                  <a:prstClr val="black"/>
                </a:solidFill>
                <a:latin typeface="Century Schoolbook"/>
              </a:rPr>
              <a:t>-kültürel ilişki biçimleri ve </a:t>
            </a:r>
            <a:r>
              <a:rPr lang="tr-TR" dirty="0">
                <a:solidFill>
                  <a:prstClr val="black"/>
                </a:solidFill>
                <a:latin typeface="Century Schoolbook"/>
              </a:rPr>
              <a:t>siyasal yapılanma </a:t>
            </a:r>
            <a:r>
              <a:rPr lang="tr-TR" dirty="0">
                <a:solidFill>
                  <a:prstClr val="black"/>
                </a:solidFill>
                <a:latin typeface="Century Schoolbook"/>
              </a:rPr>
              <a:t>bileşkesinde yeni bir şekil alır ki buna “</a:t>
            </a:r>
            <a:r>
              <a:rPr lang="tr-TR" dirty="0">
                <a:solidFill>
                  <a:prstClr val="black"/>
                </a:solidFill>
                <a:latin typeface="Century Schoolbook"/>
              </a:rPr>
              <a:t>iktisat zihniyeti</a:t>
            </a:r>
            <a:r>
              <a:rPr lang="tr-TR" dirty="0">
                <a:solidFill>
                  <a:prstClr val="black"/>
                </a:solidFill>
                <a:latin typeface="Century Schoolbook"/>
              </a:rPr>
              <a:t>” denir. Bu artık salt bir dini ahlak değildir;toplumsal şartların etkisinde yeniden oluşmuş bir </a:t>
            </a:r>
            <a:r>
              <a:rPr lang="tr-TR" dirty="0">
                <a:solidFill>
                  <a:prstClr val="black"/>
                </a:solidFill>
                <a:latin typeface="Century Schoolbook"/>
              </a:rPr>
              <a:t>tutum ahlakıdır.</a:t>
            </a:r>
            <a:endParaRPr lang="tr-TR" dirty="0">
              <a:solidFill>
                <a:prstClr val="black"/>
              </a:solidFill>
              <a:latin typeface="Century Schoolbook"/>
            </a:endParaRPr>
          </a:p>
        </p:txBody>
      </p:sp>
    </p:spTree>
    <p:extLst>
      <p:ext uri="{BB962C8B-B14F-4D97-AF65-F5344CB8AC3E}">
        <p14:creationId xmlns:p14="http://schemas.microsoft.com/office/powerpoint/2010/main" val="35546288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1952596" y="571481"/>
            <a:ext cx="8286808" cy="6186309"/>
          </a:xfrm>
          <a:prstGeom prst="rect">
            <a:avLst/>
          </a:prstGeom>
        </p:spPr>
        <p:txBody>
          <a:bodyPr wrap="square">
            <a:spAutoFit/>
          </a:bodyPr>
          <a:lstStyle/>
          <a:p>
            <a:r>
              <a:rPr lang="tr-TR" b="1" dirty="0">
                <a:solidFill>
                  <a:prstClr val="black"/>
                </a:solidFill>
                <a:latin typeface="Century Schoolbook"/>
              </a:rPr>
              <a:t>Erol Güngör</a:t>
            </a:r>
            <a:r>
              <a:rPr lang="tr-TR" dirty="0">
                <a:solidFill>
                  <a:prstClr val="black"/>
                </a:solidFill>
                <a:latin typeface="Century Schoolbook"/>
              </a:rPr>
              <a:t>, ağırlıklı olarak kültür ve sosyal değişme konularını işlediği diğer eserleri yanında özellikle “İslam’ın Bugünkü Meseleleri” ve “İslam Tasavvufunun Meseleleri” adlı çalışmalarında din sosyolojisi ile ilgili özel konulara bir hayli yer vermiştir.</a:t>
            </a:r>
          </a:p>
          <a:p>
            <a:r>
              <a:rPr lang="tr-TR" dirty="0">
                <a:solidFill>
                  <a:prstClr val="black"/>
                </a:solidFill>
                <a:latin typeface="Century Schoolbook"/>
              </a:rPr>
              <a:t>Eserlerinde mistik hareketlere olan ilginin daha çok toplumsal çözülme dönemlerinde nüksettiğini söyleyen Güngör, bu konuda, 13. Yüzyılda Moğolların Ortadoğu’yu istila etmeleri sonucunda istikrarsızlaşan ve karışan toplumsal süreçte halkın </a:t>
            </a:r>
            <a:r>
              <a:rPr lang="tr-TR" dirty="0" err="1">
                <a:solidFill>
                  <a:prstClr val="black"/>
                </a:solidFill>
                <a:latin typeface="Century Schoolbook"/>
              </a:rPr>
              <a:t>sufizme</a:t>
            </a:r>
            <a:r>
              <a:rPr lang="tr-TR" dirty="0">
                <a:solidFill>
                  <a:prstClr val="black"/>
                </a:solidFill>
                <a:latin typeface="Century Schoolbook"/>
              </a:rPr>
              <a:t> ısındığını ifade eder.</a:t>
            </a:r>
          </a:p>
          <a:p>
            <a:r>
              <a:rPr lang="tr-TR" b="1" dirty="0">
                <a:solidFill>
                  <a:prstClr val="black"/>
                </a:solidFill>
                <a:latin typeface="Century Schoolbook"/>
              </a:rPr>
              <a:t>Şerif Mardin</a:t>
            </a:r>
            <a:r>
              <a:rPr lang="tr-TR" dirty="0">
                <a:solidFill>
                  <a:prstClr val="black"/>
                </a:solidFill>
                <a:latin typeface="Century Schoolbook"/>
              </a:rPr>
              <a:t>, bir dönem Amerika’da Washington’da bulunan Amerikan İslami Araştırmalar Merkezi’nin başkanlığını da yapmış, din sosyolojisi alanındaki en önemli eserleri, “Din ve İdeoloji”, “Modern Türkiye’de Din ve Siyaset”, “</a:t>
            </a:r>
            <a:r>
              <a:rPr lang="tr-TR" dirty="0" err="1">
                <a:solidFill>
                  <a:prstClr val="black"/>
                </a:solidFill>
                <a:latin typeface="Century Schoolbook"/>
              </a:rPr>
              <a:t>Bediuzzaman</a:t>
            </a:r>
            <a:r>
              <a:rPr lang="tr-TR" dirty="0">
                <a:solidFill>
                  <a:prstClr val="black"/>
                </a:solidFill>
                <a:latin typeface="Century Schoolbook"/>
              </a:rPr>
              <a:t> </a:t>
            </a:r>
            <a:r>
              <a:rPr lang="tr-TR" dirty="0" err="1">
                <a:solidFill>
                  <a:prstClr val="black"/>
                </a:solidFill>
                <a:latin typeface="Century Schoolbook"/>
              </a:rPr>
              <a:t>Said</a:t>
            </a:r>
            <a:r>
              <a:rPr lang="tr-TR" dirty="0">
                <a:solidFill>
                  <a:prstClr val="black"/>
                </a:solidFill>
                <a:latin typeface="Century Schoolbook"/>
              </a:rPr>
              <a:t> </a:t>
            </a:r>
            <a:r>
              <a:rPr lang="tr-TR" dirty="0" err="1">
                <a:solidFill>
                  <a:prstClr val="black"/>
                </a:solidFill>
                <a:latin typeface="Century Schoolbook"/>
              </a:rPr>
              <a:t>Nursi</a:t>
            </a:r>
            <a:r>
              <a:rPr lang="tr-TR" dirty="0">
                <a:solidFill>
                  <a:prstClr val="black"/>
                </a:solidFill>
                <a:latin typeface="Century Schoolbook"/>
              </a:rPr>
              <a:t> Olayı: Modern Türkiye’de Din ve Toplumsal Değişim” adlı eserlerdir.Türk modernleşme deneyimi içinde yaşanan süreçlere benzer gelişmeler, Mardin’e göre 19.yüzyıl Batı düşüncesinde de benzer argümanlarla tartışılmıştır. Örneğin </a:t>
            </a:r>
            <a:r>
              <a:rPr lang="tr-TR" dirty="0" err="1">
                <a:solidFill>
                  <a:prstClr val="black"/>
                </a:solidFill>
                <a:latin typeface="Century Schoolbook"/>
              </a:rPr>
              <a:t>Durkheim</a:t>
            </a:r>
            <a:r>
              <a:rPr lang="tr-TR" dirty="0">
                <a:solidFill>
                  <a:prstClr val="black"/>
                </a:solidFill>
                <a:latin typeface="Century Schoolbook"/>
              </a:rPr>
              <a:t>, insanların, içinde saklanabilecekleri birincil ilişkilerin yoğun olduğu kurumlara dikkat çekmiş,insanların bu gibi kurumları modern dünyada bulamadıkları sürece modern dünyaya uymakta çekebilecekleri zorluklara işaret etmiştir. </a:t>
            </a:r>
            <a:r>
              <a:rPr lang="tr-TR" dirty="0" err="1">
                <a:solidFill>
                  <a:prstClr val="black"/>
                </a:solidFill>
                <a:latin typeface="Century Schoolbook"/>
              </a:rPr>
              <a:t>Tönnies’in</a:t>
            </a:r>
            <a:r>
              <a:rPr lang="tr-TR" dirty="0">
                <a:solidFill>
                  <a:prstClr val="black"/>
                </a:solidFill>
                <a:latin typeface="Century Schoolbook"/>
              </a:rPr>
              <a:t> tabirleriyle söylemek gerekirse, </a:t>
            </a:r>
            <a:r>
              <a:rPr lang="tr-TR" dirty="0" err="1">
                <a:solidFill>
                  <a:prstClr val="black"/>
                </a:solidFill>
                <a:latin typeface="Century Schoolbook"/>
              </a:rPr>
              <a:t>gemeinschaft</a:t>
            </a:r>
            <a:r>
              <a:rPr lang="tr-TR" dirty="0">
                <a:solidFill>
                  <a:prstClr val="black"/>
                </a:solidFill>
                <a:latin typeface="Century Schoolbook"/>
              </a:rPr>
              <a:t> (geleneksel-</a:t>
            </a:r>
            <a:r>
              <a:rPr lang="tr-TR" dirty="0" err="1">
                <a:solidFill>
                  <a:prstClr val="black"/>
                </a:solidFill>
                <a:latin typeface="Century Schoolbook"/>
              </a:rPr>
              <a:t>cemaatvari</a:t>
            </a:r>
            <a:r>
              <a:rPr lang="tr-TR" dirty="0">
                <a:solidFill>
                  <a:prstClr val="black"/>
                </a:solidFill>
                <a:latin typeface="Century Schoolbook"/>
              </a:rPr>
              <a:t>)ilişkilerden </a:t>
            </a:r>
            <a:r>
              <a:rPr lang="tr-TR" dirty="0" err="1">
                <a:solidFill>
                  <a:prstClr val="black"/>
                </a:solidFill>
                <a:latin typeface="Century Schoolbook"/>
              </a:rPr>
              <a:t>gesellschaft</a:t>
            </a:r>
            <a:r>
              <a:rPr lang="tr-TR" dirty="0">
                <a:solidFill>
                  <a:prstClr val="black"/>
                </a:solidFill>
                <a:latin typeface="Century Schoolbook"/>
              </a:rPr>
              <a:t> (modern-cemiyet) ilişkilere geçiş modern dünyanın en önemli uyum problemidir.</a:t>
            </a:r>
          </a:p>
          <a:p>
            <a:pPr eaLnBrk="0" fontAlgn="base" hangingPunct="0">
              <a:spcBef>
                <a:spcPct val="0"/>
              </a:spcBef>
              <a:spcAft>
                <a:spcPct val="0"/>
              </a:spcAft>
            </a:pPr>
            <a:endParaRPr lang="tr-TR"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458478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1"/>
          <p:cNvSpPr>
            <a:spLocks noChangeArrowheads="1"/>
          </p:cNvSpPr>
          <p:nvPr/>
        </p:nvSpPr>
        <p:spPr bwMode="auto">
          <a:xfrm>
            <a:off x="1881158" y="285728"/>
            <a:ext cx="8501122" cy="59093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tr-TR" sz="1400" b="1" dirty="0" err="1">
                <a:solidFill>
                  <a:srgbClr val="000000"/>
                </a:solidFill>
                <a:latin typeface="Times New Roman" pitchFamily="18" charset="0"/>
                <a:ea typeface="Calibri" pitchFamily="34" charset="0"/>
                <a:cs typeface="Times New Roman" pitchFamily="18" charset="0"/>
              </a:rPr>
              <a:t>Farabi</a:t>
            </a:r>
            <a:r>
              <a:rPr lang="tr-TR" sz="1400" b="1" dirty="0">
                <a:solidFill>
                  <a:srgbClr val="000000"/>
                </a:solidFill>
                <a:latin typeface="Times New Roman" pitchFamily="18" charset="0"/>
                <a:ea typeface="Calibri" pitchFamily="34" charset="0"/>
                <a:cs typeface="Times New Roman" pitchFamily="18" charset="0"/>
              </a:rPr>
              <a:t> (890</a:t>
            </a:r>
            <a:r>
              <a:rPr lang="tr-TR" sz="1400" b="1" dirty="0">
                <a:solidFill>
                  <a:srgbClr val="000000"/>
                </a:solidFill>
                <a:latin typeface="Calibri"/>
                <a:ea typeface="Calibri" pitchFamily="34" charset="0"/>
                <a:cs typeface="Times New Roman" pitchFamily="18" charset="0"/>
              </a:rPr>
              <a:t>–</a:t>
            </a:r>
            <a:r>
              <a:rPr lang="tr-TR" sz="1400" b="1" dirty="0">
                <a:solidFill>
                  <a:srgbClr val="000000"/>
                </a:solidFill>
                <a:latin typeface="Times New Roman" pitchFamily="18" charset="0"/>
                <a:ea typeface="Calibri" pitchFamily="34" charset="0"/>
                <a:cs typeface="Times New Roman" pitchFamily="18" charset="0"/>
              </a:rPr>
              <a:t>950)</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İslam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nyasında sosyoloji ve din sosyolojisinin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nc</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s</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ve hazırlayıcısı olarak dikkati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eken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rlerden biri </a:t>
            </a:r>
            <a:r>
              <a:rPr lang="tr-TR" sz="1400" dirty="0" err="1">
                <a:solidFill>
                  <a:srgbClr val="000000"/>
                </a:solidFill>
                <a:latin typeface="Times New Roman" pitchFamily="18" charset="0"/>
                <a:ea typeface="Calibri" pitchFamily="34" charset="0"/>
                <a:cs typeface="Times New Roman" pitchFamily="18" charset="0"/>
              </a:rPr>
              <a:t>Farabi</a:t>
            </a:r>
            <a:r>
              <a:rPr lang="tr-TR" sz="1400" dirty="0" err="1">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dir</a:t>
            </a:r>
            <a:r>
              <a:rPr lang="tr-TR" sz="1400" dirty="0">
                <a:solidFill>
                  <a:srgbClr val="000000"/>
                </a:solidFill>
                <a:latin typeface="Times New Roman" pitchFamily="18" charset="0"/>
                <a:ea typeface="Calibri" pitchFamily="34" charset="0"/>
                <a:cs typeface="Times New Roman" pitchFamily="18" charset="0"/>
              </a:rPr>
              <a:t>. </a:t>
            </a:r>
            <a:r>
              <a:rPr lang="tr-TR" sz="1400" dirty="0" err="1">
                <a:solidFill>
                  <a:srgbClr val="000000"/>
                </a:solidFill>
                <a:latin typeface="Times New Roman" pitchFamily="18" charset="0"/>
                <a:ea typeface="Calibri" pitchFamily="34" charset="0"/>
                <a:cs typeface="Times New Roman" pitchFamily="18" charset="0"/>
              </a:rPr>
              <a:t>Farabi</a:t>
            </a:r>
            <a:r>
              <a:rPr lang="tr-TR" sz="1400" dirty="0" err="1">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nin</a:t>
            </a:r>
            <a:r>
              <a:rPr lang="tr-TR" sz="1400" dirty="0">
                <a:solidFill>
                  <a:srgbClr val="000000"/>
                </a:solidFill>
                <a:latin typeface="Times New Roman" pitchFamily="18" charset="0"/>
                <a:ea typeface="Calibri" pitchFamily="34" charset="0"/>
                <a:cs typeface="Times New Roman" pitchFamily="18" charset="0"/>
              </a:rPr>
              <a:t> toplum anlayışı ile ilgili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şleri, daha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ok, es</a:t>
            </a:r>
            <a:r>
              <a:rPr lang="tr-TR" sz="1400" dirty="0">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Siyaset</a:t>
            </a:r>
            <a:r>
              <a:rPr lang="tr-TR" sz="1400" dirty="0" err="1">
                <a:solidFill>
                  <a:srgbClr val="000000"/>
                </a:solidFill>
                <a:latin typeface="Calibri"/>
                <a:ea typeface="Calibri" pitchFamily="34" charset="0"/>
                <a:cs typeface="Times New Roman" pitchFamily="18" charset="0"/>
              </a:rPr>
              <a:t>ü’</a:t>
            </a:r>
            <a:r>
              <a:rPr lang="tr-TR" sz="1400" dirty="0" err="1">
                <a:solidFill>
                  <a:srgbClr val="000000"/>
                </a:solidFill>
                <a:latin typeface="Times New Roman" pitchFamily="18" charset="0"/>
                <a:ea typeface="Calibri" pitchFamily="34" charset="0"/>
                <a:cs typeface="Times New Roman" pitchFamily="18" charset="0"/>
              </a:rPr>
              <a:t>l</a:t>
            </a:r>
            <a:r>
              <a:rPr lang="tr-TR" sz="1400" dirty="0">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Medeniyye</a:t>
            </a:r>
            <a:r>
              <a:rPr lang="tr-TR" sz="1400" dirty="0">
                <a:solidFill>
                  <a:srgbClr val="000000"/>
                </a:solidFill>
                <a:latin typeface="Times New Roman" pitchFamily="18" charset="0"/>
                <a:ea typeface="Calibri" pitchFamily="34" charset="0"/>
                <a:cs typeface="Times New Roman" pitchFamily="18" charset="0"/>
              </a:rPr>
              <a:t> (Site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netimi) ve </a:t>
            </a:r>
            <a:r>
              <a:rPr lang="tr-TR" sz="1400" dirty="0" err="1">
                <a:solidFill>
                  <a:srgbClr val="000000"/>
                </a:solidFill>
                <a:latin typeface="Times New Roman" pitchFamily="18" charset="0"/>
                <a:ea typeface="Calibri" pitchFamily="34" charset="0"/>
                <a:cs typeface="Times New Roman" pitchFamily="18" charset="0"/>
              </a:rPr>
              <a:t>Arau</a:t>
            </a:r>
            <a:r>
              <a:rPr lang="tr-TR" sz="1400" dirty="0">
                <a:solidFill>
                  <a:srgbClr val="000000"/>
                </a:solidFill>
                <a:latin typeface="Times New Roman" pitchFamily="18" charset="0"/>
                <a:ea typeface="Calibri" pitchFamily="34" charset="0"/>
                <a:cs typeface="Times New Roman" pitchFamily="18" charset="0"/>
              </a:rPr>
              <a:t> </a:t>
            </a:r>
            <a:r>
              <a:rPr lang="tr-TR" sz="1400" dirty="0" err="1">
                <a:solidFill>
                  <a:srgbClr val="000000"/>
                </a:solidFill>
                <a:latin typeface="Times New Roman" pitchFamily="18" charset="0"/>
                <a:ea typeface="Calibri" pitchFamily="34" charset="0"/>
                <a:cs typeface="Times New Roman" pitchFamily="18" charset="0"/>
              </a:rPr>
              <a:t>Ehli</a:t>
            </a:r>
            <a:r>
              <a:rPr lang="tr-TR" sz="1400" dirty="0" err="1">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l</a:t>
            </a:r>
            <a:r>
              <a:rPr lang="tr-TR" sz="1400" dirty="0">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Medineti</a:t>
            </a:r>
            <a:r>
              <a:rPr lang="tr-TR" sz="1400" dirty="0" err="1">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l</a:t>
            </a:r>
            <a:r>
              <a:rPr lang="tr-TR" sz="1400" dirty="0">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Fadıla</a:t>
            </a:r>
            <a:r>
              <a:rPr lang="tr-TR" sz="1400" dirty="0">
                <a:solidFill>
                  <a:srgbClr val="000000"/>
                </a:solidFill>
                <a:latin typeface="Times New Roman" pitchFamily="18" charset="0"/>
                <a:ea typeface="Calibri" pitchFamily="34" charset="0"/>
                <a:cs typeface="Times New Roman" pitchFamily="18" charset="0"/>
              </a:rPr>
              <a:t> (Erdemli Şehir Halkının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şleri) isimli eserlerinde toplanmıştır. </a:t>
            </a:r>
            <a:r>
              <a:rPr lang="tr-TR" sz="1400" dirty="0" err="1">
                <a:solidFill>
                  <a:srgbClr val="000000"/>
                </a:solidFill>
                <a:latin typeface="Times New Roman" pitchFamily="18" charset="0"/>
                <a:ea typeface="Calibri" pitchFamily="34" charset="0"/>
                <a:cs typeface="Times New Roman" pitchFamily="18" charset="0"/>
              </a:rPr>
              <a:t>Farabi</a:t>
            </a:r>
            <a:r>
              <a:rPr lang="tr-TR" sz="1400" dirty="0">
                <a:solidFill>
                  <a:srgbClr val="000000"/>
                </a:solidFill>
                <a:latin typeface="Times New Roman" pitchFamily="18" charset="0"/>
                <a:ea typeface="Calibri" pitchFamily="34" charset="0"/>
                <a:cs typeface="Times New Roman" pitchFamily="18" charset="0"/>
              </a:rPr>
              <a:t>, bir taraftan Aristo ile Eflatun</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u, diğer taraftan Yunan felsefesi ile İslam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ğretilerine bağdaştırmaya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alışmıştır. Bu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abasında başarılı olamayan </a:t>
            </a:r>
            <a:r>
              <a:rPr lang="tr-TR" sz="1400" dirty="0" err="1">
                <a:solidFill>
                  <a:srgbClr val="000000"/>
                </a:solidFill>
                <a:latin typeface="Times New Roman" pitchFamily="18" charset="0"/>
                <a:ea typeface="Calibri" pitchFamily="34" charset="0"/>
                <a:cs typeface="Times New Roman" pitchFamily="18" charset="0"/>
              </a:rPr>
              <a:t>Farabi</a:t>
            </a:r>
            <a:r>
              <a:rPr lang="tr-TR" sz="1400" dirty="0">
                <a:solidFill>
                  <a:srgbClr val="000000"/>
                </a:solidFill>
                <a:latin typeface="Times New Roman" pitchFamily="18" charset="0"/>
                <a:ea typeface="Calibri" pitchFamily="34" charset="0"/>
                <a:cs typeface="Times New Roman" pitchFamily="18" charset="0"/>
              </a:rPr>
              <a:t>, ahlakta Aristo</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yu, siyaset ve toplumsal konularda Eflatun</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u benimsemiştir. </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err="1">
                <a:solidFill>
                  <a:srgbClr val="000000"/>
                </a:solidFill>
                <a:latin typeface="Times New Roman" pitchFamily="18" charset="0"/>
                <a:ea typeface="Calibri" pitchFamily="34" charset="0"/>
                <a:cs typeface="Times New Roman" pitchFamily="18" charset="0"/>
              </a:rPr>
              <a:t>Farabi</a:t>
            </a:r>
            <a:r>
              <a:rPr lang="tr-TR" sz="1400" dirty="0">
                <a:solidFill>
                  <a:srgbClr val="000000"/>
                </a:solidFill>
                <a:latin typeface="Times New Roman" pitchFamily="18" charset="0"/>
                <a:ea typeface="Calibri" pitchFamily="34" charset="0"/>
                <a:cs typeface="Times New Roman" pitchFamily="18" charset="0"/>
              </a:rPr>
              <a:t> toplumu bir organizmaya benzetir, ancak toplumu oluşturan varlıkların h</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 ve irade sahibi olduğunu belirtir. Bu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yle o, toplumla organizmayı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zdeşleştiren anlayıştan ayrılmaktadır. Ona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 insan toplumsal bir varlıktır ve bu y</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zden insanın toplum halinde yaşaması ve diğerleriyle yardımlaşması bir ihtiya</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 eseridir. </a:t>
            </a:r>
            <a:r>
              <a:rPr lang="tr-TR" sz="1400" dirty="0" err="1">
                <a:solidFill>
                  <a:srgbClr val="000000"/>
                </a:solidFill>
                <a:latin typeface="Times New Roman" pitchFamily="18" charset="0"/>
                <a:ea typeface="Calibri" pitchFamily="34" charset="0"/>
                <a:cs typeface="Times New Roman" pitchFamily="18" charset="0"/>
              </a:rPr>
              <a:t>Farabi</a:t>
            </a:r>
            <a:r>
              <a:rPr lang="tr-TR" sz="1400" dirty="0">
                <a:solidFill>
                  <a:srgbClr val="000000"/>
                </a:solidFill>
                <a:latin typeface="Times New Roman" pitchFamily="18" charset="0"/>
                <a:ea typeface="Calibri" pitchFamily="34" charset="0"/>
                <a:cs typeface="Times New Roman" pitchFamily="18" charset="0"/>
              </a:rPr>
              <a:t> bu y</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zden insana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medeni varlık</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demiştir. O, insanların birlikte yaşamaları sonucu ortaya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ıkan toplumları,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y</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kl</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kleri ve m</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kemmellikleri bakımından sınıflandırmıştır.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y</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kl</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klerine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 toplumlar </a:t>
            </a:r>
            <a:r>
              <a:rPr lang="tr-TR" sz="1400" dirty="0">
                <a:solidFill>
                  <a:srgbClr val="000000"/>
                </a:solidFill>
                <a:latin typeface="Calibri"/>
                <a:ea typeface="Calibri" pitchFamily="34" charset="0"/>
                <a:cs typeface="Times New Roman" pitchFamily="18" charset="0"/>
              </a:rPr>
              <a:t>üç</a:t>
            </a:r>
            <a:r>
              <a:rPr lang="tr-TR" sz="1400" dirty="0">
                <a:solidFill>
                  <a:srgbClr val="000000"/>
                </a:solidFill>
                <a:latin typeface="Times New Roman" pitchFamily="18" charset="0"/>
                <a:ea typeface="Calibri" pitchFamily="34" charset="0"/>
                <a:cs typeface="Times New Roman" pitchFamily="18" charset="0"/>
              </a:rPr>
              <a:t>e ayrılır. Bunlar: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y</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k toplumlar: Yery</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nde yaşayan 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 insanlardan oluşmaktadır. </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-Orta toplum: Bir millet topluluğu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inde, yery</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 herhangi bir yerinde yaşayan, kısacası sınırları belli olan bir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lke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inde yaşayanlardan oluşur.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-K</a:t>
            </a:r>
            <a:r>
              <a:rPr lang="tr-TR" sz="1400" dirty="0">
                <a:solidFill>
                  <a:srgbClr val="000000"/>
                </a:solidFill>
                <a:latin typeface="Calibri"/>
                <a:ea typeface="Calibri" pitchFamily="34" charset="0"/>
                <a:cs typeface="Times New Roman" pitchFamily="18" charset="0"/>
              </a:rPr>
              <a:t>üçü</a:t>
            </a:r>
            <a:r>
              <a:rPr lang="tr-TR" sz="1400" dirty="0">
                <a:solidFill>
                  <a:srgbClr val="000000"/>
                </a:solidFill>
                <a:latin typeface="Times New Roman" pitchFamily="18" charset="0"/>
                <a:ea typeface="Calibri" pitchFamily="34" charset="0"/>
                <a:cs typeface="Times New Roman" pitchFamily="18" charset="0"/>
              </a:rPr>
              <a:t>k toplu: Bir kent ya da k</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yde yaşayan insan topluluğudur.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M</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kemmelliklerine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 ise toplumlar ikiye ayrılır.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-Erdemli şehir: Halkın mutluluğa ulaşmak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 birbirleriyle yardımlaştığı şehirdir. </a:t>
            </a:r>
            <a:r>
              <a:rPr lang="tr-TR" sz="1400" dirty="0" err="1">
                <a:solidFill>
                  <a:srgbClr val="000000"/>
                </a:solidFill>
                <a:latin typeface="Times New Roman" pitchFamily="18" charset="0"/>
                <a:ea typeface="Calibri" pitchFamily="34" charset="0"/>
                <a:cs typeface="Times New Roman" pitchFamily="18" charset="0"/>
              </a:rPr>
              <a:t>Farabi</a:t>
            </a:r>
            <a:r>
              <a:rPr lang="tr-TR" sz="1400" dirty="0">
                <a:solidFill>
                  <a:srgbClr val="000000"/>
                </a:solidFill>
                <a:latin typeface="Times New Roman" pitchFamily="18" charset="0"/>
                <a:ea typeface="Calibri" pitchFamily="34" charset="0"/>
                <a:cs typeface="Times New Roman" pitchFamily="18" charset="0"/>
              </a:rPr>
              <a:t>,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erdemli şehir/toplum</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yle, eski Yunan</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ın site ve sınıflı toplumu yerine İslamiyet</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in insanlar arasında fark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zetmeyen evrensel ve dini toplum anlayışını ge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irmektedir. Aydınlar aristokrasisinin idare edeceği bu erdemli şehir/toplum, bilginlerden ve erdemli insanlardan oluşacaktır.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-Erdemsiz toplum: </a:t>
            </a:r>
            <a:r>
              <a:rPr lang="tr-TR" sz="1400" dirty="0" err="1">
                <a:solidFill>
                  <a:srgbClr val="000000"/>
                </a:solidFill>
                <a:latin typeface="Times New Roman" pitchFamily="18" charset="0"/>
                <a:ea typeface="Calibri" pitchFamily="34" charset="0"/>
                <a:cs typeface="Times New Roman" pitchFamily="18" charset="0"/>
              </a:rPr>
              <a:t>Farabi</a:t>
            </a:r>
            <a:r>
              <a:rPr lang="tr-TR" sz="1400" dirty="0">
                <a:solidFill>
                  <a:srgbClr val="000000"/>
                </a:solidFill>
                <a:latin typeface="Times New Roman" pitchFamily="18" charset="0"/>
                <a:ea typeface="Calibri" pitchFamily="34" charset="0"/>
                <a:cs typeface="Times New Roman" pitchFamily="18" charset="0"/>
              </a:rPr>
              <a:t>, erdemli toplumu, ideal toplum modeli olarak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rken, erdemsiz toplum ile yery</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nde yaşamakta olan ger</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ek toplumları kastetmektedir. Erdemli toplumun zıddı olan erdemsiz toplumun d</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rt şekli vardır.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-Bilgisiz toplum: Hırs ve sefahatin hâkim olduğu toplumdur.</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-K</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Toplum: Erdem ilkelerini bilmeyen toplum</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-Değişmiş toplum: Başlangı</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ta iyi olup sonradan değişen toplum</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-Bozulmuş toplum: Hi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bir hedefi olmayan toplumdur. </a:t>
            </a:r>
          </a:p>
        </p:txBody>
      </p:sp>
    </p:spTree>
    <p:extLst>
      <p:ext uri="{BB962C8B-B14F-4D97-AF65-F5344CB8AC3E}">
        <p14:creationId xmlns:p14="http://schemas.microsoft.com/office/powerpoint/2010/main" val="1679905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2238348" y="642919"/>
            <a:ext cx="8001056" cy="2031325"/>
          </a:xfrm>
          <a:prstGeom prst="rect">
            <a:avLst/>
          </a:prstGeom>
        </p:spPr>
        <p:txBody>
          <a:bodyPr wrap="square">
            <a:spAutoFit/>
          </a:bodyPr>
          <a:lstStyle/>
          <a:p>
            <a:pPr eaLnBrk="0" fontAlgn="base" hangingPunct="0">
              <a:spcBef>
                <a:spcPct val="0"/>
              </a:spcBef>
              <a:spcAft>
                <a:spcPct val="0"/>
              </a:spcAft>
            </a:pPr>
            <a:r>
              <a:rPr lang="tr-TR" dirty="0" err="1">
                <a:solidFill>
                  <a:srgbClr val="000000"/>
                </a:solidFill>
                <a:latin typeface="Times New Roman" pitchFamily="18" charset="0"/>
                <a:ea typeface="Calibri" pitchFamily="34" charset="0"/>
                <a:cs typeface="Times New Roman" pitchFamily="18" charset="0"/>
              </a:rPr>
              <a:t>Farabi</a:t>
            </a:r>
            <a:r>
              <a:rPr lang="tr-TR" dirty="0">
                <a:solidFill>
                  <a:srgbClr val="000000"/>
                </a:solidFill>
                <a:latin typeface="Times New Roman" pitchFamily="18" charset="0"/>
                <a:ea typeface="Calibri" pitchFamily="34" charset="0"/>
                <a:cs typeface="Times New Roman" pitchFamily="18" charset="0"/>
              </a:rPr>
              <a:t>, </a:t>
            </a:r>
            <a:r>
              <a:rPr lang="tr-TR" i="1" dirty="0">
                <a:solidFill>
                  <a:srgbClr val="000000"/>
                </a:solidFill>
                <a:latin typeface="Times New Roman" pitchFamily="18" charset="0"/>
                <a:ea typeface="Calibri" pitchFamily="34" charset="0"/>
                <a:cs typeface="Times New Roman" pitchFamily="18" charset="0"/>
              </a:rPr>
              <a:t>el-</a:t>
            </a:r>
            <a:r>
              <a:rPr lang="tr-TR" i="1" dirty="0" err="1">
                <a:solidFill>
                  <a:srgbClr val="000000"/>
                </a:solidFill>
                <a:latin typeface="Times New Roman" pitchFamily="18" charset="0"/>
                <a:ea typeface="Calibri" pitchFamily="34" charset="0"/>
                <a:cs typeface="Times New Roman" pitchFamily="18" charset="0"/>
              </a:rPr>
              <a:t>Medinetü’l</a:t>
            </a:r>
            <a:r>
              <a:rPr lang="tr-TR" i="1" dirty="0">
                <a:solidFill>
                  <a:srgbClr val="000000"/>
                </a:solidFill>
                <a:latin typeface="Times New Roman" pitchFamily="18" charset="0"/>
                <a:ea typeface="Calibri" pitchFamily="34" charset="0"/>
                <a:cs typeface="Times New Roman" pitchFamily="18" charset="0"/>
              </a:rPr>
              <a:t>–</a:t>
            </a:r>
            <a:r>
              <a:rPr lang="tr-TR" i="1" dirty="0" err="1">
                <a:solidFill>
                  <a:srgbClr val="000000"/>
                </a:solidFill>
                <a:latin typeface="Times New Roman" pitchFamily="18" charset="0"/>
                <a:ea typeface="Calibri" pitchFamily="34" charset="0"/>
                <a:cs typeface="Times New Roman" pitchFamily="18" charset="0"/>
              </a:rPr>
              <a:t>Fadıla</a:t>
            </a:r>
            <a:r>
              <a:rPr lang="tr-TR" dirty="0">
                <a:solidFill>
                  <a:srgbClr val="000000"/>
                </a:solidFill>
                <a:latin typeface="Times New Roman" pitchFamily="18" charset="0"/>
                <a:ea typeface="Calibri" pitchFamily="34" charset="0"/>
                <a:cs typeface="Times New Roman" pitchFamily="18" charset="0"/>
              </a:rPr>
              <a:t> isimli eserinde, erdemli toplumun lideri olan erdemli bir devlet başkanında bulunması gereken, özürsüz bir beden, anlayış ve kavrayış, kuvvetli </a:t>
            </a:r>
            <a:r>
              <a:rPr lang="tr-TR" dirty="0" err="1">
                <a:solidFill>
                  <a:srgbClr val="000000"/>
                </a:solidFill>
                <a:latin typeface="Times New Roman" pitchFamily="18" charset="0"/>
                <a:ea typeface="Calibri" pitchFamily="34" charset="0"/>
                <a:cs typeface="Times New Roman" pitchFamily="18" charset="0"/>
              </a:rPr>
              <a:t>birhafıza</a:t>
            </a:r>
            <a:r>
              <a:rPr lang="tr-TR" dirty="0">
                <a:solidFill>
                  <a:srgbClr val="000000"/>
                </a:solidFill>
                <a:latin typeface="Times New Roman" pitchFamily="18" charset="0"/>
                <a:ea typeface="Calibri" pitchFamily="34" charset="0"/>
                <a:cs typeface="Times New Roman" pitchFamily="18" charset="0"/>
              </a:rPr>
              <a:t> gibi12 özellik vermektedir. Bir insanda bu özelliklerin tümünün birden bulunması çok zor olduğundan </a:t>
            </a:r>
            <a:r>
              <a:rPr lang="tr-TR" dirty="0" err="1">
                <a:solidFill>
                  <a:srgbClr val="000000"/>
                </a:solidFill>
                <a:latin typeface="Times New Roman" pitchFamily="18" charset="0"/>
                <a:ea typeface="Calibri" pitchFamily="34" charset="0"/>
                <a:cs typeface="Times New Roman" pitchFamily="18" charset="0"/>
              </a:rPr>
              <a:t>Farabi’ye</a:t>
            </a:r>
            <a:r>
              <a:rPr lang="tr-TR" dirty="0">
                <a:solidFill>
                  <a:srgbClr val="000000"/>
                </a:solidFill>
                <a:latin typeface="Times New Roman" pitchFamily="18" charset="0"/>
                <a:ea typeface="Calibri" pitchFamily="34" charset="0"/>
                <a:cs typeface="Times New Roman" pitchFamily="18" charset="0"/>
              </a:rPr>
              <a:t> göre, devlet başkanının hiç değilse bu özelliklerin yarısına sahip olması gerekir. Eğer bu son şartı da taşıyan bir kişi bulunamazsa, bu erdemleri taşıyan kişilerden oluşan bir kurul devleti y</a:t>
            </a:r>
            <a:r>
              <a:rPr lang="tr-TR" dirty="0">
                <a:solidFill>
                  <a:srgbClr val="000000"/>
                </a:solidFill>
                <a:latin typeface="Century Schoolbook"/>
                <a:ea typeface="Calibri" pitchFamily="34" charset="0"/>
                <a:cs typeface="Times New Roman" pitchFamily="18" charset="0"/>
              </a:rPr>
              <a:t>ö</a:t>
            </a:r>
            <a:r>
              <a:rPr lang="tr-TR" dirty="0">
                <a:solidFill>
                  <a:srgbClr val="000000"/>
                </a:solidFill>
                <a:latin typeface="Times New Roman" pitchFamily="18" charset="0"/>
                <a:ea typeface="Calibri" pitchFamily="34" charset="0"/>
                <a:cs typeface="Times New Roman" pitchFamily="18" charset="0"/>
              </a:rPr>
              <a:t>netmelidir.</a:t>
            </a:r>
            <a:endParaRPr lang="tr-TR" dirty="0">
              <a:solidFill>
                <a:prstClr val="black"/>
              </a:solidFill>
              <a:latin typeface="Arial" pitchFamily="34" charset="0"/>
              <a:cs typeface="Arial" pitchFamily="34" charset="0"/>
            </a:endParaRPr>
          </a:p>
          <a:p>
            <a:pPr eaLnBrk="0" fontAlgn="base" hangingPunct="0">
              <a:spcBef>
                <a:spcPct val="0"/>
              </a:spcBef>
              <a:spcAft>
                <a:spcPct val="0"/>
              </a:spcAft>
            </a:pPr>
            <a:endParaRPr lang="tr-TR" dirty="0">
              <a:solidFill>
                <a:prstClr val="black"/>
              </a:solidFill>
              <a:latin typeface="Arial" pitchFamily="34" charset="0"/>
              <a:cs typeface="Arial" pitchFamily="34" charset="0"/>
            </a:endParaRPr>
          </a:p>
        </p:txBody>
      </p:sp>
      <p:sp>
        <p:nvSpPr>
          <p:cNvPr id="49153" name="Rectangle 1"/>
          <p:cNvSpPr>
            <a:spLocks noChangeArrowheads="1"/>
          </p:cNvSpPr>
          <p:nvPr/>
        </p:nvSpPr>
        <p:spPr bwMode="auto">
          <a:xfrm>
            <a:off x="1809720" y="3143248"/>
            <a:ext cx="8143932"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Gazali (1058-1111)</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İslam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nyasında din sosyolojisinin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nc</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lerinden bir tanesi de Gazalidir. O, filozof, kelamcı, mutasavvıf, fakih ve sosyologdur. Onun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eşitli konularda pek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ok eseri bulunmaktadır. En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eserleri şunlardır: </a:t>
            </a:r>
            <a:r>
              <a:rPr lang="tr-TR" sz="1600" i="1" dirty="0">
                <a:solidFill>
                  <a:srgbClr val="000000"/>
                </a:solidFill>
                <a:latin typeface="Times New Roman" pitchFamily="18" charset="0"/>
                <a:ea typeface="Calibri" pitchFamily="34" charset="0"/>
                <a:cs typeface="Times New Roman" pitchFamily="18" charset="0"/>
              </a:rPr>
              <a:t>el</a:t>
            </a:r>
            <a:r>
              <a:rPr lang="tr-TR" sz="1600" i="1" dirty="0">
                <a:solidFill>
                  <a:srgbClr val="000000"/>
                </a:solidFill>
                <a:latin typeface="Calibri"/>
                <a:ea typeface="Calibri" pitchFamily="34" charset="0"/>
                <a:cs typeface="Times New Roman" pitchFamily="18" charset="0"/>
              </a:rPr>
              <a:t>–</a:t>
            </a:r>
            <a:r>
              <a:rPr lang="tr-TR" sz="1600" i="1" dirty="0" err="1">
                <a:solidFill>
                  <a:srgbClr val="000000"/>
                </a:solidFill>
                <a:latin typeface="Times New Roman" pitchFamily="18" charset="0"/>
                <a:ea typeface="Calibri" pitchFamily="34" charset="0"/>
                <a:cs typeface="Times New Roman" pitchFamily="18" charset="0"/>
              </a:rPr>
              <a:t>Munkız</a:t>
            </a:r>
            <a:r>
              <a:rPr lang="tr-TR" sz="1600" i="1" dirty="0">
                <a:solidFill>
                  <a:srgbClr val="000000"/>
                </a:solidFill>
                <a:latin typeface="Times New Roman" pitchFamily="18" charset="0"/>
                <a:ea typeface="Calibri" pitchFamily="34" charset="0"/>
                <a:cs typeface="Times New Roman" pitchFamily="18" charset="0"/>
              </a:rPr>
              <a:t> </a:t>
            </a:r>
            <a:r>
              <a:rPr lang="tr-TR" sz="1600" i="1" dirty="0" err="1">
                <a:solidFill>
                  <a:srgbClr val="000000"/>
                </a:solidFill>
                <a:latin typeface="Times New Roman" pitchFamily="18" charset="0"/>
                <a:ea typeface="Calibri" pitchFamily="34" charset="0"/>
                <a:cs typeface="Times New Roman" pitchFamily="18" charset="0"/>
              </a:rPr>
              <a:t>mine</a:t>
            </a:r>
            <a:r>
              <a:rPr lang="tr-TR" sz="1600" i="1" dirty="0" err="1">
                <a:solidFill>
                  <a:srgbClr val="000000"/>
                </a:solidFill>
                <a:latin typeface="Calibri"/>
                <a:ea typeface="Calibri" pitchFamily="34" charset="0"/>
                <a:cs typeface="Times New Roman" pitchFamily="18" charset="0"/>
              </a:rPr>
              <a:t>’</a:t>
            </a:r>
            <a:r>
              <a:rPr lang="tr-TR" sz="1600" i="1" dirty="0" err="1">
                <a:solidFill>
                  <a:srgbClr val="000000"/>
                </a:solidFill>
                <a:latin typeface="Times New Roman" pitchFamily="18" charset="0"/>
                <a:ea typeface="Calibri" pitchFamily="34" charset="0"/>
                <a:cs typeface="Times New Roman" pitchFamily="18" charset="0"/>
              </a:rPr>
              <a:t>d</a:t>
            </a:r>
            <a:r>
              <a:rPr lang="tr-TR" sz="1600" i="1" dirty="0">
                <a:solidFill>
                  <a:srgbClr val="000000"/>
                </a:solidFill>
                <a:latin typeface="Calibri"/>
                <a:ea typeface="Calibri" pitchFamily="34" charset="0"/>
                <a:cs typeface="Times New Roman" pitchFamily="18" charset="0"/>
              </a:rPr>
              <a:t>–</a:t>
            </a:r>
            <a:r>
              <a:rPr lang="tr-TR" sz="1600" i="1" dirty="0" err="1">
                <a:solidFill>
                  <a:srgbClr val="000000"/>
                </a:solidFill>
                <a:latin typeface="Times New Roman" pitchFamily="18" charset="0"/>
                <a:ea typeface="Calibri" pitchFamily="34" charset="0"/>
                <a:cs typeface="Times New Roman" pitchFamily="18" charset="0"/>
              </a:rPr>
              <a:t>Dalal</a:t>
            </a:r>
            <a:r>
              <a:rPr lang="tr-TR" sz="1600" i="1" dirty="0">
                <a:solidFill>
                  <a:srgbClr val="000000"/>
                </a:solidFill>
                <a:latin typeface="Times New Roman" pitchFamily="18" charset="0"/>
                <a:ea typeface="Calibri" pitchFamily="34" charset="0"/>
                <a:cs typeface="Times New Roman" pitchFamily="18" charset="0"/>
              </a:rPr>
              <a:t> (Dalaletten Kurtuluş), </a:t>
            </a:r>
            <a:r>
              <a:rPr lang="tr-TR" sz="1600" i="1" dirty="0" err="1">
                <a:solidFill>
                  <a:srgbClr val="000000"/>
                </a:solidFill>
                <a:latin typeface="Times New Roman" pitchFamily="18" charset="0"/>
                <a:ea typeface="Calibri" pitchFamily="34" charset="0"/>
                <a:cs typeface="Times New Roman" pitchFamily="18" charset="0"/>
              </a:rPr>
              <a:t>Tehaf</a:t>
            </a:r>
            <a:r>
              <a:rPr lang="tr-TR" sz="1600" i="1" dirty="0" err="1">
                <a:solidFill>
                  <a:srgbClr val="000000"/>
                </a:solidFill>
                <a:latin typeface="Calibri"/>
                <a:ea typeface="Calibri" pitchFamily="34" charset="0"/>
                <a:cs typeface="Times New Roman" pitchFamily="18" charset="0"/>
              </a:rPr>
              <a:t>ü</a:t>
            </a:r>
            <a:r>
              <a:rPr lang="tr-TR" sz="1600" i="1" dirty="0" err="1">
                <a:solidFill>
                  <a:srgbClr val="000000"/>
                </a:solidFill>
                <a:latin typeface="Times New Roman" pitchFamily="18" charset="0"/>
                <a:ea typeface="Calibri" pitchFamily="34" charset="0"/>
                <a:cs typeface="Times New Roman" pitchFamily="18" charset="0"/>
              </a:rPr>
              <a:t>t</a:t>
            </a:r>
            <a:r>
              <a:rPr lang="tr-TR" sz="1600" i="1" dirty="0" err="1">
                <a:solidFill>
                  <a:srgbClr val="000000"/>
                </a:solidFill>
                <a:latin typeface="Calibri"/>
                <a:ea typeface="Calibri" pitchFamily="34" charset="0"/>
                <a:cs typeface="Times New Roman" pitchFamily="18" charset="0"/>
              </a:rPr>
              <a:t>ü’</a:t>
            </a:r>
            <a:r>
              <a:rPr lang="tr-TR" sz="1600" i="1" dirty="0" err="1">
                <a:solidFill>
                  <a:srgbClr val="000000"/>
                </a:solidFill>
                <a:latin typeface="Times New Roman" pitchFamily="18" charset="0"/>
                <a:ea typeface="Calibri" pitchFamily="34" charset="0"/>
                <a:cs typeface="Times New Roman" pitchFamily="18" charset="0"/>
              </a:rPr>
              <a:t>l</a:t>
            </a:r>
            <a:r>
              <a:rPr lang="tr-TR" sz="1600" i="1" dirty="0">
                <a:solidFill>
                  <a:srgbClr val="000000"/>
                </a:solidFill>
                <a:latin typeface="Calibri"/>
                <a:ea typeface="Calibri" pitchFamily="34" charset="0"/>
                <a:cs typeface="Times New Roman" pitchFamily="18" charset="0"/>
              </a:rPr>
              <a:t>–</a:t>
            </a:r>
            <a:r>
              <a:rPr lang="tr-TR" sz="1600" i="1" dirty="0" err="1">
                <a:solidFill>
                  <a:srgbClr val="000000"/>
                </a:solidFill>
                <a:latin typeface="Times New Roman" pitchFamily="18" charset="0"/>
                <a:ea typeface="Calibri" pitchFamily="34" charset="0"/>
                <a:cs typeface="Times New Roman" pitchFamily="18" charset="0"/>
              </a:rPr>
              <a:t>Felasife</a:t>
            </a:r>
            <a:r>
              <a:rPr lang="tr-TR" sz="1600" i="1" dirty="0">
                <a:solidFill>
                  <a:srgbClr val="000000"/>
                </a:solidFill>
                <a:latin typeface="Times New Roman" pitchFamily="18" charset="0"/>
                <a:ea typeface="Calibri" pitchFamily="34" charset="0"/>
                <a:cs typeface="Times New Roman" pitchFamily="18" charset="0"/>
              </a:rPr>
              <a:t> (Filozofların Tutarsızlığı), </a:t>
            </a:r>
            <a:r>
              <a:rPr lang="tr-TR" sz="1600" i="1" dirty="0" err="1">
                <a:solidFill>
                  <a:srgbClr val="000000"/>
                </a:solidFill>
                <a:latin typeface="Times New Roman" pitchFamily="18" charset="0"/>
                <a:ea typeface="Calibri" pitchFamily="34" charset="0"/>
                <a:cs typeface="Times New Roman" pitchFamily="18" charset="0"/>
              </a:rPr>
              <a:t>İhyau</a:t>
            </a:r>
            <a:r>
              <a:rPr lang="tr-TR" sz="1600" i="1" dirty="0">
                <a:solidFill>
                  <a:srgbClr val="000000"/>
                </a:solidFill>
                <a:latin typeface="Times New Roman" pitchFamily="18" charset="0"/>
                <a:ea typeface="Calibri" pitchFamily="34" charset="0"/>
                <a:cs typeface="Times New Roman" pitchFamily="18" charset="0"/>
              </a:rPr>
              <a:t> </a:t>
            </a:r>
            <a:r>
              <a:rPr lang="tr-TR" sz="1600" i="1" dirty="0" err="1">
                <a:solidFill>
                  <a:srgbClr val="000000"/>
                </a:solidFill>
                <a:latin typeface="Times New Roman" pitchFamily="18" charset="0"/>
                <a:ea typeface="Calibri" pitchFamily="34" charset="0"/>
                <a:cs typeface="Times New Roman" pitchFamily="18" charset="0"/>
              </a:rPr>
              <a:t>Ulumi</a:t>
            </a:r>
            <a:r>
              <a:rPr lang="tr-TR" sz="1600" i="1" dirty="0" err="1">
                <a:solidFill>
                  <a:srgbClr val="000000"/>
                </a:solidFill>
                <a:latin typeface="Calibri"/>
                <a:ea typeface="Calibri" pitchFamily="34" charset="0"/>
                <a:cs typeface="Times New Roman" pitchFamily="18" charset="0"/>
              </a:rPr>
              <a:t>’</a:t>
            </a:r>
            <a:r>
              <a:rPr lang="tr-TR" sz="1600" i="1" dirty="0" err="1">
                <a:solidFill>
                  <a:srgbClr val="000000"/>
                </a:solidFill>
                <a:latin typeface="Times New Roman" pitchFamily="18" charset="0"/>
                <a:ea typeface="Calibri" pitchFamily="34" charset="0"/>
                <a:cs typeface="Times New Roman" pitchFamily="18" charset="0"/>
              </a:rPr>
              <a:t>d</a:t>
            </a:r>
            <a:r>
              <a:rPr lang="tr-TR" sz="1600" i="1" dirty="0">
                <a:solidFill>
                  <a:srgbClr val="000000"/>
                </a:solidFill>
                <a:latin typeface="Calibri"/>
                <a:ea typeface="Calibri" pitchFamily="34" charset="0"/>
                <a:cs typeface="Times New Roman" pitchFamily="18" charset="0"/>
              </a:rPr>
              <a:t>–</a:t>
            </a:r>
            <a:r>
              <a:rPr lang="tr-TR" sz="1600" i="1" dirty="0">
                <a:solidFill>
                  <a:srgbClr val="000000"/>
                </a:solidFill>
                <a:latin typeface="Times New Roman" pitchFamily="18" charset="0"/>
                <a:ea typeface="Calibri" pitchFamily="34" charset="0"/>
                <a:cs typeface="Times New Roman" pitchFamily="18" charset="0"/>
              </a:rPr>
              <a:t>Din (Din İlimlerinin Diriltilmesi), </a:t>
            </a:r>
            <a:r>
              <a:rPr lang="tr-TR" sz="1600" i="1" dirty="0" err="1">
                <a:solidFill>
                  <a:srgbClr val="000000"/>
                </a:solidFill>
                <a:latin typeface="Times New Roman" pitchFamily="18" charset="0"/>
                <a:ea typeface="Calibri" pitchFamily="34" charset="0"/>
                <a:cs typeface="Times New Roman" pitchFamily="18" charset="0"/>
              </a:rPr>
              <a:t>Faysalu</a:t>
            </a:r>
            <a:r>
              <a:rPr lang="tr-TR" sz="1600" i="1" dirty="0" err="1">
                <a:solidFill>
                  <a:srgbClr val="000000"/>
                </a:solidFill>
                <a:latin typeface="Calibri"/>
                <a:ea typeface="Calibri" pitchFamily="34" charset="0"/>
                <a:cs typeface="Times New Roman" pitchFamily="18" charset="0"/>
              </a:rPr>
              <a:t>’</a:t>
            </a:r>
            <a:r>
              <a:rPr lang="tr-TR" sz="1600" i="1" dirty="0" err="1">
                <a:solidFill>
                  <a:srgbClr val="000000"/>
                </a:solidFill>
                <a:latin typeface="Times New Roman" pitchFamily="18" charset="0"/>
                <a:ea typeface="Calibri" pitchFamily="34" charset="0"/>
                <a:cs typeface="Times New Roman" pitchFamily="18" charset="0"/>
              </a:rPr>
              <a:t>t</a:t>
            </a:r>
            <a:r>
              <a:rPr lang="tr-TR" sz="1600" i="1" dirty="0">
                <a:solidFill>
                  <a:srgbClr val="000000"/>
                </a:solidFill>
                <a:latin typeface="Times New Roman" pitchFamily="18" charset="0"/>
                <a:ea typeface="Calibri" pitchFamily="34" charset="0"/>
                <a:cs typeface="Times New Roman" pitchFamily="18" charset="0"/>
              </a:rPr>
              <a:t>-Tefrika </a:t>
            </a:r>
            <a:r>
              <a:rPr lang="tr-TR" sz="1600" i="1" dirty="0" err="1">
                <a:solidFill>
                  <a:srgbClr val="000000"/>
                </a:solidFill>
                <a:latin typeface="Times New Roman" pitchFamily="18" charset="0"/>
                <a:ea typeface="Calibri" pitchFamily="34" charset="0"/>
                <a:cs typeface="Times New Roman" pitchFamily="18" charset="0"/>
              </a:rPr>
              <a:t>beyne</a:t>
            </a:r>
            <a:r>
              <a:rPr lang="tr-TR" sz="1600" i="1" dirty="0" err="1">
                <a:solidFill>
                  <a:srgbClr val="000000"/>
                </a:solidFill>
                <a:latin typeface="Calibri"/>
                <a:ea typeface="Calibri" pitchFamily="34" charset="0"/>
                <a:cs typeface="Times New Roman" pitchFamily="18" charset="0"/>
              </a:rPr>
              <a:t>’</a:t>
            </a:r>
            <a:r>
              <a:rPr lang="tr-TR" sz="1600" i="1" dirty="0" err="1">
                <a:solidFill>
                  <a:srgbClr val="000000"/>
                </a:solidFill>
                <a:latin typeface="Times New Roman" pitchFamily="18" charset="0"/>
                <a:ea typeface="Calibri" pitchFamily="34" charset="0"/>
                <a:cs typeface="Times New Roman" pitchFamily="18" charset="0"/>
              </a:rPr>
              <a:t>l</a:t>
            </a:r>
            <a:r>
              <a:rPr lang="tr-TR" sz="1600" i="1" dirty="0">
                <a:solidFill>
                  <a:srgbClr val="000000"/>
                </a:solidFill>
                <a:latin typeface="Calibri"/>
                <a:ea typeface="Calibri" pitchFamily="34" charset="0"/>
                <a:cs typeface="Times New Roman" pitchFamily="18" charset="0"/>
              </a:rPr>
              <a:t>–</a:t>
            </a:r>
            <a:r>
              <a:rPr lang="tr-TR" sz="1600" i="1" dirty="0">
                <a:solidFill>
                  <a:srgbClr val="000000"/>
                </a:solidFill>
                <a:latin typeface="Times New Roman" pitchFamily="18" charset="0"/>
                <a:ea typeface="Calibri" pitchFamily="34" charset="0"/>
                <a:cs typeface="Times New Roman" pitchFamily="18" charset="0"/>
              </a:rPr>
              <a:t>İslam </a:t>
            </a:r>
            <a:r>
              <a:rPr lang="tr-TR" sz="1600" i="1" dirty="0" err="1">
                <a:solidFill>
                  <a:srgbClr val="000000"/>
                </a:solidFill>
                <a:latin typeface="Times New Roman" pitchFamily="18" charset="0"/>
                <a:ea typeface="Calibri" pitchFamily="34" charset="0"/>
                <a:cs typeface="Times New Roman" pitchFamily="18" charset="0"/>
              </a:rPr>
              <a:t>ve</a:t>
            </a:r>
            <a:r>
              <a:rPr lang="tr-TR" sz="1600" i="1" dirty="0" err="1">
                <a:solidFill>
                  <a:srgbClr val="000000"/>
                </a:solidFill>
                <a:latin typeface="Calibri"/>
                <a:ea typeface="Calibri" pitchFamily="34" charset="0"/>
                <a:cs typeface="Times New Roman" pitchFamily="18" charset="0"/>
              </a:rPr>
              <a:t>’</a:t>
            </a:r>
            <a:r>
              <a:rPr lang="tr-TR" sz="1600" i="1" dirty="0" err="1">
                <a:solidFill>
                  <a:srgbClr val="000000"/>
                </a:solidFill>
                <a:latin typeface="Times New Roman" pitchFamily="18" charset="0"/>
                <a:ea typeface="Calibri" pitchFamily="34" charset="0"/>
                <a:cs typeface="Times New Roman" pitchFamily="18" charset="0"/>
              </a:rPr>
              <a:t>z</a:t>
            </a:r>
            <a:r>
              <a:rPr lang="tr-TR" sz="1600" i="1" dirty="0">
                <a:solidFill>
                  <a:srgbClr val="000000"/>
                </a:solidFill>
                <a:latin typeface="Calibri"/>
                <a:ea typeface="Calibri" pitchFamily="34" charset="0"/>
                <a:cs typeface="Times New Roman" pitchFamily="18" charset="0"/>
              </a:rPr>
              <a:t>–</a:t>
            </a:r>
            <a:r>
              <a:rPr lang="tr-TR" sz="1600" i="1" dirty="0" err="1">
                <a:solidFill>
                  <a:srgbClr val="000000"/>
                </a:solidFill>
                <a:latin typeface="Times New Roman" pitchFamily="18" charset="0"/>
                <a:ea typeface="Calibri" pitchFamily="34" charset="0"/>
                <a:cs typeface="Times New Roman" pitchFamily="18" charset="0"/>
              </a:rPr>
              <a:t>Zenadika</a:t>
            </a:r>
            <a:r>
              <a:rPr lang="tr-TR" sz="1600" i="1" dirty="0">
                <a:solidFill>
                  <a:srgbClr val="000000"/>
                </a:solidFill>
                <a:latin typeface="Times New Roman" pitchFamily="18" charset="0"/>
                <a:ea typeface="Calibri" pitchFamily="34" charset="0"/>
                <a:cs typeface="Times New Roman" pitchFamily="18" charset="0"/>
              </a:rPr>
              <a:t> (İslami ve </a:t>
            </a:r>
            <a:r>
              <a:rPr lang="tr-TR" sz="1600" i="1" dirty="0" err="1">
                <a:solidFill>
                  <a:srgbClr val="000000"/>
                </a:solidFill>
                <a:latin typeface="Times New Roman" pitchFamily="18" charset="0"/>
                <a:ea typeface="Calibri" pitchFamily="34" charset="0"/>
                <a:cs typeface="Times New Roman" pitchFamily="18" charset="0"/>
              </a:rPr>
              <a:t>Gayriislami</a:t>
            </a:r>
            <a:r>
              <a:rPr lang="tr-TR" sz="1600" i="1" dirty="0">
                <a:solidFill>
                  <a:srgbClr val="000000"/>
                </a:solidFill>
                <a:latin typeface="Times New Roman" pitchFamily="18" charset="0"/>
                <a:ea typeface="Calibri" pitchFamily="34" charset="0"/>
                <a:cs typeface="Times New Roman" pitchFamily="18" charset="0"/>
              </a:rPr>
              <a:t> Gruplar Arasındaki Ayrım ve Farklar), </a:t>
            </a:r>
            <a:r>
              <a:rPr lang="tr-TR" sz="1600" i="1" dirty="0" err="1">
                <a:solidFill>
                  <a:srgbClr val="000000"/>
                </a:solidFill>
                <a:latin typeface="Times New Roman" pitchFamily="18" charset="0"/>
                <a:ea typeface="Calibri" pitchFamily="34" charset="0"/>
                <a:cs typeface="Times New Roman" pitchFamily="18" charset="0"/>
              </a:rPr>
              <a:t>Kimya</a:t>
            </a:r>
            <a:r>
              <a:rPr lang="tr-TR" sz="1600" i="1" dirty="0" err="1">
                <a:solidFill>
                  <a:srgbClr val="000000"/>
                </a:solidFill>
                <a:latin typeface="Calibri"/>
                <a:ea typeface="Calibri" pitchFamily="34" charset="0"/>
                <a:cs typeface="Times New Roman" pitchFamily="18" charset="0"/>
              </a:rPr>
              <a:t>ü’</a:t>
            </a:r>
            <a:r>
              <a:rPr lang="tr-TR" sz="1600" i="1" dirty="0" err="1">
                <a:solidFill>
                  <a:srgbClr val="000000"/>
                </a:solidFill>
                <a:latin typeface="Times New Roman" pitchFamily="18" charset="0"/>
                <a:ea typeface="Calibri" pitchFamily="34" charset="0"/>
                <a:cs typeface="Times New Roman" pitchFamily="18" charset="0"/>
              </a:rPr>
              <a:t>s</a:t>
            </a:r>
            <a:r>
              <a:rPr lang="tr-TR" sz="1600" i="1" dirty="0">
                <a:solidFill>
                  <a:srgbClr val="000000"/>
                </a:solidFill>
                <a:latin typeface="Calibri"/>
                <a:ea typeface="Calibri" pitchFamily="34" charset="0"/>
                <a:cs typeface="Times New Roman" pitchFamily="18" charset="0"/>
              </a:rPr>
              <a:t>–</a:t>
            </a:r>
            <a:r>
              <a:rPr lang="tr-TR" sz="1600" i="1" dirty="0" err="1">
                <a:solidFill>
                  <a:srgbClr val="000000"/>
                </a:solidFill>
                <a:latin typeface="Times New Roman" pitchFamily="18" charset="0"/>
                <a:ea typeface="Calibri" pitchFamily="34" charset="0"/>
                <a:cs typeface="Times New Roman" pitchFamily="18" charset="0"/>
              </a:rPr>
              <a:t>Saade</a:t>
            </a:r>
            <a:r>
              <a:rPr lang="tr-TR" sz="1600" i="1" dirty="0">
                <a:solidFill>
                  <a:srgbClr val="000000"/>
                </a:solidFill>
                <a:latin typeface="Times New Roman" pitchFamily="18" charset="0"/>
                <a:ea typeface="Calibri" pitchFamily="34" charset="0"/>
                <a:cs typeface="Times New Roman" pitchFamily="18" charset="0"/>
              </a:rPr>
              <a:t> (Mutluluk İksiri), el</a:t>
            </a:r>
            <a:r>
              <a:rPr lang="tr-TR" sz="1600" i="1" dirty="0">
                <a:solidFill>
                  <a:srgbClr val="000000"/>
                </a:solidFill>
                <a:latin typeface="Calibri"/>
                <a:ea typeface="Calibri" pitchFamily="34" charset="0"/>
                <a:cs typeface="Times New Roman" pitchFamily="18" charset="0"/>
              </a:rPr>
              <a:t>–</a:t>
            </a:r>
            <a:r>
              <a:rPr lang="tr-TR" sz="1600" i="1" dirty="0">
                <a:solidFill>
                  <a:srgbClr val="000000"/>
                </a:solidFill>
                <a:latin typeface="Times New Roman" pitchFamily="18" charset="0"/>
                <a:ea typeface="Calibri" pitchFamily="34" charset="0"/>
                <a:cs typeface="Times New Roman" pitchFamily="18" charset="0"/>
              </a:rPr>
              <a:t>İktisat </a:t>
            </a:r>
            <a:r>
              <a:rPr lang="tr-TR" sz="1600" i="1" dirty="0" err="1">
                <a:solidFill>
                  <a:srgbClr val="000000"/>
                </a:solidFill>
                <a:latin typeface="Times New Roman" pitchFamily="18" charset="0"/>
                <a:ea typeface="Calibri" pitchFamily="34" charset="0"/>
                <a:cs typeface="Times New Roman" pitchFamily="18" charset="0"/>
              </a:rPr>
              <a:t>fi</a:t>
            </a:r>
            <a:r>
              <a:rPr lang="tr-TR" sz="1600" i="1" dirty="0" err="1">
                <a:solidFill>
                  <a:srgbClr val="000000"/>
                </a:solidFill>
                <a:latin typeface="Calibri"/>
                <a:ea typeface="Calibri" pitchFamily="34" charset="0"/>
                <a:cs typeface="Times New Roman" pitchFamily="18" charset="0"/>
              </a:rPr>
              <a:t>’</a:t>
            </a:r>
            <a:r>
              <a:rPr lang="tr-TR" sz="1600" i="1" dirty="0" err="1">
                <a:solidFill>
                  <a:srgbClr val="000000"/>
                </a:solidFill>
                <a:latin typeface="Times New Roman" pitchFamily="18" charset="0"/>
                <a:ea typeface="Calibri" pitchFamily="34" charset="0"/>
                <a:cs typeface="Times New Roman" pitchFamily="18" charset="0"/>
              </a:rPr>
              <a:t>l</a:t>
            </a:r>
            <a:r>
              <a:rPr lang="tr-TR" sz="1600" i="1" dirty="0">
                <a:solidFill>
                  <a:srgbClr val="000000"/>
                </a:solidFill>
                <a:latin typeface="Calibri"/>
                <a:ea typeface="Calibri" pitchFamily="34" charset="0"/>
                <a:cs typeface="Times New Roman" pitchFamily="18" charset="0"/>
              </a:rPr>
              <a:t>–</a:t>
            </a:r>
            <a:r>
              <a:rPr lang="tr-TR" sz="1600" i="1" dirty="0">
                <a:solidFill>
                  <a:srgbClr val="000000"/>
                </a:solidFill>
                <a:latin typeface="Times New Roman" pitchFamily="18" charset="0"/>
                <a:ea typeface="Calibri" pitchFamily="34" charset="0"/>
                <a:cs typeface="Times New Roman" pitchFamily="18" charset="0"/>
              </a:rPr>
              <a:t>İtikat (İnan</a:t>
            </a:r>
            <a:r>
              <a:rPr lang="tr-TR" sz="1600" i="1" dirty="0">
                <a:solidFill>
                  <a:srgbClr val="000000"/>
                </a:solidFill>
                <a:latin typeface="Calibri"/>
                <a:ea typeface="Calibri" pitchFamily="34" charset="0"/>
                <a:cs typeface="Times New Roman" pitchFamily="18" charset="0"/>
              </a:rPr>
              <a:t>ç</a:t>
            </a:r>
            <a:r>
              <a:rPr lang="tr-TR" sz="1600" i="1" dirty="0">
                <a:solidFill>
                  <a:srgbClr val="000000"/>
                </a:solidFill>
                <a:latin typeface="Times New Roman" pitchFamily="18" charset="0"/>
                <a:ea typeface="Calibri" pitchFamily="34" charset="0"/>
                <a:cs typeface="Times New Roman" pitchFamily="18" charset="0"/>
              </a:rPr>
              <a:t>ta Orta Yol</a:t>
            </a:r>
            <a:r>
              <a:rPr lang="tr-TR" sz="1600" dirty="0">
                <a:solidFill>
                  <a:srgbClr val="000000"/>
                </a:solidFill>
                <a:latin typeface="Times New Roman" pitchFamily="18" charset="0"/>
                <a:ea typeface="Calibri" pitchFamily="34" charset="0"/>
                <a:cs typeface="Times New Roman" pitchFamily="18" charset="0"/>
              </a:rPr>
              <a:t>).</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24954950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1"/>
          <p:cNvSpPr>
            <a:spLocks noChangeArrowheads="1"/>
          </p:cNvSpPr>
          <p:nvPr/>
        </p:nvSpPr>
        <p:spPr bwMode="auto">
          <a:xfrm>
            <a:off x="2095472" y="571480"/>
            <a:ext cx="8001056" cy="504753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Bilimler sınıflaması</a:t>
            </a:r>
            <a:r>
              <a:rPr lang="tr-TR" sz="1400" dirty="0">
                <a:solidFill>
                  <a:srgbClr val="000000"/>
                </a:solidFill>
                <a:latin typeface="Times New Roman" pitchFamily="18" charset="0"/>
                <a:ea typeface="Calibri" pitchFamily="34" charset="0"/>
                <a:cs typeface="Times New Roman" pitchFamily="18" charset="0"/>
              </a:rPr>
              <a:t>: Gazali bilimleri ikiye ayırır.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-Dinle ilgili bilimler: Bunlar, metafizik, ahlak, siyaset ve psikolojidir.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-Dinle ilgisi olmayan bilimler: Bunlar da matematik, mantık, fizik ve tıptır.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Bu sınıflamada dikkati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eken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zelliklerden bir tanesi, hem batıda hem de doğuda ilgi uyandırmayan siyasetin, dinle ilgili bilimler sınıflamasında yer almasıdır. Siyaset, peygamberlere </a:t>
            </a:r>
            <a:r>
              <a:rPr lang="tr-TR" sz="1400" dirty="0" err="1">
                <a:solidFill>
                  <a:srgbClr val="000000"/>
                </a:solidFill>
                <a:latin typeface="Times New Roman" pitchFamily="18" charset="0"/>
                <a:ea typeface="Calibri" pitchFamily="34" charset="0"/>
                <a:cs typeface="Times New Roman" pitchFamily="18" charset="0"/>
              </a:rPr>
              <a:t>vahyedilen</a:t>
            </a:r>
            <a:r>
              <a:rPr lang="tr-TR" sz="1400" dirty="0">
                <a:solidFill>
                  <a:srgbClr val="000000"/>
                </a:solidFill>
                <a:latin typeface="Times New Roman" pitchFamily="18" charset="0"/>
                <a:ea typeface="Calibri" pitchFamily="34" charset="0"/>
                <a:cs typeface="Times New Roman" pitchFamily="18" charset="0"/>
              </a:rPr>
              <a:t> Allah</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ın emirlerinden veya azizi ve velilerin bildirilerinden ibarettir ve devlet işlerinin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zenlenmesinde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ok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nemli bir fonksiyona sahiptir. </a:t>
            </a:r>
            <a:r>
              <a:rPr lang="tr-TR" sz="1400" dirty="0" err="1">
                <a:solidFill>
                  <a:srgbClr val="000000"/>
                </a:solidFill>
                <a:latin typeface="Times New Roman" pitchFamily="18" charset="0"/>
                <a:ea typeface="Calibri" pitchFamily="34" charset="0"/>
                <a:cs typeface="Times New Roman" pitchFamily="18" charset="0"/>
              </a:rPr>
              <a:t>Gazali</a:t>
            </a:r>
            <a:r>
              <a:rPr lang="tr-TR" sz="1400" dirty="0" err="1">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ye</a:t>
            </a:r>
            <a:r>
              <a:rPr lang="tr-TR" sz="1400" dirty="0">
                <a:solidFill>
                  <a:srgbClr val="000000"/>
                </a:solidFill>
                <a:latin typeface="Times New Roman" pitchFamily="18" charset="0"/>
                <a:ea typeface="Calibri" pitchFamily="34" charset="0"/>
                <a:cs typeface="Times New Roman" pitchFamily="18" charset="0"/>
              </a:rPr>
              <a:t>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 devletle din arasında yakın ilişkiler bulunmaktadır. Din, insan toplumunun temelini oluşturur. Devlet ise dinin muhafızıdır. Bu bakımdan devlet zayıflar veya yok olursa, din de zayıflar ya da yok olur. Gazali, h</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mdarın, Allah</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ın yery</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ndeki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lgesi ve dolayısıyla da mazlumların sığınağı olduğunu s</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ylemektedir. Gazali</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nin ideal sitesi, </a:t>
            </a:r>
            <a:r>
              <a:rPr lang="tr-TR" sz="1400" dirty="0" err="1">
                <a:solidFill>
                  <a:srgbClr val="000000"/>
                </a:solidFill>
                <a:latin typeface="Times New Roman" pitchFamily="18" charset="0"/>
                <a:ea typeface="Calibri" pitchFamily="34" charset="0"/>
                <a:cs typeface="Times New Roman" pitchFamily="18" charset="0"/>
              </a:rPr>
              <a:t>Farabi</a:t>
            </a:r>
            <a:r>
              <a:rPr lang="tr-TR" sz="1400" dirty="0" err="1">
                <a:solidFill>
                  <a:srgbClr val="000000"/>
                </a:solidFill>
                <a:latin typeface="Calibri"/>
                <a:ea typeface="Calibri" pitchFamily="34" charset="0"/>
                <a:cs typeface="Times New Roman" pitchFamily="18" charset="0"/>
              </a:rPr>
              <a:t>’</a:t>
            </a:r>
            <a:r>
              <a:rPr lang="tr-TR" sz="1400" dirty="0" err="1">
                <a:solidFill>
                  <a:srgbClr val="000000"/>
                </a:solidFill>
                <a:latin typeface="Times New Roman" pitchFamily="18" charset="0"/>
                <a:ea typeface="Calibri" pitchFamily="34" charset="0"/>
                <a:cs typeface="Times New Roman" pitchFamily="18" charset="0"/>
              </a:rPr>
              <a:t>nin</a:t>
            </a:r>
            <a:r>
              <a:rPr lang="tr-TR" sz="1400" dirty="0">
                <a:solidFill>
                  <a:srgbClr val="000000"/>
                </a:solidFill>
                <a:latin typeface="Times New Roman" pitchFamily="18" charset="0"/>
                <a:ea typeface="Calibri" pitchFamily="34" charset="0"/>
                <a:cs typeface="Times New Roman" pitchFamily="18" charset="0"/>
              </a:rPr>
              <a:t>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erdemli toplum</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una benzemekte; ancak onunkine kıyasla daha realist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zelliklere sahip bulunmaktadır. Bu site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erisinde ana hedef,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 ve </a:t>
            </a:r>
            <a:r>
              <a:rPr lang="tr-TR" sz="1400" dirty="0" err="1">
                <a:solidFill>
                  <a:srgbClr val="000000"/>
                </a:solidFill>
                <a:latin typeface="Times New Roman" pitchFamily="18" charset="0"/>
                <a:ea typeface="Calibri" pitchFamily="34" charset="0"/>
                <a:cs typeface="Times New Roman" pitchFamily="18" charset="0"/>
              </a:rPr>
              <a:t>ahiret</a:t>
            </a:r>
            <a:r>
              <a:rPr lang="tr-TR" sz="1400" dirty="0">
                <a:solidFill>
                  <a:srgbClr val="000000"/>
                </a:solidFill>
                <a:latin typeface="Times New Roman" pitchFamily="18" charset="0"/>
                <a:ea typeface="Calibri" pitchFamily="34" charset="0"/>
                <a:cs typeface="Times New Roman" pitchFamily="18" charset="0"/>
              </a:rPr>
              <a:t> mutluluğuna ulaşmak olup, bu da ancak dinin emir ve yasaklarına uymakla m</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 olacaktır.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İnsan ve toplumsallık</a:t>
            </a:r>
            <a:r>
              <a:rPr lang="tr-TR" sz="1400" dirty="0">
                <a:solidFill>
                  <a:srgbClr val="000000"/>
                </a:solidFill>
                <a:latin typeface="Times New Roman" pitchFamily="18" charset="0"/>
                <a:ea typeface="Calibri" pitchFamily="34" charset="0"/>
                <a:cs typeface="Times New Roman" pitchFamily="18" charset="0"/>
              </a:rPr>
              <a:t>: Gazali, toplumsal olayları, biyolojik teoride yapıldığı gibi canlıların organları ile karşılaştırmalar yaparak a</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ıklar. Ona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 toplum bir canlıya benzer ve canlılarda bulunan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eşitli organlar, toplumun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eşitli mesleklerini oluşturur. Mesela kadı, toplumun arzusu, polis ise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fkesidir.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Din ve ekonomi ilişkisi</a:t>
            </a:r>
            <a:r>
              <a:rPr lang="tr-TR" sz="1400" dirty="0">
                <a:solidFill>
                  <a:srgbClr val="000000"/>
                </a:solidFill>
                <a:latin typeface="Times New Roman" pitchFamily="18" charset="0"/>
                <a:ea typeface="Calibri" pitchFamily="34" charset="0"/>
                <a:cs typeface="Times New Roman" pitchFamily="18" charset="0"/>
              </a:rPr>
              <a:t>: Gazali, İhya adlı eserinde din ve ekonomi ilişkileri,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alışma, helal-haram kazan, ticaret ve faiz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zerinde durmaktadır.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Dini gruplar</a:t>
            </a:r>
            <a:r>
              <a:rPr lang="tr-TR" sz="1400" dirty="0">
                <a:solidFill>
                  <a:srgbClr val="000000"/>
                </a:solidFill>
                <a:latin typeface="Times New Roman" pitchFamily="18" charset="0"/>
                <a:ea typeface="Calibri" pitchFamily="34" charset="0"/>
                <a:cs typeface="Times New Roman" pitchFamily="18" charset="0"/>
              </a:rPr>
              <a:t>: Gazali</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nin temel hedefi, tevhit inancı ve İslam Peygamberi</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nin </a:t>
            </a:r>
            <a:r>
              <a:rPr lang="tr-TR" sz="1400" dirty="0" err="1">
                <a:solidFill>
                  <a:srgbClr val="000000"/>
                </a:solidFill>
                <a:latin typeface="Times New Roman" pitchFamily="18" charset="0"/>
                <a:ea typeface="Calibri" pitchFamily="34" charset="0"/>
                <a:cs typeface="Times New Roman" pitchFamily="18" charset="0"/>
              </a:rPr>
              <a:t>risaleti</a:t>
            </a:r>
            <a:r>
              <a:rPr lang="tr-TR" sz="1400" dirty="0">
                <a:solidFill>
                  <a:srgbClr val="000000"/>
                </a:solidFill>
                <a:latin typeface="Times New Roman" pitchFamily="18" charset="0"/>
                <a:ea typeface="Calibri" pitchFamily="34" charset="0"/>
                <a:cs typeface="Times New Roman" pitchFamily="18" charset="0"/>
              </a:rPr>
              <a:t> etrafında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 m</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minleri birleştirmek ve İslam toplumunun sosyal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nleşmesini sağlamak olmuştur. Bu ama</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la o, fanatizm ve dini par</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alanma ile m</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cadele etmiştir. Dolayısıyla Gazali</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nin eserlerinde pek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ok mezhep, tarikat, fırka ve dini gruptan bahsedilmekte, onlar hakkında bilgi verilmekte ve b</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ylece din sosyolojisinin en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nemli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alışma alanlarının başında gelen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dini gruplar sosyolojisi</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hakkında ciddi veriler yer almaktadır.</a:t>
            </a:r>
            <a:endParaRPr lang="tr-TR" sz="1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0342648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1"/>
          <p:cNvSpPr>
            <a:spLocks noChangeArrowheads="1"/>
          </p:cNvSpPr>
          <p:nvPr/>
        </p:nvSpPr>
        <p:spPr bwMode="auto">
          <a:xfrm>
            <a:off x="1881158" y="571481"/>
            <a:ext cx="7929618"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600" b="1" dirty="0" err="1">
                <a:solidFill>
                  <a:srgbClr val="000000"/>
                </a:solidFill>
                <a:latin typeface="Times New Roman" pitchFamily="18" charset="0"/>
                <a:ea typeface="Calibri" pitchFamily="34" charset="0"/>
                <a:cs typeface="Times New Roman" pitchFamily="18" charset="0"/>
              </a:rPr>
              <a:t>İbn</a:t>
            </a:r>
            <a:r>
              <a:rPr lang="tr-TR" sz="1600" b="1" dirty="0">
                <a:solidFill>
                  <a:srgbClr val="000000"/>
                </a:solidFill>
                <a:latin typeface="Times New Roman" pitchFamily="18" charset="0"/>
                <a:ea typeface="Calibri" pitchFamily="34" charset="0"/>
                <a:cs typeface="Times New Roman" pitchFamily="18" charset="0"/>
              </a:rPr>
              <a:t> Haldun (1332-1406)</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İslam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nyasının din ve toplum problemleri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 duran </a:t>
            </a:r>
            <a:r>
              <a:rPr lang="tr-TR" sz="1600" dirty="0" err="1">
                <a:solidFill>
                  <a:srgbClr val="000000"/>
                </a:solidFill>
                <a:latin typeface="Times New Roman" pitchFamily="18" charset="0"/>
                <a:ea typeface="Calibri" pitchFamily="34" charset="0"/>
                <a:cs typeface="Times New Roman" pitchFamily="18" charset="0"/>
              </a:rPr>
              <a:t>İbn</a:t>
            </a:r>
            <a:r>
              <a:rPr lang="tr-TR" sz="1600" dirty="0">
                <a:solidFill>
                  <a:srgbClr val="000000"/>
                </a:solidFill>
                <a:latin typeface="Times New Roman" pitchFamily="18" charset="0"/>
                <a:ea typeface="Calibri" pitchFamily="34" charset="0"/>
                <a:cs typeface="Times New Roman" pitchFamily="18" charset="0"/>
              </a:rPr>
              <a:t> Haldun, onları sosyolojik değerlendirmeye tabi tutan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rlerin başında gelir. O, dinin toplumsal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nemi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 </a:t>
            </a:r>
            <a:r>
              <a:rPr lang="tr-TR" sz="1600" dirty="0" err="1">
                <a:solidFill>
                  <a:srgbClr val="000000"/>
                </a:solidFill>
                <a:latin typeface="Times New Roman" pitchFamily="18" charset="0"/>
                <a:ea typeface="Calibri" pitchFamily="34" charset="0"/>
                <a:cs typeface="Times New Roman" pitchFamily="18" charset="0"/>
              </a:rPr>
              <a:t>durmasıve</a:t>
            </a:r>
            <a:r>
              <a:rPr lang="tr-TR" sz="1600" dirty="0">
                <a:solidFill>
                  <a:srgbClr val="000000"/>
                </a:solidFill>
                <a:latin typeface="Times New Roman" pitchFamily="18" charset="0"/>
                <a:ea typeface="Calibri" pitchFamily="34" charset="0"/>
                <a:cs typeface="Times New Roman" pitchFamily="18" charset="0"/>
              </a:rPr>
              <a:t> din toplum ilişkileri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 </a:t>
            </a:r>
            <a:r>
              <a:rPr lang="tr-TR" sz="1600" dirty="0" err="1">
                <a:solidFill>
                  <a:srgbClr val="000000"/>
                </a:solidFill>
                <a:latin typeface="Times New Roman" pitchFamily="18" charset="0"/>
                <a:ea typeface="Calibri" pitchFamily="34" charset="0"/>
                <a:cs typeface="Times New Roman" pitchFamily="18" charset="0"/>
              </a:rPr>
              <a:t>durmasıile</a:t>
            </a:r>
            <a:r>
              <a:rPr lang="tr-TR" sz="1600" dirty="0">
                <a:solidFill>
                  <a:srgbClr val="000000"/>
                </a:solidFill>
                <a:latin typeface="Times New Roman" pitchFamily="18" charset="0"/>
                <a:ea typeface="Calibri" pitchFamily="34" charset="0"/>
                <a:cs typeface="Times New Roman" pitchFamily="18" charset="0"/>
              </a:rPr>
              <a:t> bunları yaparken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zlem ve deneyime dayanması nedeniyle modern ve deneysel din sosyolojisinin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nc</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s</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 hatta kurucusudur. </a:t>
            </a:r>
            <a:r>
              <a:rPr lang="tr-TR" sz="1600" dirty="0" err="1">
                <a:solidFill>
                  <a:srgbClr val="000000"/>
                </a:solidFill>
                <a:latin typeface="Times New Roman" pitchFamily="18" charset="0"/>
                <a:ea typeface="Calibri" pitchFamily="34" charset="0"/>
                <a:cs typeface="Times New Roman" pitchFamily="18" charset="0"/>
              </a:rPr>
              <a:t>İbn</a:t>
            </a:r>
            <a:r>
              <a:rPr lang="tr-TR" sz="1600" dirty="0">
                <a:solidFill>
                  <a:srgbClr val="000000"/>
                </a:solidFill>
                <a:latin typeface="Times New Roman" pitchFamily="18" charset="0"/>
                <a:ea typeface="Calibri" pitchFamily="34" charset="0"/>
                <a:cs typeface="Times New Roman" pitchFamily="18" charset="0"/>
              </a:rPr>
              <a:t> Haldun</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un konumuzu ilgilendiren en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nemli </a:t>
            </a:r>
            <a:r>
              <a:rPr lang="tr-TR" sz="1600" dirty="0" err="1">
                <a:solidFill>
                  <a:srgbClr val="000000"/>
                </a:solidFill>
                <a:latin typeface="Times New Roman" pitchFamily="18" charset="0"/>
                <a:ea typeface="Calibri" pitchFamily="34" charset="0"/>
                <a:cs typeface="Times New Roman" pitchFamily="18" charset="0"/>
              </a:rPr>
              <a:t>eseri</a:t>
            </a:r>
            <a:r>
              <a:rPr lang="tr-TR" sz="1600" i="1" dirty="0" err="1">
                <a:solidFill>
                  <a:srgbClr val="000000"/>
                </a:solidFill>
                <a:latin typeface="Times New Roman" pitchFamily="18" charset="0"/>
                <a:ea typeface="Calibri" pitchFamily="34" charset="0"/>
                <a:cs typeface="Times New Roman" pitchFamily="18" charset="0"/>
              </a:rPr>
              <a:t>Mukaddime</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dir</a:t>
            </a:r>
            <a:r>
              <a:rPr lang="tr-TR" sz="1600" dirty="0">
                <a:solidFill>
                  <a:srgbClr val="000000"/>
                </a:solidFill>
                <a:latin typeface="Times New Roman" pitchFamily="18" charset="0"/>
                <a:ea typeface="Calibri" pitchFamily="34" charset="0"/>
                <a:cs typeface="Times New Roman" pitchFamily="18" charset="0"/>
              </a:rPr>
              <a:t>. Ger</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ekte Mukaddime, </a:t>
            </a:r>
            <a:r>
              <a:rPr lang="tr-TR" sz="1600" dirty="0" err="1">
                <a:solidFill>
                  <a:srgbClr val="000000"/>
                </a:solidFill>
                <a:latin typeface="Times New Roman" pitchFamily="18" charset="0"/>
                <a:ea typeface="Calibri" pitchFamily="34" charset="0"/>
                <a:cs typeface="Times New Roman" pitchFamily="18" charset="0"/>
              </a:rPr>
              <a:t>İbn</a:t>
            </a:r>
            <a:r>
              <a:rPr lang="tr-TR" sz="1600" dirty="0">
                <a:solidFill>
                  <a:srgbClr val="000000"/>
                </a:solidFill>
                <a:latin typeface="Times New Roman" pitchFamily="18" charset="0"/>
                <a:ea typeface="Calibri" pitchFamily="34" charset="0"/>
                <a:cs typeface="Times New Roman" pitchFamily="18" charset="0"/>
              </a:rPr>
              <a:t> Haldun</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un </a:t>
            </a:r>
            <a:r>
              <a:rPr lang="tr-TR" sz="1600" i="1" dirty="0" err="1">
                <a:solidFill>
                  <a:srgbClr val="000000"/>
                </a:solidFill>
                <a:latin typeface="Times New Roman" pitchFamily="18" charset="0"/>
                <a:ea typeface="Calibri" pitchFamily="34" charset="0"/>
                <a:cs typeface="Times New Roman" pitchFamily="18" charset="0"/>
              </a:rPr>
              <a:t>Kitab</a:t>
            </a:r>
            <a:r>
              <a:rPr lang="tr-TR" sz="1600" i="1" dirty="0" err="1">
                <a:solidFill>
                  <a:srgbClr val="000000"/>
                </a:solidFill>
                <a:latin typeface="Calibri"/>
                <a:ea typeface="Calibri" pitchFamily="34" charset="0"/>
                <a:cs typeface="Times New Roman" pitchFamily="18" charset="0"/>
              </a:rPr>
              <a:t>ü’</a:t>
            </a:r>
            <a:r>
              <a:rPr lang="tr-TR" sz="1600" i="1" dirty="0" err="1">
                <a:solidFill>
                  <a:srgbClr val="000000"/>
                </a:solidFill>
                <a:latin typeface="Times New Roman" pitchFamily="18" charset="0"/>
                <a:ea typeface="Calibri" pitchFamily="34" charset="0"/>
                <a:cs typeface="Times New Roman" pitchFamily="18" charset="0"/>
              </a:rPr>
              <a:t>l</a:t>
            </a:r>
            <a:r>
              <a:rPr lang="tr-TR" sz="1600" i="1" dirty="0">
                <a:solidFill>
                  <a:srgbClr val="000000"/>
                </a:solidFill>
                <a:latin typeface="Calibri"/>
                <a:ea typeface="Calibri" pitchFamily="34" charset="0"/>
                <a:cs typeface="Times New Roman" pitchFamily="18" charset="0"/>
              </a:rPr>
              <a:t>–</a:t>
            </a:r>
            <a:r>
              <a:rPr lang="tr-TR" sz="1600" i="1" dirty="0" err="1">
                <a:solidFill>
                  <a:srgbClr val="000000"/>
                </a:solidFill>
                <a:latin typeface="Times New Roman" pitchFamily="18" charset="0"/>
                <a:ea typeface="Calibri" pitchFamily="34" charset="0"/>
                <a:cs typeface="Times New Roman" pitchFamily="18" charset="0"/>
              </a:rPr>
              <a:t>İber</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adlıb</a:t>
            </a:r>
            <a:r>
              <a:rPr lang="tr-TR" sz="1600" dirty="0" err="1">
                <a:solidFill>
                  <a:srgbClr val="000000"/>
                </a:solidFill>
                <a:latin typeface="Calibri"/>
                <a:ea typeface="Calibri" pitchFamily="34" charset="0"/>
                <a:cs typeface="Times New Roman" pitchFamily="18" charset="0"/>
              </a:rPr>
              <a:t>ü</a:t>
            </a:r>
            <a:r>
              <a:rPr lang="tr-TR" sz="1600" dirty="0" err="1">
                <a:solidFill>
                  <a:srgbClr val="000000"/>
                </a:solidFill>
                <a:latin typeface="Times New Roman" pitchFamily="18" charset="0"/>
                <a:ea typeface="Calibri" pitchFamily="34" charset="0"/>
                <a:cs typeface="Times New Roman" pitchFamily="18" charset="0"/>
              </a:rPr>
              <a:t>y</a:t>
            </a:r>
            <a:r>
              <a:rPr lang="tr-TR" sz="1600" dirty="0" err="1">
                <a:solidFill>
                  <a:srgbClr val="000000"/>
                </a:solidFill>
                <a:latin typeface="Calibri"/>
                <a:ea typeface="Calibri" pitchFamily="34" charset="0"/>
                <a:cs typeface="Times New Roman" pitchFamily="18" charset="0"/>
              </a:rPr>
              <a:t>ü</a:t>
            </a:r>
            <a:r>
              <a:rPr lang="tr-TR" sz="1600" dirty="0" err="1">
                <a:solidFill>
                  <a:srgbClr val="000000"/>
                </a:solidFill>
                <a:latin typeface="Times New Roman" pitchFamily="18" charset="0"/>
                <a:ea typeface="Calibri" pitchFamily="34" charset="0"/>
                <a:cs typeface="Times New Roman" pitchFamily="18" charset="0"/>
              </a:rPr>
              <a:t>k</a:t>
            </a:r>
            <a:r>
              <a:rPr lang="tr-TR" sz="1600" dirty="0">
                <a:solidFill>
                  <a:srgbClr val="000000"/>
                </a:solidFill>
                <a:latin typeface="Times New Roman" pitchFamily="18" charset="0"/>
                <a:ea typeface="Calibri" pitchFamily="34" charset="0"/>
                <a:cs typeface="Times New Roman" pitchFamily="18" charset="0"/>
              </a:rPr>
              <a:t> tarihinin girişi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mukaddime</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si) ve birinci kitabıdır. </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600" dirty="0" err="1">
                <a:solidFill>
                  <a:srgbClr val="000000"/>
                </a:solidFill>
                <a:latin typeface="Times New Roman" pitchFamily="18" charset="0"/>
                <a:ea typeface="Calibri" pitchFamily="34" charset="0"/>
                <a:cs typeface="Times New Roman" pitchFamily="18" charset="0"/>
              </a:rPr>
              <a:t>İbn</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haldu</a:t>
            </a:r>
            <a:r>
              <a:rPr lang="tr-TR" sz="1600" dirty="0">
                <a:solidFill>
                  <a:srgbClr val="000000"/>
                </a:solidFill>
                <a:latin typeface="Times New Roman" pitchFamily="18" charset="0"/>
                <a:ea typeface="Calibri" pitchFamily="34" charset="0"/>
                <a:cs typeface="Times New Roman" pitchFamily="18" charset="0"/>
              </a:rPr>
              <a:t> </a:t>
            </a:r>
            <a:r>
              <a:rPr lang="tr-TR" sz="1600" i="1" dirty="0">
                <a:solidFill>
                  <a:srgbClr val="000000"/>
                </a:solidFill>
                <a:latin typeface="Times New Roman" pitchFamily="18" charset="0"/>
                <a:ea typeface="Calibri" pitchFamily="34" charset="0"/>
                <a:cs typeface="Times New Roman" pitchFamily="18" charset="0"/>
              </a:rPr>
              <a:t>Mukaddime</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sine tarih anlayışını aktararak başlamaktadır. Ona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tarih, insanı ve onun toplumsal hayatını i</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ine alan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 ve geniş bir bilimdir. Bu yeni ve bağımsız bilimin konusu insan medeniyeti (el</a:t>
            </a:r>
            <a:r>
              <a:rPr lang="tr-TR" sz="1600" dirty="0">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umranul</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beşeri) ve insan toplumu (el</a:t>
            </a:r>
            <a:r>
              <a:rPr lang="tr-TR" sz="1600" dirty="0">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ictimau</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l</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insani) incelenmesidir. </a:t>
            </a:r>
            <a:r>
              <a:rPr lang="tr-TR" sz="1600" dirty="0" err="1">
                <a:solidFill>
                  <a:srgbClr val="000000"/>
                </a:solidFill>
                <a:latin typeface="Times New Roman" pitchFamily="18" charset="0"/>
                <a:ea typeface="Calibri" pitchFamily="34" charset="0"/>
                <a:cs typeface="Times New Roman" pitchFamily="18" charset="0"/>
              </a:rPr>
              <a:t>İbn</a:t>
            </a:r>
            <a:r>
              <a:rPr lang="tr-TR" sz="1600" dirty="0">
                <a:solidFill>
                  <a:srgbClr val="000000"/>
                </a:solidFill>
                <a:latin typeface="Times New Roman" pitchFamily="18" charset="0"/>
                <a:ea typeface="Calibri" pitchFamily="34" charset="0"/>
                <a:cs typeface="Times New Roman" pitchFamily="18" charset="0"/>
              </a:rPr>
              <a:t> Haldun, A. </a:t>
            </a:r>
            <a:r>
              <a:rPr lang="tr-TR" sz="1600" dirty="0" err="1">
                <a:solidFill>
                  <a:srgbClr val="000000"/>
                </a:solidFill>
                <a:latin typeface="Times New Roman" pitchFamily="18" charset="0"/>
                <a:ea typeface="Calibri" pitchFamily="34" charset="0"/>
                <a:cs typeface="Times New Roman" pitchFamily="18" charset="0"/>
              </a:rPr>
              <a:t>Comte</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tan</a:t>
            </a:r>
            <a:r>
              <a:rPr lang="tr-TR" sz="1600" dirty="0">
                <a:solidFill>
                  <a:srgbClr val="000000"/>
                </a:solidFill>
                <a:latin typeface="Times New Roman" pitchFamily="18" charset="0"/>
                <a:ea typeface="Calibri" pitchFamily="34" charset="0"/>
                <a:cs typeface="Times New Roman" pitchFamily="18" charset="0"/>
              </a:rPr>
              <a:t> yaklaşık beş asır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nce sosyolojinin kurucusu olmaya hak kazanmaktadır. </a:t>
            </a:r>
            <a:r>
              <a:rPr lang="tr-TR" sz="1600" dirty="0" err="1">
                <a:solidFill>
                  <a:srgbClr val="000000"/>
                </a:solidFill>
                <a:latin typeface="Times New Roman" pitchFamily="18" charset="0"/>
                <a:ea typeface="Calibri" pitchFamily="34" charset="0"/>
                <a:cs typeface="Times New Roman" pitchFamily="18" charset="0"/>
              </a:rPr>
              <a:t>İbn</a:t>
            </a:r>
            <a:r>
              <a:rPr lang="tr-TR" sz="1600" dirty="0">
                <a:solidFill>
                  <a:srgbClr val="000000"/>
                </a:solidFill>
                <a:latin typeface="Times New Roman" pitchFamily="18" charset="0"/>
                <a:ea typeface="Calibri" pitchFamily="34" charset="0"/>
                <a:cs typeface="Times New Roman" pitchFamily="18" charset="0"/>
              </a:rPr>
              <a:t> Haldun</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un tarih anlayışı onu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mran</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fikrine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rmektedir. Modern sosyolojide bu kavramın karşılığı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 ve medeniyet</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tir. </a:t>
            </a:r>
          </a:p>
          <a:p>
            <a:pPr algn="just" eaLnBrk="0" fontAlgn="base" hangingPunct="0">
              <a:spcBef>
                <a:spcPct val="0"/>
              </a:spcBef>
              <a:spcAft>
                <a:spcPct val="0"/>
              </a:spcAft>
            </a:pPr>
            <a:endParaRPr lang="tr-TR" sz="1600" dirty="0">
              <a:solidFill>
                <a:srgbClr val="000000"/>
              </a:solidFill>
              <a:latin typeface="Times New Roman" pitchFamily="18" charset="0"/>
              <a:ea typeface="Calibri" pitchFamily="34" charset="0"/>
              <a:cs typeface="Times New Roman" pitchFamily="18" charset="0"/>
            </a:endParaRPr>
          </a:p>
          <a:p>
            <a:pPr algn="just"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Toplum ve coğrafi şartlar</a:t>
            </a:r>
            <a:r>
              <a:rPr lang="tr-TR" sz="1600" dirty="0">
                <a:solidFill>
                  <a:srgbClr val="000000"/>
                </a:solidFill>
                <a:latin typeface="Times New Roman" pitchFamily="18" charset="0"/>
                <a:ea typeface="Calibri" pitchFamily="34" charset="0"/>
                <a:cs typeface="Times New Roman" pitchFamily="18" charset="0"/>
              </a:rPr>
              <a:t>: Coğrafi fakt</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rlerin toplumların hayatı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 etkiler yarattığını ifade eden </a:t>
            </a:r>
            <a:r>
              <a:rPr lang="tr-TR" sz="1600" dirty="0" err="1">
                <a:solidFill>
                  <a:srgbClr val="000000"/>
                </a:solidFill>
                <a:latin typeface="Times New Roman" pitchFamily="18" charset="0"/>
                <a:ea typeface="Calibri" pitchFamily="34" charset="0"/>
                <a:cs typeface="Times New Roman" pitchFamily="18" charset="0"/>
              </a:rPr>
              <a:t>İbn</a:t>
            </a:r>
            <a:r>
              <a:rPr lang="tr-TR" sz="1600" dirty="0">
                <a:solidFill>
                  <a:srgbClr val="000000"/>
                </a:solidFill>
                <a:latin typeface="Times New Roman" pitchFamily="18" charset="0"/>
                <a:ea typeface="Calibri" pitchFamily="34" charset="0"/>
                <a:cs typeface="Times New Roman" pitchFamily="18" charset="0"/>
              </a:rPr>
              <a:t> Haldun, coğrafyanın sadece insan v</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cudu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 değil, aynı zamanda dini/ahlaki/manevi hayat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zerinde de etkilerde bulunduğunu belirtmektedir. Ona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re,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nyanın yedi iklim 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lgesinde medeniyete (</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mran</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a) en uygun 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lge, aynı zamanda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 ve ilahi dinlerin de ortaya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ıktığı 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lgedir.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y</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k dinler ve peygamberler, medeniyete en b</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lgede ortaya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ıktılar. Devletler ve toplumlar arasındaki gelişmişlik farkları da coğrafi şartlardan ileri gelir.</a:t>
            </a:r>
            <a:endParaRPr lang="tr-TR" sz="1600" dirty="0">
              <a:solidFill>
                <a:prstClr val="black"/>
              </a:solidFill>
              <a:latin typeface="Arial" pitchFamily="34" charset="0"/>
              <a:cs typeface="Arial" pitchFamily="34" charset="0"/>
            </a:endParaRPr>
          </a:p>
          <a:p>
            <a:pPr algn="just" eaLnBrk="0" fontAlgn="base" hangingPunct="0">
              <a:spcBef>
                <a:spcPct val="0"/>
              </a:spcBef>
              <a:spcAft>
                <a:spcPct val="0"/>
              </a:spcAft>
            </a:pPr>
            <a:endParaRPr lang="tr-TR" sz="1600" dirty="0">
              <a:solidFill>
                <a:srgbClr val="000000"/>
              </a:solidFill>
              <a:latin typeface="Times New Roman" pitchFamily="18" charset="0"/>
              <a:ea typeface="Calibri" pitchFamily="34" charset="0"/>
              <a:cs typeface="Times New Roman" pitchFamily="18" charset="0"/>
            </a:endParaRPr>
          </a:p>
          <a:p>
            <a:pPr algn="just" eaLnBrk="0" fontAlgn="base" hangingPunct="0">
              <a:spcBef>
                <a:spcPct val="0"/>
              </a:spcBef>
              <a:spcAft>
                <a:spcPct val="0"/>
              </a:spcAft>
            </a:pPr>
            <a:endParaRPr lang="tr-TR" sz="1600" dirty="0">
              <a:solidFill>
                <a:srgbClr val="000000"/>
              </a:solidFill>
              <a:latin typeface="Times New Roman" pitchFamily="18" charset="0"/>
              <a:cs typeface="Times New Roman" pitchFamily="18" charset="0"/>
            </a:endParaRPr>
          </a:p>
          <a:p>
            <a:pPr algn="just" eaLnBrk="0" fontAlgn="base" hangingPunct="0">
              <a:spcBef>
                <a:spcPct val="0"/>
              </a:spcBef>
              <a:spcAft>
                <a:spcPct val="0"/>
              </a:spcAft>
            </a:pP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6396540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1"/>
          <p:cNvSpPr>
            <a:spLocks noChangeArrowheads="1"/>
          </p:cNvSpPr>
          <p:nvPr/>
        </p:nvSpPr>
        <p:spPr bwMode="auto">
          <a:xfrm>
            <a:off x="1809720" y="642919"/>
            <a:ext cx="8358246" cy="440120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eaLnBrk="0" fontAlgn="base" hangingPunct="0">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Toplum ve organizma:</a:t>
            </a:r>
            <a:r>
              <a:rPr lang="tr-TR" sz="1400" dirty="0">
                <a:solidFill>
                  <a:srgbClr val="000000"/>
                </a:solidFill>
                <a:latin typeface="Times New Roman" pitchFamily="18" charset="0"/>
                <a:ea typeface="Calibri" pitchFamily="34" charset="0"/>
                <a:cs typeface="Times New Roman" pitchFamily="18" charset="0"/>
              </a:rPr>
              <a:t> </a:t>
            </a:r>
            <a:r>
              <a:rPr lang="tr-TR" sz="1400" dirty="0" err="1">
                <a:solidFill>
                  <a:srgbClr val="000000"/>
                </a:solidFill>
                <a:latin typeface="Times New Roman" pitchFamily="18" charset="0"/>
                <a:ea typeface="Calibri" pitchFamily="34" charset="0"/>
                <a:cs typeface="Times New Roman" pitchFamily="18" charset="0"/>
              </a:rPr>
              <a:t>İbn</a:t>
            </a:r>
            <a:r>
              <a:rPr lang="tr-TR" sz="1400" dirty="0">
                <a:solidFill>
                  <a:srgbClr val="000000"/>
                </a:solidFill>
                <a:latin typeface="Times New Roman" pitchFamily="18" charset="0"/>
                <a:ea typeface="Calibri" pitchFamily="34" charset="0"/>
                <a:cs typeface="Times New Roman" pitchFamily="18" charset="0"/>
              </a:rPr>
              <a:t> Haldun, toplumu bir organizmaya benzetmekte ve toplumların da tıpkı insanlar gibi doğma,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y</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me, gelişme ve </a:t>
            </a:r>
            <a:r>
              <a:rPr lang="tr-TR" sz="1400" dirty="0">
                <a:solidFill>
                  <a:srgbClr val="000000"/>
                </a:solidFill>
                <a:latin typeface="Calibri"/>
                <a:ea typeface="Calibri" pitchFamily="34" charset="0"/>
                <a:cs typeface="Times New Roman" pitchFamily="18" charset="0"/>
              </a:rPr>
              <a:t>çö</a:t>
            </a:r>
            <a:r>
              <a:rPr lang="tr-TR" sz="1400" dirty="0">
                <a:solidFill>
                  <a:srgbClr val="000000"/>
                </a:solidFill>
                <a:latin typeface="Times New Roman" pitchFamily="18" charset="0"/>
                <a:ea typeface="Calibri" pitchFamily="34" charset="0"/>
                <a:cs typeface="Times New Roman" pitchFamily="18" charset="0"/>
              </a:rPr>
              <a:t>kme aşamalarından ge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tiğini s</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ylemektedir.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Tavırlar nazariyesi</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adı da verilen bu teoriye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 toplumların hayatında beş tavır (d</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 vardır: (1) zafer, (2) mutlakıyet, (3) refah, (4) barış ve (5) israf. Her toplum zorunlu olarak bu beş d</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nemi ge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irir ve sonunda dağılır. Bir toplumun dağılıp yok olmasında, ekonomik kriz ve toplumun dayandığı asabiyetin yani toplumsal birlikteliğin </a:t>
            </a:r>
            <a:r>
              <a:rPr lang="tr-TR" sz="1400" dirty="0">
                <a:solidFill>
                  <a:srgbClr val="000000"/>
                </a:solidFill>
                <a:latin typeface="Calibri"/>
                <a:ea typeface="Calibri" pitchFamily="34" charset="0"/>
                <a:cs typeface="Times New Roman" pitchFamily="18" charset="0"/>
              </a:rPr>
              <a:t>çö</a:t>
            </a:r>
            <a:r>
              <a:rPr lang="tr-TR" sz="1400" dirty="0">
                <a:solidFill>
                  <a:srgbClr val="000000"/>
                </a:solidFill>
                <a:latin typeface="Times New Roman" pitchFamily="18" charset="0"/>
                <a:ea typeface="Calibri" pitchFamily="34" charset="0"/>
                <a:cs typeface="Times New Roman" pitchFamily="18" charset="0"/>
              </a:rPr>
              <a:t>z</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lmesi vb. gibi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eşitli nedenler rol oynamaktadır.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Asabiyet Teorisi:</a:t>
            </a:r>
            <a:r>
              <a:rPr lang="tr-TR" sz="1400" dirty="0">
                <a:solidFill>
                  <a:srgbClr val="000000"/>
                </a:solidFill>
                <a:latin typeface="Times New Roman" pitchFamily="18" charset="0"/>
                <a:ea typeface="Calibri" pitchFamily="34" charset="0"/>
                <a:cs typeface="Times New Roman" pitchFamily="18" charset="0"/>
              </a:rPr>
              <a:t>  </a:t>
            </a:r>
            <a:r>
              <a:rPr lang="tr-TR" sz="1400" dirty="0" err="1">
                <a:solidFill>
                  <a:srgbClr val="000000"/>
                </a:solidFill>
                <a:latin typeface="Times New Roman" pitchFamily="18" charset="0"/>
                <a:ea typeface="Calibri" pitchFamily="34" charset="0"/>
                <a:cs typeface="Times New Roman" pitchFamily="18" charset="0"/>
              </a:rPr>
              <a:t>İbn</a:t>
            </a:r>
            <a:r>
              <a:rPr lang="tr-TR" sz="1400" dirty="0">
                <a:solidFill>
                  <a:srgbClr val="000000"/>
                </a:solidFill>
                <a:latin typeface="Times New Roman" pitchFamily="18" charset="0"/>
                <a:ea typeface="Calibri" pitchFamily="34" charset="0"/>
                <a:cs typeface="Times New Roman" pitchFamily="18" charset="0"/>
              </a:rPr>
              <a:t> Haldun</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 iki 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 toplumsal yaşama bi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imi vardır. Bunlar, bedevi/g</a:t>
            </a:r>
            <a:r>
              <a:rPr lang="tr-TR" sz="1400" dirty="0">
                <a:solidFill>
                  <a:srgbClr val="000000"/>
                </a:solidFill>
                <a:latin typeface="Calibri"/>
                <a:ea typeface="Calibri" pitchFamily="34" charset="0"/>
                <a:cs typeface="Times New Roman" pitchFamily="18" charset="0"/>
              </a:rPr>
              <a:t>öç</a:t>
            </a:r>
            <a:r>
              <a:rPr lang="tr-TR" sz="1400" dirty="0">
                <a:solidFill>
                  <a:srgbClr val="000000"/>
                </a:solidFill>
                <a:latin typeface="Times New Roman" pitchFamily="18" charset="0"/>
                <a:ea typeface="Calibri" pitchFamily="34" charset="0"/>
                <a:cs typeface="Times New Roman" pitchFamily="18" charset="0"/>
              </a:rPr>
              <a:t>ebe hayatı ve </a:t>
            </a:r>
            <a:r>
              <a:rPr lang="tr-TR" sz="1400" dirty="0" err="1">
                <a:solidFill>
                  <a:srgbClr val="000000"/>
                </a:solidFill>
                <a:latin typeface="Times New Roman" pitchFamily="18" charset="0"/>
                <a:ea typeface="Calibri" pitchFamily="34" charset="0"/>
                <a:cs typeface="Times New Roman" pitchFamily="18" charset="0"/>
              </a:rPr>
              <a:t>hadari</a:t>
            </a:r>
            <a:r>
              <a:rPr lang="tr-TR" sz="1400" dirty="0">
                <a:solidFill>
                  <a:srgbClr val="000000"/>
                </a:solidFill>
                <a:latin typeface="Times New Roman" pitchFamily="18" charset="0"/>
                <a:ea typeface="Calibri" pitchFamily="34" charset="0"/>
                <a:cs typeface="Times New Roman" pitchFamily="18" charset="0"/>
              </a:rPr>
              <a:t>/yerleşik hayattır (medeni).  </a:t>
            </a:r>
            <a:r>
              <a:rPr lang="tr-TR" sz="1400" dirty="0" err="1">
                <a:solidFill>
                  <a:srgbClr val="000000"/>
                </a:solidFill>
                <a:latin typeface="Times New Roman" pitchFamily="18" charset="0"/>
                <a:ea typeface="Calibri" pitchFamily="34" charset="0"/>
                <a:cs typeface="Times New Roman" pitchFamily="18" charset="0"/>
              </a:rPr>
              <a:t>Hadari</a:t>
            </a:r>
            <a:r>
              <a:rPr lang="tr-TR" sz="1400" dirty="0">
                <a:solidFill>
                  <a:srgbClr val="000000"/>
                </a:solidFill>
                <a:latin typeface="Times New Roman" pitchFamily="18" charset="0"/>
                <a:ea typeface="Calibri" pitchFamily="34" charset="0"/>
                <a:cs typeface="Times New Roman" pitchFamily="18" charset="0"/>
              </a:rPr>
              <a:t>/yerleşik yani medeni halklarla bunların yerine ge</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mek isteyen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bedevi</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ler arasındaki m</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cadelede rol oynayan temel fakt</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asabiyet</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adını veren </a:t>
            </a:r>
            <a:r>
              <a:rPr lang="tr-TR" sz="1400" dirty="0" err="1">
                <a:solidFill>
                  <a:srgbClr val="000000"/>
                </a:solidFill>
                <a:latin typeface="Times New Roman" pitchFamily="18" charset="0"/>
                <a:ea typeface="Calibri" pitchFamily="34" charset="0"/>
                <a:cs typeface="Times New Roman" pitchFamily="18" charset="0"/>
              </a:rPr>
              <a:t>İbn</a:t>
            </a:r>
            <a:r>
              <a:rPr lang="tr-TR" sz="1400" dirty="0">
                <a:solidFill>
                  <a:srgbClr val="000000"/>
                </a:solidFill>
                <a:latin typeface="Times New Roman" pitchFamily="18" charset="0"/>
                <a:ea typeface="Calibri" pitchFamily="34" charset="0"/>
                <a:cs typeface="Times New Roman" pitchFamily="18" charset="0"/>
              </a:rPr>
              <a:t> Haldun, asabiyet kavramıyla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grup dayanışmasını</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kastetmektedir. Asabiyet, insanlar arasındaki kan bağı ile ortaya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ıkan doğal ve organik bağlılıkla birlikte her 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rl</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manevi ve dini bağlılığı da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ine alır. Ona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 bu bağlar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inde dini bağ, bir toplumun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nleşmesinde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ok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nemli bir rol oynar. Ayrıca bu bağ, toplumdaki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neticilerin ayakta kalmalarını sağlar. Bu nedenle, dini bağla desteklene asabiyet, bir toplumun enerji kaynağıdır. Ancak bu asabiyetin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mr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sosyal şartlara bağlıdır. </a:t>
            </a:r>
            <a:r>
              <a:rPr lang="tr-TR" sz="1400" dirty="0" err="1">
                <a:solidFill>
                  <a:srgbClr val="000000"/>
                </a:solidFill>
                <a:latin typeface="Times New Roman" pitchFamily="18" charset="0"/>
                <a:ea typeface="Calibri" pitchFamily="34" charset="0"/>
                <a:cs typeface="Times New Roman" pitchFamily="18" charset="0"/>
              </a:rPr>
              <a:t>İbn</a:t>
            </a:r>
            <a:r>
              <a:rPr lang="tr-TR" sz="1400" dirty="0">
                <a:solidFill>
                  <a:srgbClr val="000000"/>
                </a:solidFill>
                <a:latin typeface="Times New Roman" pitchFamily="18" charset="0"/>
                <a:ea typeface="Calibri" pitchFamily="34" charset="0"/>
                <a:cs typeface="Times New Roman" pitchFamily="18" charset="0"/>
              </a:rPr>
              <a:t> Haldun asabiyeti,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sebep</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ve </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nesep</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 olmak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zere ikiye ayırır. Nesep asabiyeti, aynı soya mensup olmaktan doğan beraberlik halidir. Sebep asabiyeti ise aynı 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 ortamında yaşamaktan doğan ve sonradan elde edilen beraberliktir. O, sebep asabiyeti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inde dine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y</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k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 vermektedir. </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err="1">
                <a:solidFill>
                  <a:srgbClr val="000000"/>
                </a:solidFill>
                <a:latin typeface="Times New Roman" pitchFamily="18" charset="0"/>
                <a:ea typeface="Calibri" pitchFamily="34" charset="0"/>
                <a:cs typeface="Times New Roman" pitchFamily="18" charset="0"/>
              </a:rPr>
              <a:t>İbn</a:t>
            </a:r>
            <a:r>
              <a:rPr lang="tr-TR" sz="1400" dirty="0">
                <a:solidFill>
                  <a:srgbClr val="000000"/>
                </a:solidFill>
                <a:latin typeface="Times New Roman" pitchFamily="18" charset="0"/>
                <a:ea typeface="Calibri" pitchFamily="34" charset="0"/>
                <a:cs typeface="Times New Roman" pitchFamily="18" charset="0"/>
              </a:rPr>
              <a:t> Haldun</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un,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şlerini bizzat hayat </a:t>
            </a:r>
            <a:r>
              <a:rPr lang="tr-TR" sz="1400" dirty="0" err="1">
                <a:solidFill>
                  <a:srgbClr val="000000"/>
                </a:solidFill>
                <a:latin typeface="Times New Roman" pitchFamily="18" charset="0"/>
                <a:ea typeface="Calibri" pitchFamily="34" charset="0"/>
                <a:cs typeface="Times New Roman" pitchFamily="18" charset="0"/>
              </a:rPr>
              <a:t>tecr</a:t>
            </a:r>
            <a:r>
              <a:rPr lang="tr-TR" sz="1400" dirty="0" err="1">
                <a:solidFill>
                  <a:srgbClr val="000000"/>
                </a:solidFill>
                <a:latin typeface="Calibri"/>
                <a:ea typeface="Calibri" pitchFamily="34" charset="0"/>
                <a:cs typeface="Times New Roman" pitchFamily="18" charset="0"/>
              </a:rPr>
              <a:t>ü</a:t>
            </a:r>
            <a:r>
              <a:rPr lang="tr-TR" sz="1400" dirty="0" err="1">
                <a:solidFill>
                  <a:srgbClr val="000000"/>
                </a:solidFill>
                <a:latin typeface="Times New Roman" pitchFamily="18" charset="0"/>
                <a:ea typeface="Calibri" pitchFamily="34" charset="0"/>
                <a:cs typeface="Times New Roman" pitchFamily="18" charset="0"/>
              </a:rPr>
              <a:t>belerind</a:t>
            </a:r>
            <a:r>
              <a:rPr lang="tr-TR" sz="1400" dirty="0">
                <a:solidFill>
                  <a:srgbClr val="000000"/>
                </a:solidFill>
                <a:latin typeface="Times New Roman" pitchFamily="18" charset="0"/>
                <a:ea typeface="Calibri" pitchFamily="34" charset="0"/>
                <a:cs typeface="Times New Roman" pitchFamily="18" charset="0"/>
              </a:rPr>
              <a:t> </a:t>
            </a:r>
            <a:r>
              <a:rPr lang="tr-TR" sz="1400" dirty="0" err="1">
                <a:solidFill>
                  <a:srgbClr val="000000"/>
                </a:solidFill>
                <a:latin typeface="Times New Roman" pitchFamily="18" charset="0"/>
                <a:ea typeface="Calibri" pitchFamily="34" charset="0"/>
                <a:cs typeface="Times New Roman" pitchFamily="18" charset="0"/>
              </a:rPr>
              <a:t>eg</a:t>
            </a:r>
            <a:r>
              <a:rPr lang="tr-TR" sz="1400" dirty="0" err="1">
                <a:solidFill>
                  <a:srgbClr val="000000"/>
                </a:solidFill>
                <a:latin typeface="Calibri"/>
                <a:ea typeface="Calibri" pitchFamily="34" charset="0"/>
                <a:cs typeface="Times New Roman" pitchFamily="18" charset="0"/>
              </a:rPr>
              <a:t>ö</a:t>
            </a:r>
            <a:r>
              <a:rPr lang="tr-TR" sz="1400" dirty="0" err="1">
                <a:solidFill>
                  <a:srgbClr val="000000"/>
                </a:solidFill>
                <a:latin typeface="Times New Roman" pitchFamily="18" charset="0"/>
                <a:ea typeface="Calibri" pitchFamily="34" charset="0"/>
                <a:cs typeface="Times New Roman" pitchFamily="18" charset="0"/>
              </a:rPr>
              <a:t>rd</a:t>
            </a:r>
            <a:r>
              <a:rPr lang="tr-TR" sz="1400" dirty="0" err="1">
                <a:solidFill>
                  <a:srgbClr val="000000"/>
                </a:solidFill>
                <a:latin typeface="Calibri"/>
                <a:ea typeface="Calibri" pitchFamily="34" charset="0"/>
                <a:cs typeface="Times New Roman" pitchFamily="18" charset="0"/>
              </a:rPr>
              <a:t>ü</a:t>
            </a:r>
            <a:r>
              <a:rPr lang="tr-TR" sz="1400" dirty="0" err="1">
                <a:solidFill>
                  <a:srgbClr val="000000"/>
                </a:solidFill>
                <a:latin typeface="Times New Roman" pitchFamily="18" charset="0"/>
                <a:ea typeface="Calibri" pitchFamily="34" charset="0"/>
                <a:cs typeface="Times New Roman" pitchFamily="18" charset="0"/>
              </a:rPr>
              <a:t>ğ</a:t>
            </a:r>
            <a:r>
              <a:rPr lang="tr-TR" sz="1400" dirty="0" err="1">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zlemlere dayandırarak teorileştirmesi, İslam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nyasında ortaya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ıkan olaylarla sosyal fakt</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rler arasında ilişkiler kurarak </a:t>
            </a:r>
            <a:r>
              <a:rPr lang="tr-TR" sz="1400" dirty="0">
                <a:solidFill>
                  <a:srgbClr val="000000"/>
                </a:solidFill>
                <a:latin typeface="Calibri"/>
                <a:ea typeface="Calibri" pitchFamily="34" charset="0"/>
                <a:cs typeface="Times New Roman" pitchFamily="18" charset="0"/>
              </a:rPr>
              <a:t>çö</a:t>
            </a:r>
            <a:r>
              <a:rPr lang="tr-TR" sz="1400" dirty="0">
                <a:solidFill>
                  <a:srgbClr val="000000"/>
                </a:solidFill>
                <a:latin typeface="Times New Roman" pitchFamily="18" charset="0"/>
                <a:ea typeface="Calibri" pitchFamily="34" charset="0"/>
                <a:cs typeface="Times New Roman" pitchFamily="18" charset="0"/>
              </a:rPr>
              <a:t>z</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mlemelere gitmesi ve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zellikle din-toplum ilişkileri ve dinin toplumsal işlevleri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zerinde durarak yeni bir ilim dalı geliştirmesi gibi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zelliklerden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ona din sosyolojisi tarihi 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erisinde inanılmaz bir yer ayırmamızı zorunlu kılan hususlardır.</a:t>
            </a:r>
            <a:endParaRPr lang="tr-TR" sz="1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53887086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1952596" y="519808"/>
            <a:ext cx="8072494"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II-T</a:t>
            </a:r>
            <a:r>
              <a:rPr lang="tr-TR" sz="1600" b="1" dirty="0">
                <a:solidFill>
                  <a:srgbClr val="000000"/>
                </a:solidFill>
                <a:latin typeface="Calibri"/>
                <a:ea typeface="Calibri" pitchFamily="34" charset="0"/>
                <a:cs typeface="Times New Roman" pitchFamily="18" charset="0"/>
              </a:rPr>
              <a:t>Ü</a:t>
            </a:r>
            <a:r>
              <a:rPr lang="tr-TR" sz="1600" b="1" dirty="0">
                <a:solidFill>
                  <a:srgbClr val="000000"/>
                </a:solidFill>
                <a:latin typeface="Times New Roman" pitchFamily="18" charset="0"/>
                <a:ea typeface="Calibri" pitchFamily="34" charset="0"/>
                <a:cs typeface="Times New Roman" pitchFamily="18" charset="0"/>
              </a:rPr>
              <a:t>RKİYE</a:t>
            </a:r>
            <a:r>
              <a:rPr lang="tr-TR" sz="1600" b="1" dirty="0">
                <a:solidFill>
                  <a:srgbClr val="000000"/>
                </a:solidFill>
                <a:latin typeface="Calibri"/>
                <a:ea typeface="Calibri" pitchFamily="34" charset="0"/>
                <a:cs typeface="Times New Roman" pitchFamily="18" charset="0"/>
              </a:rPr>
              <a:t>’</a:t>
            </a:r>
            <a:r>
              <a:rPr lang="tr-TR" sz="1600" b="1" dirty="0">
                <a:solidFill>
                  <a:srgbClr val="000000"/>
                </a:solidFill>
                <a:latin typeface="Times New Roman" pitchFamily="18" charset="0"/>
                <a:ea typeface="Calibri" pitchFamily="34" charset="0"/>
                <a:cs typeface="Times New Roman" pitchFamily="18" charset="0"/>
              </a:rPr>
              <a:t>DE DİN SOSYOLOJİSİ</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lkemizde, </a:t>
            </a:r>
            <a:r>
              <a:rPr lang="tr-TR" sz="1600" dirty="0" err="1">
                <a:solidFill>
                  <a:srgbClr val="000000"/>
                </a:solidFill>
                <a:latin typeface="Times New Roman" pitchFamily="18" charset="0"/>
                <a:ea typeface="Calibri" pitchFamily="34" charset="0"/>
                <a:cs typeface="Times New Roman" pitchFamily="18" charset="0"/>
              </a:rPr>
              <a:t>İbn</a:t>
            </a:r>
            <a:r>
              <a:rPr lang="tr-TR" sz="1600" dirty="0">
                <a:solidFill>
                  <a:srgbClr val="000000"/>
                </a:solidFill>
                <a:latin typeface="Times New Roman" pitchFamily="18" charset="0"/>
                <a:ea typeface="Calibri" pitchFamily="34" charset="0"/>
                <a:cs typeface="Times New Roman" pitchFamily="18" charset="0"/>
              </a:rPr>
              <a:t> Haldun</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un etkisiyle sosyolojinin ilk habercileri tarih</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iler olmuştur. Kâtip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elebi, </a:t>
            </a:r>
            <a:r>
              <a:rPr lang="tr-TR" sz="1600" dirty="0" err="1">
                <a:solidFill>
                  <a:srgbClr val="000000"/>
                </a:solidFill>
                <a:latin typeface="Times New Roman" pitchFamily="18" charset="0"/>
                <a:ea typeface="Calibri" pitchFamily="34" charset="0"/>
                <a:cs typeface="Times New Roman" pitchFamily="18" charset="0"/>
              </a:rPr>
              <a:t>Naima</a:t>
            </a:r>
            <a:r>
              <a:rPr lang="tr-TR" sz="1600" dirty="0">
                <a:solidFill>
                  <a:srgbClr val="000000"/>
                </a:solidFill>
                <a:latin typeface="Times New Roman" pitchFamily="18" charset="0"/>
                <a:ea typeface="Calibri" pitchFamily="34" charset="0"/>
                <a:cs typeface="Times New Roman" pitchFamily="18" charset="0"/>
              </a:rPr>
              <a:t>, 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neccimbaşı, </a:t>
            </a:r>
            <a:r>
              <a:rPr lang="tr-TR" sz="1600" dirty="0" err="1">
                <a:solidFill>
                  <a:srgbClr val="000000"/>
                </a:solidFill>
                <a:latin typeface="Times New Roman" pitchFamily="18" charset="0"/>
                <a:ea typeface="Calibri" pitchFamily="34" charset="0"/>
                <a:cs typeface="Times New Roman" pitchFamily="18" charset="0"/>
              </a:rPr>
              <a:t>Pirizade</a:t>
            </a:r>
            <a:r>
              <a:rPr lang="tr-TR" sz="1600" dirty="0">
                <a:solidFill>
                  <a:srgbClr val="000000"/>
                </a:solidFill>
                <a:latin typeface="Times New Roman" pitchFamily="18" charset="0"/>
                <a:ea typeface="Calibri" pitchFamily="34" charset="0"/>
                <a:cs typeface="Times New Roman" pitchFamily="18" charset="0"/>
              </a:rPr>
              <a:t>, Ahmet Cevdet Paşa, Mizancı Murat Bey bunun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rnekleridir. Ahmet Cevdet Paşa, tarihi sosyolojik a</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ıdan ele alan ilk tarih</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idir.</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rkiye</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de Batılı anlamda sosyoloji ise, II.Meşrutiyet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neminde, A. </a:t>
            </a:r>
            <a:r>
              <a:rPr lang="tr-TR" sz="1600" dirty="0" err="1">
                <a:solidFill>
                  <a:srgbClr val="000000"/>
                </a:solidFill>
                <a:latin typeface="Times New Roman" pitchFamily="18" charset="0"/>
                <a:ea typeface="Calibri" pitchFamily="34" charset="0"/>
                <a:cs typeface="Times New Roman" pitchFamily="18" charset="0"/>
              </a:rPr>
              <a:t>Comte</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un</a:t>
            </a:r>
            <a:r>
              <a:rPr lang="tr-TR" sz="1600" dirty="0">
                <a:solidFill>
                  <a:srgbClr val="000000"/>
                </a:solidFill>
                <a:latin typeface="Times New Roman" pitchFamily="18" charset="0"/>
                <a:ea typeface="Calibri" pitchFamily="34" charset="0"/>
                <a:cs typeface="Times New Roman" pitchFamily="18" charset="0"/>
              </a:rPr>
              <a:t> kurup </a:t>
            </a:r>
            <a:r>
              <a:rPr lang="tr-TR" sz="1600" dirty="0" err="1">
                <a:solidFill>
                  <a:srgbClr val="000000"/>
                </a:solidFill>
                <a:latin typeface="Times New Roman" pitchFamily="18" charset="0"/>
                <a:ea typeface="Calibri" pitchFamily="34" charset="0"/>
                <a:cs typeface="Times New Roman" pitchFamily="18" charset="0"/>
              </a:rPr>
              <a:t>Durkheim</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in</a:t>
            </a:r>
            <a:r>
              <a:rPr lang="tr-TR" sz="1600" dirty="0">
                <a:solidFill>
                  <a:srgbClr val="000000"/>
                </a:solidFill>
                <a:latin typeface="Times New Roman" pitchFamily="18" charset="0"/>
                <a:ea typeface="Calibri" pitchFamily="34" charset="0"/>
                <a:cs typeface="Times New Roman" pitchFamily="18" charset="0"/>
              </a:rPr>
              <a:t> geliştirdiği sosyoloji okulunun 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ncelerini sayan Ziya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kalp ile </a:t>
            </a:r>
            <a:r>
              <a:rPr lang="tr-TR" sz="1600" dirty="0" err="1">
                <a:solidFill>
                  <a:srgbClr val="000000"/>
                </a:solidFill>
                <a:latin typeface="Times New Roman" pitchFamily="18" charset="0"/>
                <a:ea typeface="Calibri" pitchFamily="34" charset="0"/>
                <a:cs typeface="Times New Roman" pitchFamily="18" charset="0"/>
              </a:rPr>
              <a:t>Le</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Play</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ın</a:t>
            </a:r>
            <a:r>
              <a:rPr lang="tr-TR" sz="1600" dirty="0">
                <a:solidFill>
                  <a:srgbClr val="000000"/>
                </a:solidFill>
                <a:latin typeface="Times New Roman" pitchFamily="18" charset="0"/>
                <a:ea typeface="Calibri" pitchFamily="34" charset="0"/>
                <a:cs typeface="Times New Roman" pitchFamily="18" charset="0"/>
              </a:rPr>
              <a:t> kurduğu sosyal bilim okulunun g</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r</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şlerini savunan Prens Sabahattin vasıtasıyla girmiştir.</a:t>
            </a:r>
          </a:p>
          <a:p>
            <a:pPr eaLnBrk="0" fontAlgn="base" hangingPunct="0">
              <a:spcBef>
                <a:spcPct val="0"/>
              </a:spcBef>
              <a:spcAft>
                <a:spcPct val="0"/>
              </a:spcAft>
            </a:pP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b="1" dirty="0">
                <a:solidFill>
                  <a:srgbClr val="000000"/>
                </a:solidFill>
                <a:latin typeface="Times New Roman" pitchFamily="18" charset="0"/>
                <a:ea typeface="Calibri" pitchFamily="34" charset="0"/>
                <a:cs typeface="Times New Roman" pitchFamily="18" charset="0"/>
              </a:rPr>
              <a:t>A-TANZİMAT D</a:t>
            </a:r>
            <a:r>
              <a:rPr lang="tr-TR" sz="1600" b="1" dirty="0">
                <a:solidFill>
                  <a:srgbClr val="000000"/>
                </a:solidFill>
                <a:latin typeface="Calibri"/>
                <a:ea typeface="Calibri" pitchFamily="34" charset="0"/>
                <a:cs typeface="Times New Roman" pitchFamily="18" charset="0"/>
              </a:rPr>
              <a:t>Ö</a:t>
            </a:r>
            <a:r>
              <a:rPr lang="tr-TR" sz="1600" b="1" dirty="0">
                <a:solidFill>
                  <a:srgbClr val="000000"/>
                </a:solidFill>
                <a:latin typeface="Times New Roman" pitchFamily="18" charset="0"/>
                <a:ea typeface="Calibri" pitchFamily="34" charset="0"/>
                <a:cs typeface="Times New Roman" pitchFamily="18" charset="0"/>
              </a:rPr>
              <a:t>NEMİ</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Sosyolojinin kurucunu A. </a:t>
            </a:r>
            <a:r>
              <a:rPr lang="tr-TR" sz="1600" dirty="0" err="1">
                <a:solidFill>
                  <a:srgbClr val="000000"/>
                </a:solidFill>
                <a:latin typeface="Times New Roman" pitchFamily="18" charset="0"/>
                <a:ea typeface="Calibri" pitchFamily="34" charset="0"/>
                <a:cs typeface="Times New Roman" pitchFamily="18" charset="0"/>
              </a:rPr>
              <a:t>Comte</a:t>
            </a:r>
            <a:r>
              <a:rPr lang="tr-TR" sz="1600" dirty="0" err="1">
                <a:solidFill>
                  <a:srgbClr val="000000"/>
                </a:solidFill>
                <a:latin typeface="Calibri"/>
                <a:ea typeface="Calibri" pitchFamily="34" charset="0"/>
                <a:cs typeface="Times New Roman" pitchFamily="18" charset="0"/>
              </a:rPr>
              <a:t>’</a:t>
            </a:r>
            <a:r>
              <a:rPr lang="tr-TR" sz="1600" dirty="0" err="1">
                <a:solidFill>
                  <a:srgbClr val="000000"/>
                </a:solidFill>
                <a:latin typeface="Times New Roman" pitchFamily="18" charset="0"/>
                <a:ea typeface="Calibri" pitchFamily="34" charset="0"/>
                <a:cs typeface="Times New Roman" pitchFamily="18" charset="0"/>
              </a:rPr>
              <a:t>un</a:t>
            </a:r>
            <a:r>
              <a:rPr lang="tr-TR" sz="1600" dirty="0">
                <a:solidFill>
                  <a:srgbClr val="000000"/>
                </a:solidFill>
                <a:latin typeface="Times New Roman" pitchFamily="18" charset="0"/>
                <a:ea typeface="Calibri" pitchFamily="34" charset="0"/>
                <a:cs typeface="Times New Roman" pitchFamily="18" charset="0"/>
              </a:rPr>
              <a:t> Tanzimat hareketinin başlatıcısı Mustafa Reşit Paşa</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ya yazdığı mektupla, daha sonra Fransız pozitivistleriyle yapılan yazışmalar ve yine bu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nemde dergilerde Batılı sosyologlardan </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eviriler vb. dikkate alınacak olursa, 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rkiye</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de sosyolojinin ve din sosyolojisinin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 tarihini Tanzimat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neminden başlatmak m</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mk</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nd</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a:t>
            </a:r>
          </a:p>
          <a:p>
            <a:pPr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Tanzimat aydınlarının sosyolojiye ilgileri, sosyolojik düşünceyle tanışmaları ve bundan etkilenerek ürettikleri entelektüel çabalar bilinmektedir. Bu nedenle Ali </a:t>
            </a:r>
            <a:r>
              <a:rPr lang="tr-TR" sz="1600" dirty="0" err="1">
                <a:solidFill>
                  <a:srgbClr val="000000"/>
                </a:solidFill>
                <a:latin typeface="Times New Roman" pitchFamily="18" charset="0"/>
                <a:ea typeface="Calibri" pitchFamily="34" charset="0"/>
                <a:cs typeface="Times New Roman" pitchFamily="18" charset="0"/>
              </a:rPr>
              <a:t>Suavi</a:t>
            </a:r>
            <a:r>
              <a:rPr lang="tr-TR" sz="1600" dirty="0">
                <a:solidFill>
                  <a:srgbClr val="000000"/>
                </a:solidFill>
                <a:latin typeface="Times New Roman" pitchFamily="18" charset="0"/>
                <a:ea typeface="Calibri" pitchFamily="34" charset="0"/>
                <a:cs typeface="Times New Roman" pitchFamily="18" charset="0"/>
              </a:rPr>
              <a:t>, Şinasi, Namık Kemal, </a:t>
            </a:r>
            <a:r>
              <a:rPr lang="tr-TR" sz="1600" dirty="0" err="1">
                <a:solidFill>
                  <a:srgbClr val="000000"/>
                </a:solidFill>
                <a:latin typeface="Times New Roman" pitchFamily="18" charset="0"/>
                <a:ea typeface="Calibri" pitchFamily="34" charset="0"/>
                <a:cs typeface="Times New Roman" pitchFamily="18" charset="0"/>
              </a:rPr>
              <a:t>Münif</a:t>
            </a:r>
            <a:r>
              <a:rPr lang="tr-TR" sz="1600" dirty="0">
                <a:solidFill>
                  <a:srgbClr val="000000"/>
                </a:solidFill>
                <a:latin typeface="Times New Roman" pitchFamily="18" charset="0"/>
                <a:ea typeface="Calibri" pitchFamily="34" charset="0"/>
                <a:cs typeface="Times New Roman" pitchFamily="18" charset="0"/>
              </a:rPr>
              <a:t> Paşa, A. Cevdet Paşa gibi aydınları sosyolojinin ve din sosyolojisinin öncüleri olarak görmek hiç de abartılı sayılmamalıdır. Aile, eğitim, hukuk, siyaset vb. toplumsal </a:t>
            </a:r>
            <a:r>
              <a:rPr lang="tr-TR" sz="1600" dirty="0">
                <a:solidFill>
                  <a:prstClr val="black"/>
                </a:solidFill>
                <a:latin typeface="Century Schoolbook"/>
              </a:rPr>
              <a:t>kurumlarda varsaydıkları sorunların çözülmesi yaşadıkları topluma da düzen ve mutluluk getirecektir düşüncesi bu aydınların sosyolojik yaklaşımları olarak değerlendirilebilir.</a:t>
            </a:r>
            <a:endParaRPr lang="tr-TR" sz="16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5011441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1"/>
          <p:cNvSpPr>
            <a:spLocks noChangeArrowheads="1"/>
          </p:cNvSpPr>
          <p:nvPr/>
        </p:nvSpPr>
        <p:spPr bwMode="auto">
          <a:xfrm>
            <a:off x="2166910" y="500043"/>
            <a:ext cx="8001056"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fontAlgn="base">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AHMET CEVDET PAŞA (1823-1895)</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Tanzimat d</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neminin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nde gelen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rlerinden olan Ahmet Cevdet Paşa,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y</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k bir devlet adamı olduğu kadar aynı zamanda tarih</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 hukuk</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u, edip, eğitimci ve sosyolog / din sosyologudur. Dolayısıyla o,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ok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nl</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bilim adamı 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 son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rnekleri arasındadır. olmuştur. Bilim adamlığında d</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neminin 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 payelerini elde etmiş ve bu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er</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evede tarih, felsefe, hukuk, din, sosyoloji ve edebiyat alanlarında eserler vermiştir.Ahmet Cevdet Paşa, ger</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ek bir sosyoloji ve din sosyolojisi malzemesi olan </a:t>
            </a:r>
            <a:r>
              <a:rPr lang="tr-TR" sz="1400" dirty="0" err="1">
                <a:solidFill>
                  <a:srgbClr val="000000"/>
                </a:solidFill>
                <a:latin typeface="Times New Roman" pitchFamily="18" charset="0"/>
                <a:ea typeface="Calibri" pitchFamily="34" charset="0"/>
                <a:cs typeface="Times New Roman" pitchFamily="18" charset="0"/>
              </a:rPr>
              <a:t>İbn</a:t>
            </a:r>
            <a:r>
              <a:rPr lang="tr-TR" sz="1400" dirty="0">
                <a:solidFill>
                  <a:srgbClr val="000000"/>
                </a:solidFill>
                <a:latin typeface="Times New Roman" pitchFamily="18" charset="0"/>
                <a:ea typeface="Calibri" pitchFamily="34" charset="0"/>
                <a:cs typeface="Times New Roman" pitchFamily="18" charset="0"/>
              </a:rPr>
              <a:t> Haldun</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un Mukaddime adlı eserini 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rk</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eye kazandıran ilk kişidir.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Ahmet Cevdet Paşa, Osmanlı kurumlarına yeniden şekil verilmesi konusunda farklı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ncelerin hız kazandığı bir d</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nemde, gelenek</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 Doğu İslam 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lt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ile yenilik</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 Batı arasında senteze varmaya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alışmıştır.Avrupa kanunlarının ve kurumlarının olduğu gibi alınmasına soğuk bakan Ahmet Cevdet Paşa, İslami geleneklerin korunması gerektiğini s</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ylemiş ve bir kısım devlet ileri gelenlerinin Fransız kanunlarının alınması y</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ndeki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şlerine karşı </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ıkarak Mecelle adlı İslam Hukuku</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nun ilk </a:t>
            </a:r>
            <a:r>
              <a:rPr lang="tr-TR" sz="1400" dirty="0" err="1">
                <a:solidFill>
                  <a:srgbClr val="000000"/>
                </a:solidFill>
                <a:latin typeface="Times New Roman" pitchFamily="18" charset="0"/>
                <a:ea typeface="Calibri" pitchFamily="34" charset="0"/>
                <a:cs typeface="Times New Roman" pitchFamily="18" charset="0"/>
              </a:rPr>
              <a:t>modi</a:t>
            </a:r>
            <a:r>
              <a:rPr lang="tr-TR" sz="1400" dirty="0" err="1">
                <a:solidFill>
                  <a:srgbClr val="000000"/>
                </a:solidFill>
                <a:latin typeface="Calibri" pitchFamily="34" charset="0"/>
                <a:ea typeface="MS Mincho" pitchFamily="49" charset="-128"/>
                <a:cs typeface="Times New Roman" pitchFamily="18" charset="0"/>
              </a:rPr>
              <a:t>f</a:t>
            </a:r>
            <a:r>
              <a:rPr lang="tr-TR" sz="1400" dirty="0" err="1">
                <a:solidFill>
                  <a:srgbClr val="000000"/>
                </a:solidFill>
                <a:latin typeface="Times New Roman" pitchFamily="18" charset="0"/>
                <a:ea typeface="Calibri" pitchFamily="34" charset="0"/>
                <a:cs typeface="Times New Roman" pitchFamily="18" charset="0"/>
              </a:rPr>
              <a:t>ileştirilmesi</a:t>
            </a:r>
            <a:r>
              <a:rPr lang="tr-TR" sz="1400" dirty="0">
                <a:solidFill>
                  <a:srgbClr val="000000"/>
                </a:solidFill>
                <a:latin typeface="Times New Roman" pitchFamily="18" charset="0"/>
                <a:ea typeface="Calibri" pitchFamily="34" charset="0"/>
                <a:cs typeface="Times New Roman" pitchFamily="18" charset="0"/>
              </a:rPr>
              <a:t> eserinin hazırlanmasında en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nemli rol</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stlenmiştir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O</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na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 medeniyet dine bağlı olduğu gibi İslam toplumunun anayasası da fıkıhtır ve İslam dini ve hukuku, İslam tarihi ve toplumlarını kendi şartlarına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re bi</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imlendirmiştir. Din deyince, ilahi menşeli, vahye dayanan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nc</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bir sistemi anlayan Paşa, İslam</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ı sadece bir iman ve ibadetler b</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t</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olarak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rmemekte, aynı zamanda bir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nya g</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bir hayat tarzı olarak anlamaktadır. Osmanlı Devleti ile Batı devletlerinin farklı inan</a:t>
            </a:r>
            <a:r>
              <a:rPr lang="tr-TR" sz="1400" dirty="0">
                <a:solidFill>
                  <a:srgbClr val="000000"/>
                </a:solidFill>
                <a:latin typeface="Calibri"/>
                <a:ea typeface="Calibri" pitchFamily="34" charset="0"/>
                <a:cs typeface="Times New Roman" pitchFamily="18" charset="0"/>
              </a:rPr>
              <a:t>ç</a:t>
            </a:r>
            <a:r>
              <a:rPr lang="tr-TR" sz="1400" dirty="0">
                <a:solidFill>
                  <a:srgbClr val="000000"/>
                </a:solidFill>
                <a:latin typeface="Times New Roman" pitchFamily="18" charset="0"/>
                <a:ea typeface="Calibri" pitchFamily="34" charset="0"/>
                <a:cs typeface="Times New Roman" pitchFamily="18" charset="0"/>
              </a:rPr>
              <a:t>, din ve medeniyetlerin </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r</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 olduğuna inanan Paşa, bu nedenle, Osmanlı toplumunda siyasi, idari, hukuki ve diğer alanlarda İslami etkilerin egemen olduğunu belirterek bu alanlarda İslami h</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k</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mlerin dikkate alınmasının daha isabetli olacağını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nmektedir. Fransız Devrimi</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ne de </a:t>
            </a:r>
            <a:r>
              <a:rPr lang="tr-TR" sz="1400" dirty="0">
                <a:solidFill>
                  <a:srgbClr val="000000"/>
                </a:solidFill>
                <a:latin typeface="Calibri"/>
                <a:ea typeface="Calibri" pitchFamily="34" charset="0"/>
                <a:cs typeface="Times New Roman" pitchFamily="18" charset="0"/>
              </a:rPr>
              <a:t>ö</a:t>
            </a:r>
            <a:r>
              <a:rPr lang="tr-TR" sz="1400" dirty="0">
                <a:solidFill>
                  <a:srgbClr val="000000"/>
                </a:solidFill>
                <a:latin typeface="Times New Roman" pitchFamily="18" charset="0"/>
                <a:ea typeface="Calibri" pitchFamily="34" charset="0"/>
                <a:cs typeface="Times New Roman" pitchFamily="18" charset="0"/>
              </a:rPr>
              <a:t>zel bir ilgi duyan Ahmet Cevdet Paşa, bu konunun girişinde, kraliyet Fransa</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sındaki ekonomik darboğaza ve devrimi hazırlayan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nce iklimine atıflar yapar.</a:t>
            </a:r>
            <a:endParaRPr lang="tr-TR" sz="1400" dirty="0">
              <a:solidFill>
                <a:prstClr val="black"/>
              </a:solidFill>
              <a:latin typeface="Arial" pitchFamily="34" charset="0"/>
              <a:cs typeface="Arial" pitchFamily="34" charset="0"/>
            </a:endParaRPr>
          </a:p>
          <a:p>
            <a:pPr algn="just" eaLnBrk="0" fontAlgn="base" hangingPunct="0">
              <a:spcBef>
                <a:spcPct val="0"/>
              </a:spcBef>
              <a:spcAft>
                <a:spcPct val="0"/>
              </a:spcAft>
            </a:pPr>
            <a:r>
              <a:rPr lang="tr-TR" sz="1400" dirty="0">
                <a:solidFill>
                  <a:srgbClr val="000000"/>
                </a:solidFill>
                <a:latin typeface="Times New Roman" pitchFamily="18" charset="0"/>
                <a:ea typeface="Calibri" pitchFamily="34" charset="0"/>
                <a:cs typeface="Times New Roman" pitchFamily="18" charset="0"/>
              </a:rPr>
              <a:t>Ahmet Cevdet Paşa</a:t>
            </a:r>
            <a:r>
              <a:rPr lang="tr-TR" sz="1400" dirty="0">
                <a:solidFill>
                  <a:srgbClr val="000000"/>
                </a:solidFill>
                <a:latin typeface="Calibri"/>
                <a:ea typeface="Calibri" pitchFamily="34" charset="0"/>
                <a:cs typeface="Times New Roman" pitchFamily="18" charset="0"/>
              </a:rPr>
              <a:t>’</a:t>
            </a:r>
            <a:r>
              <a:rPr lang="tr-TR" sz="1400" dirty="0">
                <a:solidFill>
                  <a:srgbClr val="000000"/>
                </a:solidFill>
                <a:latin typeface="Times New Roman" pitchFamily="18" charset="0"/>
                <a:ea typeface="Calibri" pitchFamily="34" charset="0"/>
                <a:cs typeface="Times New Roman" pitchFamily="18" charset="0"/>
              </a:rPr>
              <a:t>nın toplum d</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ş</a:t>
            </a:r>
            <a:r>
              <a:rPr lang="tr-TR" sz="1400" dirty="0">
                <a:solidFill>
                  <a:srgbClr val="000000"/>
                </a:solidFill>
                <a:latin typeface="Calibri"/>
                <a:ea typeface="Calibri" pitchFamily="34" charset="0"/>
                <a:cs typeface="Times New Roman" pitchFamily="18" charset="0"/>
              </a:rPr>
              <a:t>ü</a:t>
            </a:r>
            <a:r>
              <a:rPr lang="tr-TR" sz="1400" dirty="0">
                <a:solidFill>
                  <a:srgbClr val="000000"/>
                </a:solidFill>
                <a:latin typeface="Times New Roman" pitchFamily="18" charset="0"/>
                <a:ea typeface="Calibri" pitchFamily="34" charset="0"/>
                <a:cs typeface="Times New Roman" pitchFamily="18" charset="0"/>
              </a:rPr>
              <a:t>ncesinde din, onun toplumsal hayatı ve kurumları yorumlarken kullandığı en temel olgulardan biridir.</a:t>
            </a:r>
            <a:endParaRPr lang="tr-TR" sz="1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11382699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1"/>
          <p:cNvSpPr>
            <a:spLocks noChangeArrowheads="1"/>
          </p:cNvSpPr>
          <p:nvPr/>
        </p:nvSpPr>
        <p:spPr bwMode="auto">
          <a:xfrm>
            <a:off x="1952596" y="425471"/>
            <a:ext cx="8215370"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fontAlgn="base">
              <a:spcBef>
                <a:spcPct val="0"/>
              </a:spcBef>
              <a:spcAft>
                <a:spcPct val="0"/>
              </a:spcAft>
            </a:pPr>
            <a:r>
              <a:rPr lang="tr-TR" sz="1400" b="1" dirty="0">
                <a:solidFill>
                  <a:srgbClr val="000000"/>
                </a:solidFill>
                <a:latin typeface="Times New Roman" pitchFamily="18" charset="0"/>
                <a:ea typeface="Calibri" pitchFamily="34" charset="0"/>
                <a:cs typeface="Times New Roman" pitchFamily="18" charset="0"/>
              </a:rPr>
              <a:t>B-MEŞRUTİYET D</a:t>
            </a:r>
            <a:r>
              <a:rPr lang="tr-TR" sz="1400" b="1" dirty="0">
                <a:solidFill>
                  <a:srgbClr val="000000"/>
                </a:solidFill>
                <a:latin typeface="Calibri"/>
                <a:ea typeface="Calibri" pitchFamily="34" charset="0"/>
                <a:cs typeface="Times New Roman" pitchFamily="18" charset="0"/>
              </a:rPr>
              <a:t>Ö</a:t>
            </a:r>
            <a:r>
              <a:rPr lang="tr-TR" sz="1400" b="1" dirty="0">
                <a:solidFill>
                  <a:srgbClr val="000000"/>
                </a:solidFill>
                <a:latin typeface="Times New Roman" pitchFamily="18" charset="0"/>
                <a:ea typeface="Calibri" pitchFamily="34" charset="0"/>
                <a:cs typeface="Times New Roman" pitchFamily="18" charset="0"/>
              </a:rPr>
              <a:t>NEMİ</a:t>
            </a:r>
            <a:endParaRPr lang="tr-TR" sz="14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Osmanlı</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nın Batı tarzı bir modernleşme isteği bilin</a:t>
            </a:r>
            <a:r>
              <a:rPr lang="tr-TR" sz="1600" dirty="0">
                <a:solidFill>
                  <a:srgbClr val="000000"/>
                </a:solidFill>
                <a:latin typeface="Calibri"/>
                <a:ea typeface="Calibri" pitchFamily="34" charset="0"/>
                <a:cs typeface="Times New Roman" pitchFamily="18" charset="0"/>
              </a:rPr>
              <a:t>ç</a:t>
            </a:r>
            <a:r>
              <a:rPr lang="tr-TR" sz="1600" dirty="0">
                <a:solidFill>
                  <a:srgbClr val="000000"/>
                </a:solidFill>
                <a:latin typeface="Times New Roman" pitchFamily="18" charset="0"/>
                <a:ea typeface="Calibri" pitchFamily="34" charset="0"/>
                <a:cs typeface="Times New Roman" pitchFamily="18" charset="0"/>
              </a:rPr>
              <a:t>li bir devlet siyasetidir. Bu yeni siyasi y</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nelimin amacı, Osmanlı Devleti</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nin milletlerarası ilişkilerde azalan etkinliğini yeniden kazanmaktır.</a:t>
            </a:r>
            <a:endParaRPr lang="tr-TR" sz="1600" dirty="0">
              <a:solidFill>
                <a:prstClr val="black"/>
              </a:solidFill>
              <a:latin typeface="Arial" pitchFamily="34" charset="0"/>
              <a:cs typeface="Arial" pitchFamily="34" charset="0"/>
            </a:endParaRPr>
          </a:p>
          <a:p>
            <a:pPr eaLnBrk="0" fontAlgn="base" hangingPunct="0">
              <a:spcBef>
                <a:spcPct val="0"/>
              </a:spcBef>
              <a:spcAft>
                <a:spcPct val="0"/>
              </a:spcAft>
            </a:pPr>
            <a:r>
              <a:rPr lang="tr-TR" sz="1600" dirty="0">
                <a:solidFill>
                  <a:srgbClr val="000000"/>
                </a:solidFill>
                <a:latin typeface="Times New Roman" pitchFamily="18" charset="0"/>
                <a:ea typeface="Calibri" pitchFamily="34" charset="0"/>
                <a:cs typeface="Times New Roman" pitchFamily="18" charset="0"/>
              </a:rPr>
              <a:t>II. Meşrutiyet d</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neminde Batı</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daki sosyoloji ekollerinin hemen hemen hepsinin 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rkiye</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ye aktarılması ve siyasi akımlarla b</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t</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nleşmesi, toplumsal sorunları </a:t>
            </a:r>
            <a:r>
              <a:rPr lang="tr-TR" sz="1600" dirty="0">
                <a:solidFill>
                  <a:srgbClr val="000000"/>
                </a:solidFill>
                <a:latin typeface="Calibri"/>
                <a:ea typeface="Calibri" pitchFamily="34" charset="0"/>
                <a:cs typeface="Times New Roman" pitchFamily="18" charset="0"/>
              </a:rPr>
              <a:t>çö</a:t>
            </a:r>
            <a:r>
              <a:rPr lang="tr-TR" sz="1600" dirty="0">
                <a:solidFill>
                  <a:srgbClr val="000000"/>
                </a:solidFill>
                <a:latin typeface="Times New Roman" pitchFamily="18" charset="0"/>
                <a:ea typeface="Calibri" pitchFamily="34" charset="0"/>
                <a:cs typeface="Times New Roman" pitchFamily="18" charset="0"/>
              </a:rPr>
              <a:t>zmede, Osmanlı </a:t>
            </a:r>
            <a:r>
              <a:rPr lang="tr-TR" sz="1600" dirty="0">
                <a:solidFill>
                  <a:srgbClr val="000000"/>
                </a:solidFill>
                <a:latin typeface="Calibri"/>
                <a:ea typeface="Calibri" pitchFamily="34" charset="0"/>
                <a:cs typeface="Times New Roman" pitchFamily="18" charset="0"/>
              </a:rPr>
              <a:t>ö</a:t>
            </a:r>
            <a:r>
              <a:rPr lang="tr-TR" sz="1600" dirty="0">
                <a:solidFill>
                  <a:srgbClr val="000000"/>
                </a:solidFill>
                <a:latin typeface="Times New Roman" pitchFamily="18" charset="0"/>
                <a:ea typeface="Calibri" pitchFamily="34" charset="0"/>
                <a:cs typeface="Times New Roman" pitchFamily="18" charset="0"/>
              </a:rPr>
              <a:t>zelinde </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devleti nasıl kurtarırız?</a:t>
            </a:r>
            <a:r>
              <a:rPr lang="tr-TR" sz="1600" dirty="0">
                <a:solidFill>
                  <a:srgbClr val="000000"/>
                </a:solidFill>
                <a:latin typeface="Calibri"/>
                <a:ea typeface="Calibri" pitchFamily="34" charset="0"/>
                <a:cs typeface="Times New Roman" pitchFamily="18" charset="0"/>
              </a:rPr>
              <a:t>”</a:t>
            </a:r>
            <a:r>
              <a:rPr lang="tr-TR" sz="1600" dirty="0">
                <a:solidFill>
                  <a:srgbClr val="000000"/>
                </a:solidFill>
                <a:latin typeface="Times New Roman" pitchFamily="18" charset="0"/>
                <a:ea typeface="Calibri" pitchFamily="34" charset="0"/>
                <a:cs typeface="Times New Roman" pitchFamily="18" charset="0"/>
              </a:rPr>
              <a:t> sorusunun ancak siyaset aracılığı ile </a:t>
            </a:r>
            <a:r>
              <a:rPr lang="tr-TR" sz="1600" dirty="0">
                <a:solidFill>
                  <a:srgbClr val="000000"/>
                </a:solidFill>
                <a:latin typeface="Calibri"/>
                <a:ea typeface="Calibri" pitchFamily="34" charset="0"/>
                <a:cs typeface="Times New Roman" pitchFamily="18" charset="0"/>
              </a:rPr>
              <a:t>çö</a:t>
            </a:r>
            <a:r>
              <a:rPr lang="tr-TR" sz="1600" dirty="0">
                <a:solidFill>
                  <a:srgbClr val="000000"/>
                </a:solidFill>
                <a:latin typeface="Times New Roman" pitchFamily="18" charset="0"/>
                <a:ea typeface="Calibri" pitchFamily="34" charset="0"/>
                <a:cs typeface="Times New Roman" pitchFamily="18" charset="0"/>
              </a:rPr>
              <a:t>z</a:t>
            </a:r>
            <a:r>
              <a:rPr lang="tr-TR" sz="1600" dirty="0">
                <a:solidFill>
                  <a:srgbClr val="000000"/>
                </a:solidFill>
                <a:latin typeface="Calibri"/>
                <a:ea typeface="Calibri" pitchFamily="34" charset="0"/>
                <a:cs typeface="Times New Roman" pitchFamily="18" charset="0"/>
              </a:rPr>
              <a:t>ü</a:t>
            </a:r>
            <a:r>
              <a:rPr lang="tr-TR" sz="1600" dirty="0">
                <a:solidFill>
                  <a:srgbClr val="000000"/>
                </a:solidFill>
                <a:latin typeface="Times New Roman" pitchFamily="18" charset="0"/>
                <a:ea typeface="Calibri" pitchFamily="34" charset="0"/>
                <a:cs typeface="Times New Roman" pitchFamily="18" charset="0"/>
              </a:rPr>
              <a:t>mleneceğine inanılmasından kaynaklanmaktadır.</a:t>
            </a:r>
          </a:p>
          <a:p>
            <a:r>
              <a:rPr lang="tr-TR" sz="1600" dirty="0">
                <a:solidFill>
                  <a:srgbClr val="000000"/>
                </a:solidFill>
                <a:latin typeface="Times New Roman" pitchFamily="18" charset="0"/>
                <a:ea typeface="Calibri" pitchFamily="34" charset="0"/>
                <a:cs typeface="Times New Roman" pitchFamily="18" charset="0"/>
              </a:rPr>
              <a:t>Bu dönemde Osmanlı’ya aktarılan sosyoloji ekolleri ve siyaset anlayışları sadece </a:t>
            </a:r>
            <a:r>
              <a:rPr lang="tr-TR" sz="1600" dirty="0" err="1">
                <a:solidFill>
                  <a:srgbClr val="000000"/>
                </a:solidFill>
                <a:latin typeface="Times New Roman" pitchFamily="18" charset="0"/>
                <a:ea typeface="Calibri" pitchFamily="34" charset="0"/>
                <a:cs typeface="Times New Roman" pitchFamily="18" charset="0"/>
              </a:rPr>
              <a:t>Durkheim</a:t>
            </a:r>
            <a:r>
              <a:rPr lang="tr-TR" sz="1600" dirty="0">
                <a:solidFill>
                  <a:srgbClr val="000000"/>
                </a:solidFill>
                <a:latin typeface="Times New Roman" pitchFamily="18" charset="0"/>
                <a:ea typeface="Calibri" pitchFamily="34" charset="0"/>
                <a:cs typeface="Times New Roman" pitchFamily="18" charset="0"/>
              </a:rPr>
              <a:t>–Gökalp, </a:t>
            </a:r>
            <a:r>
              <a:rPr lang="tr-TR" sz="1600" dirty="0" err="1">
                <a:solidFill>
                  <a:srgbClr val="000000"/>
                </a:solidFill>
                <a:latin typeface="Times New Roman" pitchFamily="18" charset="0"/>
                <a:ea typeface="Calibri" pitchFamily="34" charset="0"/>
                <a:cs typeface="Times New Roman" pitchFamily="18" charset="0"/>
              </a:rPr>
              <a:t>Le</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Play</a:t>
            </a:r>
            <a:r>
              <a:rPr lang="tr-TR" sz="1600" dirty="0">
                <a:solidFill>
                  <a:srgbClr val="000000"/>
                </a:solidFill>
                <a:latin typeface="Times New Roman" pitchFamily="18" charset="0"/>
                <a:ea typeface="Calibri" pitchFamily="34" charset="0"/>
                <a:cs typeface="Times New Roman" pitchFamily="18" charset="0"/>
              </a:rPr>
              <a:t>–Prens Sabahattin akımları ile sınırlı değildir. Bunların yanı sıra, Mustafa Suphi Marksist sosyolojiyi, Ahmet </a:t>
            </a:r>
            <a:r>
              <a:rPr lang="tr-TR" sz="1600" dirty="0" err="1">
                <a:solidFill>
                  <a:srgbClr val="000000"/>
                </a:solidFill>
                <a:latin typeface="Times New Roman" pitchFamily="18" charset="0"/>
                <a:ea typeface="Calibri" pitchFamily="34" charset="0"/>
                <a:cs typeface="Times New Roman" pitchFamily="18" charset="0"/>
              </a:rPr>
              <a:t>Şuayp</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organist</a:t>
            </a:r>
            <a:r>
              <a:rPr lang="tr-TR" sz="1600" dirty="0">
                <a:solidFill>
                  <a:srgbClr val="000000"/>
                </a:solidFill>
                <a:latin typeface="Times New Roman" pitchFamily="18" charset="0"/>
                <a:ea typeface="Calibri" pitchFamily="34" charset="0"/>
                <a:cs typeface="Times New Roman" pitchFamily="18" charset="0"/>
              </a:rPr>
              <a:t> sosyolojiyi, Ahmet Rıza pozitivist sosyolojiyi ve bu sosyolojilerin bağlı oldukları siyasi anlayışları temsil etmektedirler. Ancak, bunlardan </a:t>
            </a:r>
            <a:r>
              <a:rPr lang="tr-TR" sz="1600" dirty="0" err="1">
                <a:solidFill>
                  <a:srgbClr val="000000"/>
                </a:solidFill>
                <a:latin typeface="Times New Roman" pitchFamily="18" charset="0"/>
                <a:ea typeface="Calibri" pitchFamily="34" charset="0"/>
                <a:cs typeface="Times New Roman" pitchFamily="18" charset="0"/>
              </a:rPr>
              <a:t>Durkheim</a:t>
            </a:r>
            <a:r>
              <a:rPr lang="tr-TR" sz="1600" dirty="0">
                <a:solidFill>
                  <a:srgbClr val="000000"/>
                </a:solidFill>
                <a:latin typeface="Times New Roman" pitchFamily="18" charset="0"/>
                <a:ea typeface="Calibri" pitchFamily="34" charset="0"/>
                <a:cs typeface="Times New Roman" pitchFamily="18" charset="0"/>
              </a:rPr>
              <a:t> ve </a:t>
            </a:r>
            <a:r>
              <a:rPr lang="tr-TR" sz="1600" dirty="0" err="1">
                <a:solidFill>
                  <a:srgbClr val="000000"/>
                </a:solidFill>
                <a:latin typeface="Times New Roman" pitchFamily="18" charset="0"/>
                <a:ea typeface="Calibri" pitchFamily="34" charset="0"/>
                <a:cs typeface="Times New Roman" pitchFamily="18" charset="0"/>
              </a:rPr>
              <a:t>Le</a:t>
            </a:r>
            <a:r>
              <a:rPr lang="tr-TR" sz="1600" dirty="0">
                <a:solidFill>
                  <a:srgbClr val="000000"/>
                </a:solidFill>
                <a:latin typeface="Times New Roman" pitchFamily="18" charset="0"/>
                <a:ea typeface="Calibri" pitchFamily="34" charset="0"/>
                <a:cs typeface="Times New Roman" pitchFamily="18" charset="0"/>
              </a:rPr>
              <a:t> </a:t>
            </a:r>
            <a:r>
              <a:rPr lang="tr-TR" sz="1600" dirty="0" err="1">
                <a:solidFill>
                  <a:srgbClr val="000000"/>
                </a:solidFill>
                <a:latin typeface="Times New Roman" pitchFamily="18" charset="0"/>
                <a:ea typeface="Calibri" pitchFamily="34" charset="0"/>
                <a:cs typeface="Times New Roman" pitchFamily="18" charset="0"/>
              </a:rPr>
              <a:t>Play’ın</a:t>
            </a:r>
            <a:r>
              <a:rPr lang="tr-TR" sz="1600" dirty="0">
                <a:solidFill>
                  <a:srgbClr val="000000"/>
                </a:solidFill>
                <a:latin typeface="Times New Roman" pitchFamily="18" charset="0"/>
                <a:ea typeface="Calibri" pitchFamily="34" charset="0"/>
                <a:cs typeface="Times New Roman" pitchFamily="18" charset="0"/>
              </a:rPr>
              <a:t> sosyolojik görüşlerine dayalı olarak kurulan iki ekol dışındakiler bir iz bırakamadan kaybolmuşlardır.19. yüzyılın ikinci yarısından sonra Osmanlı Devleti’ni içinde bulunduğu bu açmazdan kurtarabilmek için (Osmanlıcılık, İslâmcılık, Türkçülük ve Batıcılık gibi) bir takım ideolojik düşünce akımlarının oluşmaya başladığı görülmektedir. Yirminci yüzyılın başlarında, II. Meşrutiyet’te daha belirgin olarak ortaya </a:t>
            </a:r>
            <a:r>
              <a:rPr lang="tr-TR" sz="1600" dirty="0">
                <a:solidFill>
                  <a:prstClr val="black"/>
                </a:solidFill>
                <a:latin typeface="Century Schoolbook"/>
              </a:rPr>
              <a:t>çıkan bu akımlar Osmanlı Devleti’ni düştüğü bu zor durumdan kurtarmayı, eski gücüne kavuşturmayı amaçlamaktaydılar.</a:t>
            </a:r>
          </a:p>
          <a:p>
            <a:pPr eaLnBrk="0" fontAlgn="base" hangingPunct="0">
              <a:spcBef>
                <a:spcPct val="0"/>
              </a:spcBef>
              <a:spcAft>
                <a:spcPct val="0"/>
              </a:spcAft>
            </a:pPr>
            <a:endParaRPr lang="tr-TR" sz="1400" dirty="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89670727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10.xml.rels><?xml version="1.0" encoding="UTF-8" standalone="yes"?>
<Relationships xmlns="http://schemas.openxmlformats.org/package/2006/relationships"><Relationship Id="rId1" Type="http://schemas.openxmlformats.org/officeDocument/2006/relationships/image" Target="../media/image1.jpeg"/></Relationships>
</file>

<file path=ppt/theme/_rels/theme11.xml.rels><?xml version="1.0" encoding="UTF-8" standalone="yes"?>
<Relationships xmlns="http://schemas.openxmlformats.org/package/2006/relationships"><Relationship Id="rId1" Type="http://schemas.openxmlformats.org/officeDocument/2006/relationships/image" Target="../media/image1.jpeg"/></Relationships>
</file>

<file path=ppt/theme/_rels/theme12.xml.rels><?xml version="1.0" encoding="UTF-8" standalone="yes"?>
<Relationships xmlns="http://schemas.openxmlformats.org/package/2006/relationships"><Relationship Id="rId1" Type="http://schemas.openxmlformats.org/officeDocument/2006/relationships/image" Target="../media/image1.jpeg"/></Relationships>
</file>

<file path=ppt/theme/_rels/theme13.xml.rels><?xml version="1.0" encoding="UTF-8" standalone="yes"?>
<Relationships xmlns="http://schemas.openxmlformats.org/package/2006/relationships"><Relationship Id="rId1" Type="http://schemas.openxmlformats.org/officeDocument/2006/relationships/image" Target="../media/image1.jpeg"/></Relationships>
</file>

<file path=ppt/theme/_rels/theme14.xml.rels><?xml version="1.0" encoding="UTF-8" standalone="yes"?>
<Relationships xmlns="http://schemas.openxmlformats.org/package/2006/relationships"><Relationship Id="rId1" Type="http://schemas.openxmlformats.org/officeDocument/2006/relationships/image" Target="../media/image1.jpeg"/></Relationships>
</file>

<file path=ppt/theme/_rels/theme15.xml.rels><?xml version="1.0" encoding="UTF-8" standalone="yes"?>
<Relationships xmlns="http://schemas.openxmlformats.org/package/2006/relationships"><Relationship Id="rId1" Type="http://schemas.openxmlformats.org/officeDocument/2006/relationships/image" Target="../media/image1.jpeg"/></Relationships>
</file>

<file path=ppt/theme/_rels/theme16.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1.jpeg"/></Relationships>
</file>

<file path=ppt/theme/_rels/theme4.xml.rels><?xml version="1.0" encoding="UTF-8" standalone="yes"?>
<Relationships xmlns="http://schemas.openxmlformats.org/package/2006/relationships"><Relationship Id="rId1" Type="http://schemas.openxmlformats.org/officeDocument/2006/relationships/image" Target="../media/image1.jpeg"/></Relationships>
</file>

<file path=ppt/theme/_rels/theme5.xml.rels><?xml version="1.0" encoding="UTF-8" standalone="yes"?>
<Relationships xmlns="http://schemas.openxmlformats.org/package/2006/relationships"><Relationship Id="rId1" Type="http://schemas.openxmlformats.org/officeDocument/2006/relationships/image" Target="../media/image1.jpeg"/></Relationships>
</file>

<file path=ppt/theme/_rels/theme6.xml.rels><?xml version="1.0" encoding="UTF-8" standalone="yes"?>
<Relationships xmlns="http://schemas.openxmlformats.org/package/2006/relationships"><Relationship Id="rId1" Type="http://schemas.openxmlformats.org/officeDocument/2006/relationships/image" Target="../media/image1.jpeg"/></Relationships>
</file>

<file path=ppt/theme/_rels/theme7.xml.rels><?xml version="1.0" encoding="UTF-8" standalone="yes"?>
<Relationships xmlns="http://schemas.openxmlformats.org/package/2006/relationships"><Relationship Id="rId1" Type="http://schemas.openxmlformats.org/officeDocument/2006/relationships/image" Target="../media/image1.jpeg"/></Relationships>
</file>

<file path=ppt/theme/_rels/theme8.xml.rels><?xml version="1.0" encoding="UTF-8" standalone="yes"?>
<Relationships xmlns="http://schemas.openxmlformats.org/package/2006/relationships"><Relationship Id="rId1" Type="http://schemas.openxmlformats.org/officeDocument/2006/relationships/image" Target="../media/image1.jpeg"/></Relationships>
</file>

<file path=ppt/theme/_rels/theme9.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0.xml><?xml version="1.0" encoding="utf-8"?>
<a:theme xmlns:a="http://schemas.openxmlformats.org/drawingml/2006/main" name="9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1.xml><?xml version="1.0" encoding="utf-8"?>
<a:theme xmlns:a="http://schemas.openxmlformats.org/drawingml/2006/main" name="10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2.xml><?xml version="1.0" encoding="utf-8"?>
<a:theme xmlns:a="http://schemas.openxmlformats.org/drawingml/2006/main" name="11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3.xml><?xml version="1.0" encoding="utf-8"?>
<a:theme xmlns:a="http://schemas.openxmlformats.org/drawingml/2006/main" name="12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4.xml><?xml version="1.0" encoding="utf-8"?>
<a:theme xmlns:a="http://schemas.openxmlformats.org/drawingml/2006/main" name="13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5.xml><?xml version="1.0" encoding="utf-8"?>
<a:theme xmlns:a="http://schemas.openxmlformats.org/drawingml/2006/main" name="14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16.xml><?xml version="1.0" encoding="utf-8"?>
<a:theme xmlns:a="http://schemas.openxmlformats.org/drawingml/2006/main" name="15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1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3.xml><?xml version="1.0" encoding="utf-8"?>
<a:theme xmlns:a="http://schemas.openxmlformats.org/drawingml/2006/main" name="2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4.xml><?xml version="1.0" encoding="utf-8"?>
<a:theme xmlns:a="http://schemas.openxmlformats.org/drawingml/2006/main" name="3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5.xml><?xml version="1.0" encoding="utf-8"?>
<a:theme xmlns:a="http://schemas.openxmlformats.org/drawingml/2006/main" name="4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6.xml><?xml version="1.0" encoding="utf-8"?>
<a:theme xmlns:a="http://schemas.openxmlformats.org/drawingml/2006/main" name="5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7.xml><?xml version="1.0" encoding="utf-8"?>
<a:theme xmlns:a="http://schemas.openxmlformats.org/drawingml/2006/main" name="6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8.xml><?xml version="1.0" encoding="utf-8"?>
<a:theme xmlns:a="http://schemas.openxmlformats.org/drawingml/2006/main" name="7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9.xml><?xml version="1.0" encoding="utf-8"?>
<a:theme xmlns:a="http://schemas.openxmlformats.org/drawingml/2006/main" name="8_Cumba">
  <a:themeElements>
    <a:clrScheme name="Cumba">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Cumba">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umba">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TotalTime>
  <Words>3703</Words>
  <Application>Microsoft Office PowerPoint</Application>
  <PresentationFormat>Geniş ekran</PresentationFormat>
  <Paragraphs>87</Paragraphs>
  <Slides>16</Slides>
  <Notes>0</Notes>
  <HiddenSlides>0</HiddenSlides>
  <MMClips>0</MMClips>
  <ScaleCrop>false</ScaleCrop>
  <HeadingPairs>
    <vt:vector size="6" baseType="variant">
      <vt:variant>
        <vt:lpstr>Kullanılan Yazı Tipleri</vt:lpstr>
      </vt:variant>
      <vt:variant>
        <vt:i4>7</vt:i4>
      </vt:variant>
      <vt:variant>
        <vt:lpstr>Tema</vt:lpstr>
      </vt:variant>
      <vt:variant>
        <vt:i4>16</vt:i4>
      </vt:variant>
      <vt:variant>
        <vt:lpstr>Slayt Başlıkları</vt:lpstr>
      </vt:variant>
      <vt:variant>
        <vt:i4>16</vt:i4>
      </vt:variant>
    </vt:vector>
  </HeadingPairs>
  <TitlesOfParts>
    <vt:vector size="39" baseType="lpstr">
      <vt:lpstr>Arial</vt:lpstr>
      <vt:lpstr>Calibri</vt:lpstr>
      <vt:lpstr>Century Schoolbook</vt:lpstr>
      <vt:lpstr>MS Mincho</vt:lpstr>
      <vt:lpstr>Times New Roman</vt:lpstr>
      <vt:lpstr>Wingdings</vt:lpstr>
      <vt:lpstr>Wingdings 2</vt:lpstr>
      <vt:lpstr>Cumba</vt:lpstr>
      <vt:lpstr>1_Cumba</vt:lpstr>
      <vt:lpstr>2_Cumba</vt:lpstr>
      <vt:lpstr>3_Cumba</vt:lpstr>
      <vt:lpstr>4_Cumba</vt:lpstr>
      <vt:lpstr>5_Cumba</vt:lpstr>
      <vt:lpstr>6_Cumba</vt:lpstr>
      <vt:lpstr>7_Cumba</vt:lpstr>
      <vt:lpstr>8_Cumba</vt:lpstr>
      <vt:lpstr>9_Cumba</vt:lpstr>
      <vt:lpstr>10_Cumba</vt:lpstr>
      <vt:lpstr>11_Cumba</vt:lpstr>
      <vt:lpstr>12_Cumba</vt:lpstr>
      <vt:lpstr>13_Cumba</vt:lpstr>
      <vt:lpstr>14_Cumba</vt:lpstr>
      <vt:lpstr>15_Cumba</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Esra</dc:creator>
  <cp:lastModifiedBy>Esra</cp:lastModifiedBy>
  <cp:revision>1</cp:revision>
  <dcterms:created xsi:type="dcterms:W3CDTF">2018-03-07T12:15:47Z</dcterms:created>
  <dcterms:modified xsi:type="dcterms:W3CDTF">2018-03-07T12:17:31Z</dcterms:modified>
</cp:coreProperties>
</file>