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686" r:id="rId3"/>
    <p:sldId id="712" r:id="rId4"/>
    <p:sldId id="685" r:id="rId5"/>
    <p:sldId id="713" r:id="rId6"/>
    <p:sldId id="714" r:id="rId7"/>
    <p:sldId id="719" r:id="rId8"/>
    <p:sldId id="687" r:id="rId9"/>
    <p:sldId id="715" r:id="rId10"/>
    <p:sldId id="688" r:id="rId11"/>
    <p:sldId id="716" r:id="rId12"/>
    <p:sldId id="717" r:id="rId13"/>
    <p:sldId id="718" r:id="rId1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3" autoAdjust="0"/>
    <p:restoredTop sz="94604" autoAdjust="0"/>
  </p:normalViewPr>
  <p:slideViewPr>
    <p:cSldViewPr>
      <p:cViewPr>
        <p:scale>
          <a:sx n="66" d="100"/>
          <a:sy n="66" d="100"/>
        </p:scale>
        <p:origin x="-1877" y="-4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5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925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925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5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925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925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9260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261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262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0F2766-236C-41DF-8D45-16FED262777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836B6-3E6B-4BCE-B181-81443D0C365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A84FB-4A83-40B8-A182-E652DBF987F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8C7A6-7F31-4222-B881-CCECFCC8E06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D4E93-0534-4893-80CE-FAE6F82F0D3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30B6-1478-4C46-B0F7-8518461D89C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E79B9-6797-4A9E-929A-F4B399CB37E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16EF0-8216-4C7B-93BC-9F0932878C7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84221-3708-4A44-A7B1-B02A9F57E98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F09FE-2710-4787-8B25-72CADE33D59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2FA47-1506-4454-9DF8-7C26E517068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1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3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823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23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3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823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tr-TR"/>
          </a:p>
        </p:txBody>
      </p:sp>
      <p:sp>
        <p:nvSpPr>
          <p:cNvPr id="823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tr-TR"/>
          </a:p>
        </p:txBody>
      </p:sp>
      <p:sp>
        <p:nvSpPr>
          <p:cNvPr id="823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321FD72-6068-4576-9609-544F1E9AE8C8}" type="slidenum">
              <a:rPr lang="tr-TR"/>
              <a:pPr/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nimaldiversity.ummz.umich.edu/site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ldiversity.ummz.umich.edu/site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nimaldiversity.ummz.umich.edu/site/resources/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ldiversity.ummz.umich.edu/site/resources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nfusion.allconet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iltek.tubitak.gov.tr/bilgipaket/canlilar/animalia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ltek.tubitak.gov.tr/bilgipaket/canlilar/animalia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ldiversity.ummz.umich.edu/site/account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555875" y="1916113"/>
            <a:ext cx="4197350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PALEONTOLOJI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555875" y="3860800"/>
            <a:ext cx="424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i="1" dirty="0" smtClean="0"/>
              <a:t>10. </a:t>
            </a:r>
            <a:r>
              <a:rPr lang="tr-TR" i="1" dirty="0"/>
              <a:t>Hafta</a:t>
            </a: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3851920" y="4293096"/>
            <a:ext cx="1944638" cy="3596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M.Görmüş</a:t>
            </a:r>
            <a:endParaRPr lang="tr-TR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564" name="Picture 4" descr="Scan10029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10263" t="42070" r="79788" b="38559"/>
          <a:stretch>
            <a:fillRect/>
          </a:stretch>
        </p:blipFill>
        <p:spPr bwMode="auto">
          <a:xfrm>
            <a:off x="14288" y="0"/>
            <a:ext cx="2562225" cy="3527425"/>
          </a:xfrm>
          <a:prstGeom prst="rect">
            <a:avLst/>
          </a:prstGeom>
          <a:noFill/>
        </p:spPr>
      </p:pic>
      <p:pic>
        <p:nvPicPr>
          <p:cNvPr id="578565" name="Picture 5" descr="Scan10029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25824" t="45583" r="66080" b="35046"/>
          <a:stretch>
            <a:fillRect/>
          </a:stretch>
        </p:blipFill>
        <p:spPr bwMode="auto">
          <a:xfrm>
            <a:off x="2554288" y="0"/>
            <a:ext cx="2043112" cy="3529013"/>
          </a:xfrm>
          <a:prstGeom prst="rect">
            <a:avLst/>
          </a:prstGeom>
          <a:noFill/>
        </p:spPr>
      </p:pic>
      <p:pic>
        <p:nvPicPr>
          <p:cNvPr id="578566" name="Picture 6" descr="Scan10029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22092" t="77278" r="67960" b="7758"/>
          <a:stretch>
            <a:fillRect/>
          </a:stretch>
        </p:blipFill>
        <p:spPr bwMode="auto">
          <a:xfrm>
            <a:off x="7748588" y="5373688"/>
            <a:ext cx="1395412" cy="1484312"/>
          </a:xfrm>
          <a:prstGeom prst="rect">
            <a:avLst/>
          </a:prstGeom>
          <a:noFill/>
        </p:spPr>
      </p:pic>
      <p:pic>
        <p:nvPicPr>
          <p:cNvPr id="578567" name="Picture 7" descr="Scan10029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37036" t="47369" r="54250" b="31514"/>
          <a:stretch>
            <a:fillRect/>
          </a:stretch>
        </p:blipFill>
        <p:spPr bwMode="auto">
          <a:xfrm>
            <a:off x="4554538" y="-28575"/>
            <a:ext cx="2017712" cy="3543300"/>
          </a:xfrm>
          <a:prstGeom prst="rect">
            <a:avLst/>
          </a:prstGeom>
          <a:noFill/>
        </p:spPr>
      </p:pic>
      <p:pic>
        <p:nvPicPr>
          <p:cNvPr id="578568" name="Picture 8" descr="Scan10029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10263" t="65826" r="79156" b="13910"/>
          <a:stretch>
            <a:fillRect/>
          </a:stretch>
        </p:blipFill>
        <p:spPr bwMode="auto">
          <a:xfrm>
            <a:off x="6588125" y="-14288"/>
            <a:ext cx="2552700" cy="3529013"/>
          </a:xfrm>
          <a:prstGeom prst="rect">
            <a:avLst/>
          </a:prstGeom>
          <a:noFill/>
        </p:spPr>
      </p:pic>
      <p:pic>
        <p:nvPicPr>
          <p:cNvPr id="578569" name="Picture 9" descr="Scan10029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22092" t="67593" r="69812" b="22722"/>
          <a:stretch>
            <a:fillRect/>
          </a:stretch>
        </p:blipFill>
        <p:spPr bwMode="auto">
          <a:xfrm>
            <a:off x="0" y="5397500"/>
            <a:ext cx="1727200" cy="1460500"/>
          </a:xfrm>
          <a:prstGeom prst="rect">
            <a:avLst/>
          </a:prstGeom>
          <a:noFill/>
        </p:spPr>
      </p:pic>
      <p:sp>
        <p:nvSpPr>
          <p:cNvPr id="578570" name="Text Box 10"/>
          <p:cNvSpPr txBox="1">
            <a:spLocks noChangeArrowheads="1"/>
          </p:cNvSpPr>
          <p:nvPr/>
        </p:nvSpPr>
        <p:spPr bwMode="auto">
          <a:xfrm>
            <a:off x="0" y="36449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/>
              <a:t>Jura-Kretase                       Ü.Kretase-G.           Tersiyer-G.             Kretase</a:t>
            </a:r>
          </a:p>
          <a:p>
            <a:r>
              <a:rPr lang="tr-TR"/>
              <a:t>Konikspiral, kalın kavkı        ters koni                  dikenli                    topaç şekil </a:t>
            </a:r>
          </a:p>
        </p:txBody>
      </p:sp>
      <p:sp>
        <p:nvSpPr>
          <p:cNvPr id="578571" name="Text Box 11"/>
          <p:cNvSpPr txBox="1">
            <a:spLocks noChangeArrowheads="1"/>
          </p:cNvSpPr>
          <p:nvPr/>
        </p:nvSpPr>
        <p:spPr bwMode="auto">
          <a:xfrm>
            <a:off x="1908175" y="5661025"/>
            <a:ext cx="5759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/>
              <a:t>Ü. Kretase-G.                                          Jura-G.</a:t>
            </a:r>
          </a:p>
          <a:p>
            <a:r>
              <a:rPr lang="tr-TR"/>
              <a:t>Tipik karasal form                                    Tatlı su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260" name="Picture 4"/>
          <p:cNvPicPr>
            <a:picLocks noChangeAspect="1" noChangeArrowheads="1"/>
          </p:cNvPicPr>
          <p:nvPr/>
        </p:nvPicPr>
        <p:blipFill>
          <a:blip r:embed="rId2" cstate="print"/>
          <a:srcRect l="6262" t="51445" r="68356" b="26237"/>
          <a:stretch>
            <a:fillRect/>
          </a:stretch>
        </p:blipFill>
        <p:spPr bwMode="auto">
          <a:xfrm>
            <a:off x="0" y="0"/>
            <a:ext cx="4211638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8261" name="Picture 5"/>
          <p:cNvPicPr>
            <a:picLocks noChangeAspect="1" noChangeArrowheads="1"/>
          </p:cNvPicPr>
          <p:nvPr/>
        </p:nvPicPr>
        <p:blipFill>
          <a:blip r:embed="rId3" cstate="print"/>
          <a:srcRect l="7346" t="50714" r="62416" b="29128"/>
          <a:stretch>
            <a:fillRect/>
          </a:stretch>
        </p:blipFill>
        <p:spPr bwMode="auto">
          <a:xfrm>
            <a:off x="0" y="2781300"/>
            <a:ext cx="4932363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8262" name="Picture 6"/>
          <p:cNvPicPr>
            <a:picLocks noChangeAspect="1" noChangeArrowheads="1"/>
          </p:cNvPicPr>
          <p:nvPr/>
        </p:nvPicPr>
        <p:blipFill>
          <a:blip r:embed="rId4" cstate="print"/>
          <a:srcRect l="6262" t="52159" r="70523" b="24794"/>
          <a:stretch>
            <a:fillRect/>
          </a:stretch>
        </p:blipFill>
        <p:spPr bwMode="auto">
          <a:xfrm>
            <a:off x="4067175" y="0"/>
            <a:ext cx="5076825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8263" name="Picture 7"/>
          <p:cNvPicPr>
            <a:picLocks noChangeAspect="1" noChangeArrowheads="1"/>
          </p:cNvPicPr>
          <p:nvPr/>
        </p:nvPicPr>
        <p:blipFill>
          <a:blip r:embed="rId5" cstate="print"/>
          <a:srcRect l="6262" t="51445" r="70523" b="26237"/>
          <a:stretch>
            <a:fillRect/>
          </a:stretch>
        </p:blipFill>
        <p:spPr bwMode="auto">
          <a:xfrm>
            <a:off x="4894263" y="3644900"/>
            <a:ext cx="4249737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8264" name="Rectangle 8"/>
          <p:cNvSpPr>
            <a:spLocks noChangeArrowheads="1"/>
          </p:cNvSpPr>
          <p:nvPr/>
        </p:nvSpPr>
        <p:spPr bwMode="auto">
          <a:xfrm>
            <a:off x="0" y="5373688"/>
            <a:ext cx="455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hlinkClick r:id="rId6"/>
              </a:rPr>
              <a:t>http://animaldiversity.ummz.umich.edu/site/</a:t>
            </a:r>
            <a:endParaRPr lang="tr-TR"/>
          </a:p>
          <a:p>
            <a:r>
              <a:rPr lang="tr-TR"/>
              <a:t>accounts/pictures/Gastropoda_0030.html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4" name="Picture 4"/>
          <p:cNvPicPr>
            <a:picLocks noChangeAspect="1" noChangeArrowheads="1"/>
          </p:cNvPicPr>
          <p:nvPr/>
        </p:nvPicPr>
        <p:blipFill>
          <a:blip r:embed="rId2" cstate="print"/>
          <a:srcRect l="6262" t="39920" r="45143" b="15715"/>
          <a:stretch>
            <a:fillRect/>
          </a:stretch>
        </p:blipFill>
        <p:spPr bwMode="auto">
          <a:xfrm>
            <a:off x="0" y="0"/>
            <a:ext cx="9144000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9285" name="Rectangle 5"/>
          <p:cNvSpPr>
            <a:spLocks noChangeArrowheads="1"/>
          </p:cNvSpPr>
          <p:nvPr/>
        </p:nvSpPr>
        <p:spPr bwMode="auto">
          <a:xfrm>
            <a:off x="179388" y="6308725"/>
            <a:ext cx="26479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900">
                <a:hlinkClick r:id="rId3"/>
              </a:rPr>
              <a:t>http://animaldiversity.ummz.umich.edu/site/</a:t>
            </a:r>
            <a:endParaRPr lang="tr-TR" sz="900"/>
          </a:p>
          <a:p>
            <a:r>
              <a:rPr lang="tr-TR" sz="900"/>
              <a:t>resources/tanya_dewey/polishsnail.jpg/view.html</a:t>
            </a:r>
          </a:p>
        </p:txBody>
      </p:sp>
      <p:pic>
        <p:nvPicPr>
          <p:cNvPr id="609286" name="Picture 6"/>
          <p:cNvPicPr>
            <a:picLocks noChangeAspect="1" noChangeArrowheads="1"/>
          </p:cNvPicPr>
          <p:nvPr/>
        </p:nvPicPr>
        <p:blipFill>
          <a:blip r:embed="rId4" cstate="print"/>
          <a:srcRect l="8417" t="51445" r="70523" b="28397"/>
          <a:stretch>
            <a:fillRect/>
          </a:stretch>
        </p:blipFill>
        <p:spPr bwMode="auto">
          <a:xfrm>
            <a:off x="6335713" y="4221163"/>
            <a:ext cx="28082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9287" name="Rectangle 7"/>
          <p:cNvSpPr>
            <a:spLocks noChangeArrowheads="1"/>
          </p:cNvSpPr>
          <p:nvPr/>
        </p:nvSpPr>
        <p:spPr bwMode="auto">
          <a:xfrm>
            <a:off x="5802313" y="6237288"/>
            <a:ext cx="3341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000">
                <a:hlinkClick r:id="rId5"/>
              </a:rPr>
              <a:t>http://animaldiversity.ummz.umich.edu/site/resources/</a:t>
            </a:r>
            <a:endParaRPr lang="tr-TR" sz="1000"/>
          </a:p>
          <a:p>
            <a:r>
              <a:rPr lang="tr-TR" sz="1000"/>
              <a:t>Grzimek_inverts/Pulmonata/Helix_pomatia.jpg/view.html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308" name="Picture 4"/>
          <p:cNvPicPr>
            <a:picLocks noChangeAspect="1" noChangeArrowheads="1"/>
          </p:cNvPicPr>
          <p:nvPr/>
        </p:nvPicPr>
        <p:blipFill>
          <a:blip r:embed="rId2" cstate="print"/>
          <a:srcRect l="6262" t="51445" r="57024" b="3920"/>
          <a:stretch>
            <a:fillRect/>
          </a:stretch>
        </p:blipFill>
        <p:spPr bwMode="auto">
          <a:xfrm>
            <a:off x="0" y="0"/>
            <a:ext cx="7308850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0310" name="Rectangle 6"/>
          <p:cNvSpPr>
            <a:spLocks noChangeArrowheads="1"/>
          </p:cNvSpPr>
          <p:nvPr/>
        </p:nvSpPr>
        <p:spPr bwMode="auto">
          <a:xfrm>
            <a:off x="0" y="6216650"/>
            <a:ext cx="6750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hlinkClick r:id="rId3"/>
              </a:rPr>
              <a:t>http://animaldiversity.ummz.umich.edu/site/resources/</a:t>
            </a:r>
            <a:endParaRPr lang="tr-TR"/>
          </a:p>
          <a:p>
            <a:r>
              <a:rPr lang="tr-TR"/>
              <a:t>Grzimek_inverts/Patellogastropoda/Patella_vulgata.jpg/view.html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514" name="Picture 2"/>
          <p:cNvPicPr>
            <a:picLocks noChangeAspect="1" noChangeArrowheads="1"/>
          </p:cNvPicPr>
          <p:nvPr/>
        </p:nvPicPr>
        <p:blipFill>
          <a:blip r:embed="rId2" cstate="print"/>
          <a:srcRect l="5727" t="20476" r="78082" b="61523"/>
          <a:stretch>
            <a:fillRect/>
          </a:stretch>
        </p:blipFill>
        <p:spPr bwMode="auto">
          <a:xfrm>
            <a:off x="0" y="4725988"/>
            <a:ext cx="2555875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6515" name="Picture 3"/>
          <p:cNvPicPr>
            <a:picLocks noChangeAspect="1" noChangeArrowheads="1"/>
          </p:cNvPicPr>
          <p:nvPr/>
        </p:nvPicPr>
        <p:blipFill>
          <a:blip r:embed="rId2" cstate="print"/>
          <a:srcRect l="82405" t="20476" r="1941" b="61523"/>
          <a:stretch>
            <a:fillRect/>
          </a:stretch>
        </p:blipFill>
        <p:spPr bwMode="auto">
          <a:xfrm>
            <a:off x="2555875" y="4683125"/>
            <a:ext cx="252095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6517" name="Picture 5"/>
          <p:cNvPicPr>
            <a:picLocks noChangeAspect="1" noChangeArrowheads="1"/>
          </p:cNvPicPr>
          <p:nvPr/>
        </p:nvPicPr>
        <p:blipFill>
          <a:blip r:embed="rId3" cstate="print"/>
          <a:srcRect l="60262" t="34872" r="18678" b="43524"/>
          <a:stretch>
            <a:fillRect/>
          </a:stretch>
        </p:blipFill>
        <p:spPr bwMode="auto">
          <a:xfrm>
            <a:off x="0" y="0"/>
            <a:ext cx="6227763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5148263" y="4797425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200">
                <a:hlinkClick r:id="rId4"/>
              </a:rPr>
              <a:t>http://infusion.allconet.org/</a:t>
            </a:r>
            <a:endParaRPr lang="tr-TR" sz="1200"/>
          </a:p>
          <a:p>
            <a:r>
              <a:rPr lang="tr-TR" sz="1200"/>
              <a:t>webquest/PhylumMollusca.html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64" name="Picture 4"/>
          <p:cNvPicPr>
            <a:picLocks noChangeAspect="1" noChangeArrowheads="1"/>
          </p:cNvPicPr>
          <p:nvPr/>
        </p:nvPicPr>
        <p:blipFill>
          <a:blip r:embed="rId2" cstate="print"/>
          <a:srcRect l="11325" t="24728" r="49446" b="51595"/>
          <a:stretch>
            <a:fillRect/>
          </a:stretch>
        </p:blipFill>
        <p:spPr bwMode="auto">
          <a:xfrm>
            <a:off x="0" y="0"/>
            <a:ext cx="91440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165" name="Rectangle 5"/>
          <p:cNvSpPr>
            <a:spLocks noChangeArrowheads="1"/>
          </p:cNvSpPr>
          <p:nvPr/>
        </p:nvSpPr>
        <p:spPr bwMode="auto">
          <a:xfrm>
            <a:off x="5076825" y="4319588"/>
            <a:ext cx="177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000"/>
              <a:t>http://tolweb.org/Gastropoda</a:t>
            </a:r>
          </a:p>
        </p:txBody>
      </p:sp>
      <p:pic>
        <p:nvPicPr>
          <p:cNvPr id="604166" name="Picture 6" descr="ap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2750"/>
            <a:ext cx="3995738" cy="2635250"/>
          </a:xfrm>
          <a:prstGeom prst="rect">
            <a:avLst/>
          </a:prstGeom>
          <a:noFill/>
        </p:spPr>
      </p:pic>
      <p:sp>
        <p:nvSpPr>
          <p:cNvPr id="604167" name="Rectangle 7"/>
          <p:cNvSpPr>
            <a:spLocks noChangeArrowheads="1"/>
          </p:cNvSpPr>
          <p:nvPr/>
        </p:nvSpPr>
        <p:spPr bwMode="auto">
          <a:xfrm>
            <a:off x="4140200" y="6308725"/>
            <a:ext cx="3408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000">
                <a:hlinkClick r:id="rId4"/>
              </a:rPr>
              <a:t>http://www.biltek.tubitak.gov.tr/bilgipaket/canlilar/animalia/</a:t>
            </a:r>
            <a:endParaRPr lang="tr-TR" sz="1000"/>
          </a:p>
          <a:p>
            <a:r>
              <a:rPr lang="tr-TR" sz="1000"/>
              <a:t>omurgasiz/2bilateria/1protostomia/gastropoda.htm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492" name="Picture 4" descr="Scan10028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55399" t="15746" r="13620" b="7141"/>
          <a:stretch>
            <a:fillRect/>
          </a:stretch>
        </p:blipFill>
        <p:spPr bwMode="auto">
          <a:xfrm>
            <a:off x="0" y="0"/>
            <a:ext cx="3897313" cy="6858000"/>
          </a:xfrm>
          <a:prstGeom prst="rect">
            <a:avLst/>
          </a:prstGeom>
          <a:noFill/>
        </p:spPr>
      </p:pic>
      <p:sp>
        <p:nvSpPr>
          <p:cNvPr id="575493" name="Text Box 5"/>
          <p:cNvSpPr txBox="1">
            <a:spLocks noChangeArrowheads="1"/>
          </p:cNvSpPr>
          <p:nvPr/>
        </p:nvSpPr>
        <p:spPr bwMode="auto">
          <a:xfrm>
            <a:off x="3851275" y="300038"/>
            <a:ext cx="5473700" cy="655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GASTROPODA</a:t>
            </a:r>
          </a:p>
          <a:p>
            <a:pPr>
              <a:spcBef>
                <a:spcPct val="50000"/>
              </a:spcBef>
            </a:pPr>
            <a:r>
              <a:rPr lang="tr-TR"/>
              <a:t>-Karından ayaklılar da denilir.</a:t>
            </a:r>
          </a:p>
          <a:p>
            <a:pPr>
              <a:spcBef>
                <a:spcPct val="50000"/>
              </a:spcBef>
            </a:pPr>
            <a:r>
              <a:rPr lang="tr-TR"/>
              <a:t>-Gövdeleri simetrik, çoğunlukla tek kavkılı,</a:t>
            </a:r>
          </a:p>
          <a:p>
            <a:pPr>
              <a:spcBef>
                <a:spcPct val="50000"/>
              </a:spcBef>
            </a:pPr>
            <a:r>
              <a:rPr lang="tr-TR"/>
              <a:t>-Karada, tatlı sularda ve denizlerde bentik yaşayan</a:t>
            </a:r>
          </a:p>
          <a:p>
            <a:pPr>
              <a:spcBef>
                <a:spcPct val="50000"/>
              </a:spcBef>
            </a:pPr>
            <a:r>
              <a:rPr lang="tr-TR"/>
              <a:t>-Spiral sarılımlı</a:t>
            </a:r>
          </a:p>
          <a:p>
            <a:pPr>
              <a:spcBef>
                <a:spcPct val="50000"/>
              </a:spcBef>
            </a:pPr>
            <a:r>
              <a:rPr lang="tr-TR"/>
              <a:t>yumuşakcalardır.</a:t>
            </a:r>
          </a:p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r>
              <a:rPr lang="tr-TR"/>
              <a:t>Önemli terimler:</a:t>
            </a:r>
          </a:p>
          <a:p>
            <a:pPr>
              <a:spcBef>
                <a:spcPct val="50000"/>
              </a:spcBef>
            </a:pPr>
            <a:r>
              <a:rPr lang="tr-TR"/>
              <a:t>KOLUMEL: Turların etrafında sarıldığı sütun kısmı</a:t>
            </a:r>
          </a:p>
          <a:p>
            <a:pPr>
              <a:spcBef>
                <a:spcPct val="50000"/>
              </a:spcBef>
            </a:pPr>
            <a:r>
              <a:rPr lang="tr-TR"/>
              <a:t>OMBİLİK: Eksen bölgesinde boşluk</a:t>
            </a:r>
          </a:p>
          <a:p>
            <a:pPr>
              <a:spcBef>
                <a:spcPct val="50000"/>
              </a:spcBef>
            </a:pPr>
            <a:r>
              <a:rPr lang="tr-TR"/>
              <a:t>İÇ DUDAK: Ağzın yapışık olduğu kenar</a:t>
            </a:r>
          </a:p>
          <a:p>
            <a:pPr>
              <a:spcBef>
                <a:spcPct val="50000"/>
              </a:spcBef>
            </a:pPr>
            <a:r>
              <a:rPr lang="tr-TR"/>
              <a:t>DIŞ DUDAK: Serbest kenar kısmı</a:t>
            </a:r>
          </a:p>
          <a:p>
            <a:pPr>
              <a:spcBef>
                <a:spcPct val="50000"/>
              </a:spcBef>
            </a:pPr>
            <a:r>
              <a:rPr lang="tr-TR"/>
              <a:t>HOLOSTOM: Ağız kısmı bütün ise</a:t>
            </a:r>
          </a:p>
          <a:p>
            <a:pPr>
              <a:spcBef>
                <a:spcPct val="50000"/>
              </a:spcBef>
            </a:pPr>
            <a:r>
              <a:rPr lang="tr-TR"/>
              <a:t>SİFENOSTOM: Sifon kanalı varsa</a:t>
            </a:r>
          </a:p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188" name="Picture 4"/>
          <p:cNvPicPr>
            <a:picLocks noChangeAspect="1" noChangeArrowheads="1"/>
          </p:cNvPicPr>
          <p:nvPr/>
        </p:nvPicPr>
        <p:blipFill>
          <a:blip r:embed="rId2" cstate="print"/>
          <a:srcRect l="12416" t="59763" r="61655" b="29443"/>
          <a:stretch>
            <a:fillRect/>
          </a:stretch>
        </p:blipFill>
        <p:spPr bwMode="auto">
          <a:xfrm>
            <a:off x="0" y="2205038"/>
            <a:ext cx="91440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212" name="Picture 4"/>
          <p:cNvPicPr>
            <a:picLocks noChangeAspect="1" noChangeArrowheads="1"/>
          </p:cNvPicPr>
          <p:nvPr/>
        </p:nvPicPr>
        <p:blipFill>
          <a:blip r:embed="rId2" cstate="print"/>
          <a:srcRect l="20297" t="34872" r="34346" b="15715"/>
          <a:stretch>
            <a:fillRect/>
          </a:stretch>
        </p:blipFill>
        <p:spPr bwMode="auto">
          <a:xfrm>
            <a:off x="0" y="4763"/>
            <a:ext cx="8388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6213" name="Rectangle 5"/>
          <p:cNvSpPr>
            <a:spLocks noChangeArrowheads="1"/>
          </p:cNvSpPr>
          <p:nvPr/>
        </p:nvSpPr>
        <p:spPr bwMode="auto">
          <a:xfrm>
            <a:off x="5083175" y="5157788"/>
            <a:ext cx="406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200">
                <a:hlinkClick r:id="rId3"/>
              </a:rPr>
              <a:t>http://www.biltek.tubitak.gov.tr/bilgipaket/canlilar/animalia/</a:t>
            </a:r>
            <a:endParaRPr lang="tr-TR" sz="1200"/>
          </a:p>
          <a:p>
            <a:r>
              <a:rPr lang="tr-TR" sz="1200"/>
              <a:t>omurgasiz/2bilateria/1protostomia/gastropoda.htm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332" name="Picture 4"/>
          <p:cNvPicPr>
            <a:picLocks noChangeAspect="1" noChangeArrowheads="1"/>
          </p:cNvPicPr>
          <p:nvPr/>
        </p:nvPicPr>
        <p:blipFill>
          <a:blip r:embed="rId2" cstate="print"/>
          <a:srcRect l="15715" t="19048" r="55405" b="17603"/>
          <a:stretch>
            <a:fillRect/>
          </a:stretch>
        </p:blipFill>
        <p:spPr bwMode="auto">
          <a:xfrm>
            <a:off x="250825" y="0"/>
            <a:ext cx="4168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1333" name="Rectangle 5"/>
          <p:cNvSpPr>
            <a:spLocks noChangeArrowheads="1"/>
          </p:cNvSpPr>
          <p:nvPr/>
        </p:nvSpPr>
        <p:spPr bwMode="auto">
          <a:xfrm>
            <a:off x="4500563" y="6165850"/>
            <a:ext cx="3700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200">
                <a:hlinkClick r:id="rId3"/>
              </a:rPr>
              <a:t>http://animaldiversity.ummz.umich.edu/site/accounts</a:t>
            </a:r>
            <a:endParaRPr lang="tr-TR" sz="1200"/>
          </a:p>
          <a:p>
            <a:r>
              <a:rPr lang="tr-TR" sz="1200"/>
              <a:t>classification/Gastropoda.html#Gastropoda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540" name="Picture 4" descr="Scan10029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grayscl/>
          </a:blip>
          <a:srcRect l="10263" t="8066" r="49324" b="56325"/>
          <a:stretch>
            <a:fillRect/>
          </a:stretch>
        </p:blipFill>
        <p:spPr bwMode="auto">
          <a:xfrm>
            <a:off x="755650" y="0"/>
            <a:ext cx="7235825" cy="4508500"/>
          </a:xfrm>
          <a:prstGeom prst="rect">
            <a:avLst/>
          </a:prstGeom>
          <a:noFill/>
        </p:spPr>
      </p:pic>
      <p:sp>
        <p:nvSpPr>
          <p:cNvPr id="577541" name="Text Box 5"/>
          <p:cNvSpPr txBox="1">
            <a:spLocks noChangeArrowheads="1"/>
          </p:cNvSpPr>
          <p:nvPr/>
        </p:nvSpPr>
        <p:spPr bwMode="auto">
          <a:xfrm>
            <a:off x="250825" y="4652963"/>
            <a:ext cx="9144000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i="1"/>
              <a:t>Bellerophon </a:t>
            </a:r>
            <a:r>
              <a:rPr lang="tr-TR"/>
              <a:t>(Ord-Alt Triyas)-plansipal, dış dudakta yarık, son tur görülür</a:t>
            </a:r>
          </a:p>
          <a:p>
            <a:r>
              <a:rPr lang="tr-TR" i="1"/>
              <a:t>Euomphalus (</a:t>
            </a:r>
            <a:r>
              <a:rPr lang="tr-TR"/>
              <a:t>Sil-O.Perm)-plansipal, kenarda yarık</a:t>
            </a:r>
          </a:p>
          <a:p>
            <a:r>
              <a:rPr lang="tr-TR" i="1"/>
              <a:t>Pleurotomaria</a:t>
            </a:r>
            <a:r>
              <a:rPr lang="tr-TR"/>
              <a:t> (Jura-A.Kretase)-Spiral çizgiler, dış dudakta yarık</a:t>
            </a:r>
          </a:p>
          <a:p>
            <a:r>
              <a:rPr lang="tr-TR" i="1"/>
              <a:t>Patella</a:t>
            </a:r>
            <a:r>
              <a:rPr lang="tr-TR"/>
              <a:t> (Eosen-G.)- koni şekil, at nalı iz</a:t>
            </a:r>
          </a:p>
          <a:p>
            <a:r>
              <a:rPr lang="tr-TR" i="1"/>
              <a:t>Trochus</a:t>
            </a:r>
            <a:r>
              <a:rPr lang="tr-TR"/>
              <a:t> (Miyosen-G.)-Konikspiral, kenar köşeli</a:t>
            </a:r>
          </a:p>
          <a:p>
            <a:r>
              <a:rPr lang="tr-TR" i="1"/>
              <a:t>Turritella</a:t>
            </a:r>
            <a:r>
              <a:rPr lang="tr-TR"/>
              <a:t> (Kretase-G.)-Holostom ağız, ince uzun konikspiral</a:t>
            </a:r>
          </a:p>
          <a:p>
            <a:r>
              <a:rPr lang="tr-TR" i="1"/>
              <a:t>Natica</a:t>
            </a:r>
            <a:r>
              <a:rPr lang="tr-TR"/>
              <a:t> (Kretase-G.)- Son tur genişiliği</a:t>
            </a:r>
          </a:p>
          <a:p>
            <a:pPr>
              <a:spcBef>
                <a:spcPct val="50000"/>
              </a:spcBef>
            </a:pPr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236" name="Picture 4"/>
          <p:cNvPicPr>
            <a:picLocks noChangeAspect="1" noChangeArrowheads="1"/>
          </p:cNvPicPr>
          <p:nvPr/>
        </p:nvPicPr>
        <p:blipFill>
          <a:blip r:embed="rId2" cstate="print"/>
          <a:srcRect l="6262" t="51445" r="70523" b="26237"/>
          <a:stretch>
            <a:fillRect/>
          </a:stretch>
        </p:blipFill>
        <p:spPr bwMode="auto">
          <a:xfrm>
            <a:off x="0" y="0"/>
            <a:ext cx="9144000" cy="659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7237" name="Text Box 5"/>
          <p:cNvSpPr txBox="1">
            <a:spLocks noChangeArrowheads="1"/>
          </p:cNvSpPr>
          <p:nvPr/>
        </p:nvSpPr>
        <p:spPr bwMode="auto">
          <a:xfrm>
            <a:off x="1692275" y="5661025"/>
            <a:ext cx="5040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i="1"/>
              <a:t>Cerithium</a:t>
            </a:r>
            <a:r>
              <a:rPr lang="tr-TR"/>
              <a:t> sp.</a:t>
            </a:r>
          </a:p>
        </p:txBody>
      </p:sp>
      <p:sp>
        <p:nvSpPr>
          <p:cNvPr id="607238" name="Rectangle 6"/>
          <p:cNvSpPr>
            <a:spLocks noChangeArrowheads="1"/>
          </p:cNvSpPr>
          <p:nvPr/>
        </p:nvSpPr>
        <p:spPr bwMode="auto">
          <a:xfrm>
            <a:off x="0" y="6491288"/>
            <a:ext cx="887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http://animaldiversity.ummz.umich.edu/site/resources/jack_burch/06.rjb2.jpg/view.html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uzme">
  <a:themeElements>
    <a:clrScheme name="Huzme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Huz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zme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3055</TotalTime>
  <Words>214</Words>
  <Application>Microsoft Office PowerPoint</Application>
  <PresentationFormat>Ekran Gösterisi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Huzme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muhittin</dc:creator>
  <cp:lastModifiedBy>gormus</cp:lastModifiedBy>
  <cp:revision>349</cp:revision>
  <dcterms:created xsi:type="dcterms:W3CDTF">2006-02-12T07:46:52Z</dcterms:created>
  <dcterms:modified xsi:type="dcterms:W3CDTF">2018-02-27T07:47:24Z</dcterms:modified>
</cp:coreProperties>
</file>