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3"/>
  </p:notesMasterIdLst>
  <p:sldIdLst>
    <p:sldId id="296" r:id="rId2"/>
    <p:sldId id="291" r:id="rId3"/>
    <p:sldId id="292" r:id="rId4"/>
    <p:sldId id="293" r:id="rId5"/>
    <p:sldId id="294" r:id="rId6"/>
    <p:sldId id="300" r:id="rId7"/>
    <p:sldId id="278" r:id="rId8"/>
    <p:sldId id="312" r:id="rId9"/>
    <p:sldId id="299" r:id="rId10"/>
    <p:sldId id="298" r:id="rId11"/>
    <p:sldId id="301" r:id="rId12"/>
    <p:sldId id="313" r:id="rId13"/>
    <p:sldId id="302" r:id="rId14"/>
    <p:sldId id="303" r:id="rId15"/>
    <p:sldId id="304" r:id="rId16"/>
    <p:sldId id="305" r:id="rId17"/>
    <p:sldId id="314" r:id="rId18"/>
    <p:sldId id="315" r:id="rId19"/>
    <p:sldId id="307" r:id="rId20"/>
    <p:sldId id="316" r:id="rId21"/>
    <p:sldId id="317" r:id="rId2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98AF7B-E7F5-4C89-9ABF-31D3DF08556C}" type="datetimeFigureOut">
              <a:rPr lang="tr-TR" smtClean="0"/>
              <a:pPr/>
              <a:t>30.01.2017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C395A7-4559-4569-81A9-F3F7901A3663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18877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tr-TR" altLang="tr-TR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tr-TR" altLang="tr-TR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altLang="tr-TR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87DB8-6AAC-4140-A0C3-BCF67784CEC7}" type="datetimeFigureOut">
              <a:rPr lang="tr-TR" smtClean="0"/>
              <a:pPr/>
              <a:t>30.01.2017</a:t>
            </a:fld>
            <a:endParaRPr lang="tr-TR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73FCC-4FA5-47D7-874F-55B0EF582D22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87DB8-6AAC-4140-A0C3-BCF67784CEC7}" type="datetimeFigureOut">
              <a:rPr lang="tr-TR" smtClean="0"/>
              <a:pPr/>
              <a:t>30.01.2017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73FCC-4FA5-47D7-874F-55B0EF582D22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87DB8-6AAC-4140-A0C3-BCF67784CEC7}" type="datetimeFigureOut">
              <a:rPr lang="tr-TR" smtClean="0"/>
              <a:pPr/>
              <a:t>30.01.2017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73FCC-4FA5-47D7-874F-55B0EF582D22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87DB8-6AAC-4140-A0C3-BCF67784CEC7}" type="datetimeFigureOut">
              <a:rPr lang="tr-TR" smtClean="0"/>
              <a:pPr/>
              <a:t>30.01.2017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73FCC-4FA5-47D7-874F-55B0EF582D22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87DB8-6AAC-4140-A0C3-BCF67784CEC7}" type="datetimeFigureOut">
              <a:rPr lang="tr-TR" smtClean="0"/>
              <a:pPr/>
              <a:t>30.01.2017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73FCC-4FA5-47D7-874F-55B0EF582D22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87DB8-6AAC-4140-A0C3-BCF67784CEC7}" type="datetimeFigureOut">
              <a:rPr lang="tr-TR" smtClean="0"/>
              <a:pPr/>
              <a:t>30.01.2017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73FCC-4FA5-47D7-874F-55B0EF582D22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87DB8-6AAC-4140-A0C3-BCF67784CEC7}" type="datetimeFigureOut">
              <a:rPr lang="tr-TR" smtClean="0"/>
              <a:pPr/>
              <a:t>30.01.2017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73FCC-4FA5-47D7-874F-55B0EF582D22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87DB8-6AAC-4140-A0C3-BCF67784CEC7}" type="datetimeFigureOut">
              <a:rPr lang="tr-TR" smtClean="0"/>
              <a:pPr/>
              <a:t>30.01.2017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73FCC-4FA5-47D7-874F-55B0EF582D22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87DB8-6AAC-4140-A0C3-BCF67784CEC7}" type="datetimeFigureOut">
              <a:rPr lang="tr-TR" smtClean="0"/>
              <a:pPr/>
              <a:t>30.01.2017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73FCC-4FA5-47D7-874F-55B0EF582D22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87DB8-6AAC-4140-A0C3-BCF67784CEC7}" type="datetimeFigureOut">
              <a:rPr lang="tr-TR" smtClean="0"/>
              <a:pPr/>
              <a:t>30.01.2017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73FCC-4FA5-47D7-874F-55B0EF582D22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87DB8-6AAC-4140-A0C3-BCF67784CEC7}" type="datetimeFigureOut">
              <a:rPr lang="tr-TR" smtClean="0"/>
              <a:pPr/>
              <a:t>30.01.2017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4873FCC-4FA5-47D7-874F-55B0EF582D22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FF87DB8-6AAC-4140-A0C3-BCF67784CEC7}" type="datetimeFigureOut">
              <a:rPr lang="tr-TR" smtClean="0"/>
              <a:pPr/>
              <a:t>30.01.2017</a:t>
            </a:fld>
            <a:endParaRPr lang="tr-TR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4873FCC-4FA5-47D7-874F-55B0EF582D22}" type="slidenum">
              <a:rPr lang="tr-TR" smtClean="0"/>
              <a:pPr/>
              <a:t>‹#›</a:t>
            </a:fld>
            <a:endParaRPr lang="tr-TR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3"/>
          <p:cNvSpPr>
            <a:spLocks noGrp="1"/>
          </p:cNvSpPr>
          <p:nvPr>
            <p:ph type="ctrTitle"/>
          </p:nvPr>
        </p:nvSpPr>
        <p:spPr>
          <a:xfrm>
            <a:off x="533400" y="908720"/>
            <a:ext cx="7851648" cy="2880320"/>
          </a:xfrm>
        </p:spPr>
        <p:txBody>
          <a:bodyPr>
            <a:normAutofit/>
          </a:bodyPr>
          <a:lstStyle/>
          <a:p>
            <a:pPr algn="ctr"/>
            <a:r>
              <a:rPr lang="tr-TR" dirty="0" smtClean="0"/>
              <a:t>BİLİMSEL YÖNTEM </a:t>
            </a:r>
            <a:br>
              <a:rPr lang="tr-TR" dirty="0" smtClean="0"/>
            </a:br>
            <a:r>
              <a:rPr lang="tr-TR" dirty="0" smtClean="0"/>
              <a:t>VE</a:t>
            </a:r>
            <a:br>
              <a:rPr lang="tr-TR" dirty="0" smtClean="0"/>
            </a:br>
            <a:r>
              <a:rPr lang="tr-TR" dirty="0" smtClean="0"/>
              <a:t>BİLİMSEL ARAŞTIRMALAR</a:t>
            </a:r>
            <a:endParaRPr lang="tr-TR" dirty="0"/>
          </a:p>
        </p:txBody>
      </p:sp>
      <p:sp>
        <p:nvSpPr>
          <p:cNvPr id="5" name="Alt Başlık 4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tr-TR" dirty="0" smtClean="0"/>
          </a:p>
          <a:p>
            <a:endParaRPr lang="tr-TR" dirty="0" smtClean="0"/>
          </a:p>
          <a:p>
            <a:r>
              <a:rPr lang="tr-TR" dirty="0" smtClean="0"/>
              <a:t>Doç. Dr. Ender DURUALP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64012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kutusu"/>
          <p:cNvSpPr txBox="1"/>
          <p:nvPr/>
        </p:nvSpPr>
        <p:spPr>
          <a:xfrm>
            <a:off x="179512" y="1501486"/>
            <a:ext cx="3786188" cy="4894263"/>
          </a:xfrm>
          <a:prstGeom prst="rect">
            <a:avLst/>
          </a:prstGeom>
          <a:solidFill>
            <a:schemeClr val="bg1"/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Tx/>
              <a:buAutoNum type="arabicParenR"/>
              <a:defRPr/>
            </a:pPr>
            <a:r>
              <a:rPr lang="tr-TR" sz="2600" b="1" dirty="0">
                <a:latin typeface="Calibri" pitchFamily="34" charset="0"/>
              </a:rPr>
              <a:t>Özgür olmalıdır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Tx/>
              <a:buAutoNum type="arabicParenR"/>
              <a:defRPr/>
            </a:pPr>
            <a:r>
              <a:rPr lang="tr-TR" sz="2600" b="1" dirty="0">
                <a:latin typeface="Calibri" pitchFamily="34" charset="0"/>
              </a:rPr>
              <a:t>Güzel ahlaklı olmalıdır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Tx/>
              <a:buAutoNum type="arabicParenR"/>
              <a:defRPr/>
            </a:pPr>
            <a:r>
              <a:rPr lang="tr-TR" sz="2600" b="1" dirty="0">
                <a:latin typeface="Calibri" pitchFamily="34" charset="0"/>
              </a:rPr>
              <a:t>Dürüst olmalıdır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Tx/>
              <a:buAutoNum type="arabicParenR"/>
              <a:defRPr/>
            </a:pPr>
            <a:r>
              <a:rPr lang="tr-TR" sz="2600" b="1" dirty="0">
                <a:latin typeface="Calibri" pitchFamily="34" charset="0"/>
              </a:rPr>
              <a:t>Pozitif olmalıdır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Tx/>
              <a:buAutoNum type="arabicParenR"/>
              <a:defRPr/>
            </a:pPr>
            <a:r>
              <a:rPr lang="tr-TR" sz="2600" b="1" dirty="0">
                <a:latin typeface="Calibri" pitchFamily="34" charset="0"/>
              </a:rPr>
              <a:t>Gerçekçi olmalıdır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Tx/>
              <a:buAutoNum type="arabicParenR"/>
              <a:defRPr/>
            </a:pPr>
            <a:r>
              <a:rPr lang="tr-TR" sz="2600" b="1" dirty="0">
                <a:latin typeface="Calibri" pitchFamily="34" charset="0"/>
              </a:rPr>
              <a:t>Başkalarını takdir etmesini bilmelidir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Tx/>
              <a:buAutoNum type="arabicParenR"/>
              <a:defRPr/>
            </a:pPr>
            <a:r>
              <a:rPr lang="tr-TR" sz="2600" b="1" dirty="0">
                <a:latin typeface="Calibri" pitchFamily="34" charset="0"/>
              </a:rPr>
              <a:t>İnsaflı olmalıdır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Tx/>
              <a:buAutoNum type="arabicParenR"/>
              <a:defRPr/>
            </a:pPr>
            <a:r>
              <a:rPr lang="tr-TR" sz="2600" b="1" dirty="0">
                <a:latin typeface="Calibri" pitchFamily="34" charset="0"/>
              </a:rPr>
              <a:t>Değişimci olmalıdır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Tx/>
              <a:buAutoNum type="arabicParenR"/>
              <a:defRPr/>
            </a:pPr>
            <a:r>
              <a:rPr lang="tr-TR" sz="2600" b="1" dirty="0">
                <a:latin typeface="Calibri" pitchFamily="34" charset="0"/>
              </a:rPr>
              <a:t>Mantıklı olmalıdır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Tx/>
              <a:buAutoNum type="arabicParenR"/>
              <a:defRPr/>
            </a:pPr>
            <a:r>
              <a:rPr lang="tr-TR" sz="2600" b="1" dirty="0">
                <a:latin typeface="Calibri" pitchFamily="34" charset="0"/>
              </a:rPr>
              <a:t> Önyargısız olmalıdır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Tx/>
              <a:buAutoNum type="arabicParenR"/>
              <a:defRPr/>
            </a:pPr>
            <a:r>
              <a:rPr lang="tr-TR" sz="2600" b="1" dirty="0">
                <a:latin typeface="Calibri" pitchFamily="34" charset="0"/>
              </a:rPr>
              <a:t> Tarafsız olmalıdır</a:t>
            </a:r>
          </a:p>
        </p:txBody>
      </p:sp>
      <p:sp>
        <p:nvSpPr>
          <p:cNvPr id="5" name="4 Metin kutusu"/>
          <p:cNvSpPr txBox="1"/>
          <p:nvPr/>
        </p:nvSpPr>
        <p:spPr>
          <a:xfrm>
            <a:off x="4139952" y="1501775"/>
            <a:ext cx="3960813" cy="4894263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marL="342900" indent="-3429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tr-TR" sz="2600" b="1" dirty="0">
                <a:latin typeface="Calibri" pitchFamily="34" charset="0"/>
              </a:rPr>
              <a:t>12) Eleştirici olmalıdır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tr-TR" sz="2600" b="1" dirty="0">
                <a:latin typeface="Calibri" pitchFamily="34" charset="0"/>
              </a:rPr>
              <a:t>13) Seçici olmalıdır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tr-TR" sz="2600" b="1" dirty="0">
                <a:latin typeface="Calibri" pitchFamily="34" charset="0"/>
              </a:rPr>
              <a:t>14) Ölçme ve deneye 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tr-TR" sz="2600" b="1" dirty="0">
                <a:latin typeface="Calibri" pitchFamily="34" charset="0"/>
              </a:rPr>
              <a:t>       dayanmalıdır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tr-TR" sz="2600" b="1" dirty="0">
                <a:latin typeface="Calibri" pitchFamily="34" charset="0"/>
              </a:rPr>
              <a:t>15) Geniş bir hayal ve 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tr-TR" sz="2600" b="1" dirty="0">
                <a:latin typeface="Calibri" pitchFamily="34" charset="0"/>
              </a:rPr>
              <a:t>       yorumlama gücüne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tr-TR" sz="2600" b="1" dirty="0">
                <a:latin typeface="Calibri" pitchFamily="34" charset="0"/>
              </a:rPr>
              <a:t>       sahip olmalıdır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tr-TR" sz="2600" b="1" dirty="0">
                <a:latin typeface="Calibri" pitchFamily="34" charset="0"/>
              </a:rPr>
              <a:t>16) Hazmedilmiş bilgiler 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tr-TR" sz="2600" b="1" dirty="0">
                <a:latin typeface="Calibri" pitchFamily="34" charset="0"/>
              </a:rPr>
              <a:t>       vermelidir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tr-TR" sz="2600" b="1" dirty="0">
                <a:latin typeface="Calibri" pitchFamily="34" charset="0"/>
              </a:rPr>
              <a:t>17) Taviz vermeden 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tr-TR" sz="2600" b="1" dirty="0">
                <a:latin typeface="Calibri" pitchFamily="34" charset="0"/>
              </a:rPr>
              <a:t>       gerçekleri savunmalıdır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tr-TR" sz="2600" b="1" dirty="0">
                <a:latin typeface="Calibri" pitchFamily="34" charset="0"/>
              </a:rPr>
              <a:t>18) Evrensel olmalıdır</a:t>
            </a:r>
          </a:p>
        </p:txBody>
      </p:sp>
      <p:sp>
        <p:nvSpPr>
          <p:cNvPr id="60421" name="5 Başlık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660688"/>
          </a:xfrm>
        </p:spPr>
        <p:txBody>
          <a:bodyPr>
            <a:normAutofit fontScale="90000"/>
          </a:bodyPr>
          <a:lstStyle/>
          <a:p>
            <a:pPr algn="ctr"/>
            <a:r>
              <a:rPr lang="tr-TR" altLang="tr-TR" b="1" dirty="0" smtClean="0">
                <a:latin typeface="Calibri" pitchFamily="34" charset="0"/>
              </a:rPr>
              <a:t>Bilim İnsanının Özellikleri</a:t>
            </a:r>
            <a:endParaRPr lang="tr-TR" altLang="tr-TR" dirty="0" smtClean="0"/>
          </a:p>
        </p:txBody>
      </p:sp>
    </p:spTree>
    <p:extLst>
      <p:ext uri="{BB962C8B-B14F-4D97-AF65-F5344CB8AC3E}">
        <p14:creationId xmlns:p14="http://schemas.microsoft.com/office/powerpoint/2010/main" val="2178325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dirty="0" smtClean="0"/>
              <a:t>Bilimsel yöntemin aşamaları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Problemin fark edilmesi</a:t>
            </a:r>
          </a:p>
          <a:p>
            <a:r>
              <a:rPr lang="tr-TR" dirty="0" smtClean="0"/>
              <a:t>Problemin tanımlanması</a:t>
            </a:r>
          </a:p>
          <a:p>
            <a:r>
              <a:rPr lang="tr-TR" dirty="0" smtClean="0"/>
              <a:t>Çözüm önerilerinin tahmin edilmesi (neden-sonuç ilişkisinin ifade edildiği hipotezlerin kurulması)</a:t>
            </a:r>
          </a:p>
          <a:p>
            <a:r>
              <a:rPr lang="tr-TR" dirty="0" smtClean="0"/>
              <a:t>Araştırma yönteminin geliştirilmesi</a:t>
            </a:r>
          </a:p>
          <a:p>
            <a:r>
              <a:rPr lang="tr-TR" dirty="0" smtClean="0"/>
              <a:t>Verilerin toplanması ve analizi</a:t>
            </a:r>
          </a:p>
          <a:p>
            <a:r>
              <a:rPr lang="tr-TR" dirty="0" smtClean="0"/>
              <a:t>Karar verme ve yorumlama</a:t>
            </a:r>
          </a:p>
          <a:p>
            <a:r>
              <a:rPr lang="tr-TR" dirty="0" err="1" smtClean="0">
                <a:solidFill>
                  <a:srgbClr val="FF0000"/>
                </a:solidFill>
              </a:rPr>
              <a:t>Raporlaştırma</a:t>
            </a:r>
            <a:r>
              <a:rPr lang="tr-TR" dirty="0" smtClean="0">
                <a:solidFill>
                  <a:srgbClr val="FF0000"/>
                </a:solidFill>
              </a:rPr>
              <a:t>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95211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Bilimsel yöntem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b="1" dirty="0" smtClean="0">
                <a:solidFill>
                  <a:srgbClr val="FF0000"/>
                </a:solidFill>
              </a:rPr>
              <a:t>Olgusal süreç (betimleme): gözlem, deney, ölçme gibi işlemler kullanılır.</a:t>
            </a:r>
          </a:p>
          <a:p>
            <a:endParaRPr lang="tr-TR" b="1" dirty="0" smtClean="0">
              <a:solidFill>
                <a:srgbClr val="FF0000"/>
              </a:solidFill>
            </a:endParaRPr>
          </a:p>
          <a:p>
            <a:r>
              <a:rPr lang="tr-TR" b="1" dirty="0" smtClean="0">
                <a:solidFill>
                  <a:srgbClr val="FF0000"/>
                </a:solidFill>
              </a:rPr>
              <a:t>Kuramsal süreç (açıklama): hipotez, kuram, yasa ve öngörüyü kullanır.</a:t>
            </a:r>
          </a:p>
          <a:p>
            <a:endParaRPr lang="tr-TR" dirty="0"/>
          </a:p>
          <a:p>
            <a:pPr marL="0" indent="0">
              <a:buNone/>
            </a:pPr>
            <a:r>
              <a:rPr lang="tr-TR" dirty="0"/>
              <a:t>o</a:t>
            </a:r>
            <a:r>
              <a:rPr lang="tr-TR" dirty="0" smtClean="0"/>
              <a:t>larak iki aşamada açıklanır.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831338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/>
              <a:t>A</a:t>
            </a:r>
            <a:r>
              <a:rPr lang="tr-TR" b="1" dirty="0" smtClean="0"/>
              <a:t>raştırma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tr-TR" dirty="0" smtClean="0"/>
          </a:p>
          <a:p>
            <a:r>
              <a:rPr lang="tr-TR" dirty="0"/>
              <a:t>Sorunların çözülmesi sürecine bilimsel yöntemin sistematik olarak uygulanmasıdır. </a:t>
            </a:r>
          </a:p>
          <a:p>
            <a:pPr marL="0" indent="0">
              <a:buNone/>
            </a:pPr>
            <a:endParaRPr lang="tr-TR" dirty="0"/>
          </a:p>
          <a:p>
            <a:r>
              <a:rPr lang="tr-TR" dirty="0" smtClean="0"/>
              <a:t>Problemlere güvenilir çözümler aramak amacı ile, planlı ve sistemli olarak, verilerin toplanması, analizi, yorumlanarak değerlendirilmesi ve rapor edilmesi sürecidir.</a:t>
            </a:r>
          </a:p>
          <a:p>
            <a:endParaRPr lang="tr-TR" dirty="0" smtClean="0"/>
          </a:p>
          <a:p>
            <a:r>
              <a:rPr lang="tr-TR" dirty="0" smtClean="0"/>
              <a:t>AYDINLANMA SÜRECİDİR.</a:t>
            </a:r>
            <a:endParaRPr lang="tr-T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96025" y="332655"/>
            <a:ext cx="2847975" cy="160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99391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Sınıflandırılması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tr-TR" dirty="0" smtClean="0"/>
          </a:p>
          <a:p>
            <a:r>
              <a:rPr lang="tr-TR" dirty="0" smtClean="0"/>
              <a:t>Araştırmalar amaçlarına göre;</a:t>
            </a:r>
            <a:endParaRPr lang="tr-TR" dirty="0"/>
          </a:p>
          <a:p>
            <a:endParaRPr lang="tr-TR" dirty="0" smtClean="0"/>
          </a:p>
          <a:p>
            <a:endParaRPr lang="tr-TR" dirty="0"/>
          </a:p>
          <a:p>
            <a:r>
              <a:rPr lang="tr-TR" dirty="0" smtClean="0"/>
              <a:t>TEMEL ARAŞTIRMALAR</a:t>
            </a:r>
          </a:p>
          <a:p>
            <a:r>
              <a:rPr lang="tr-TR" dirty="0" smtClean="0"/>
              <a:t>UYGULAMALI ARAŞTIRMALAR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9363150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TEMEL ARAŞTIRMALAR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Amacı </a:t>
            </a:r>
            <a:r>
              <a:rPr lang="tr-TR" dirty="0" err="1" smtClean="0"/>
              <a:t>varolan</a:t>
            </a:r>
            <a:r>
              <a:rPr lang="tr-TR" dirty="0" smtClean="0"/>
              <a:t> bilgiye yenilerini katmaktır.</a:t>
            </a:r>
          </a:p>
          <a:p>
            <a:endParaRPr lang="tr-TR" i="1" dirty="0" smtClean="0"/>
          </a:p>
          <a:p>
            <a:r>
              <a:rPr lang="tr-TR" i="1" dirty="0" err="1" smtClean="0"/>
              <a:t>Örn</a:t>
            </a:r>
            <a:r>
              <a:rPr lang="tr-TR" i="1" dirty="0" smtClean="0"/>
              <a:t>: Belli bir bölgedeki meydana gelen benzer nitelikte hastalıkların nedenlerini araştırmak, ölüm nedenlerini araştırmak,</a:t>
            </a:r>
          </a:p>
          <a:p>
            <a:r>
              <a:rPr lang="tr-TR" i="1" dirty="0" smtClean="0"/>
              <a:t>Bireylerdeki boy uzunluğu ile ayak büyüklüğü ölçümlerinin yapılarak ilişkilendirilmesi, öğrencilerin zeka düzeyleri ile akademik başarı düzeylerinin ilişkilendirilmesi,</a:t>
            </a:r>
          </a:p>
          <a:p>
            <a:r>
              <a:rPr lang="tr-TR" i="1" dirty="0" smtClean="0"/>
              <a:t>Öğretim yöntemlerindeki farklılaşmanın öğrenmeyi neden etkilediği (deney-kontrol)</a:t>
            </a:r>
            <a:endParaRPr lang="tr-TR" i="1" dirty="0"/>
          </a:p>
        </p:txBody>
      </p:sp>
    </p:spTree>
    <p:extLst>
      <p:ext uri="{BB962C8B-B14F-4D97-AF65-F5344CB8AC3E}">
        <p14:creationId xmlns:p14="http://schemas.microsoft.com/office/powerpoint/2010/main" val="304449706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UYGULAMALI ARAŞTIRMALAR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Üretilen bilgilerin değerlendirilmesi, problemlerin çözümünü gerçekleştirmeyi amaçlar.</a:t>
            </a:r>
          </a:p>
          <a:p>
            <a:r>
              <a:rPr lang="tr-TR" dirty="0" err="1" smtClean="0"/>
              <a:t>Örn</a:t>
            </a:r>
            <a:r>
              <a:rPr lang="tr-TR" dirty="0" smtClean="0"/>
              <a:t>: AR-GE araştırmaları, teknolojinin gelişmesini sağlayan araştırmalar vb.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2031313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Temel aldıkları bakış açısına göre,</a:t>
            </a:r>
          </a:p>
          <a:p>
            <a:endParaRPr lang="tr-TR" dirty="0"/>
          </a:p>
          <a:p>
            <a:r>
              <a:rPr lang="tr-TR" dirty="0" smtClean="0"/>
              <a:t>NİCEL ARAŞTIRMALAR (Tarama, </a:t>
            </a:r>
            <a:r>
              <a:rPr lang="tr-TR" dirty="0" err="1" smtClean="0"/>
              <a:t>korelasyonel</a:t>
            </a:r>
            <a:r>
              <a:rPr lang="tr-TR" dirty="0" smtClean="0"/>
              <a:t>, </a:t>
            </a:r>
            <a:r>
              <a:rPr lang="tr-TR" dirty="0" err="1" smtClean="0"/>
              <a:t>nedensel</a:t>
            </a:r>
            <a:r>
              <a:rPr lang="tr-TR" dirty="0" smtClean="0"/>
              <a:t> karşılaştırma, deneysel, tek </a:t>
            </a:r>
            <a:r>
              <a:rPr lang="tr-TR" dirty="0" err="1" smtClean="0"/>
              <a:t>denekli</a:t>
            </a:r>
            <a:r>
              <a:rPr lang="tr-TR" dirty="0" smtClean="0"/>
              <a:t>, meta-analiz)</a:t>
            </a:r>
          </a:p>
          <a:p>
            <a:r>
              <a:rPr lang="tr-TR" dirty="0" smtClean="0"/>
              <a:t>NİTEL ARAŞTIRMALAR (</a:t>
            </a:r>
            <a:r>
              <a:rPr lang="tr-TR" dirty="0" err="1"/>
              <a:t>E</a:t>
            </a:r>
            <a:r>
              <a:rPr lang="tr-TR" dirty="0" err="1" smtClean="0"/>
              <a:t>tnografik</a:t>
            </a:r>
            <a:r>
              <a:rPr lang="tr-TR" dirty="0" smtClean="0"/>
              <a:t>, tarihi, eylem, </a:t>
            </a:r>
            <a:r>
              <a:rPr lang="tr-TR" dirty="0" err="1" smtClean="0"/>
              <a:t>olgubilim</a:t>
            </a:r>
            <a:r>
              <a:rPr lang="tr-TR" dirty="0" smtClean="0"/>
              <a:t>, kuram oluşturma, durum, anlatı)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1676812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Bilimsel araştırmalar düzeylerine göre;</a:t>
            </a:r>
          </a:p>
          <a:p>
            <a:endParaRPr lang="tr-TR" dirty="0"/>
          </a:p>
          <a:p>
            <a:r>
              <a:rPr lang="tr-TR" dirty="0" smtClean="0"/>
              <a:t>BETİMSEL (Tarama, </a:t>
            </a:r>
            <a:r>
              <a:rPr lang="tr-TR" dirty="0" err="1" smtClean="0"/>
              <a:t>etnografik</a:t>
            </a:r>
            <a:r>
              <a:rPr lang="tr-TR" dirty="0" smtClean="0"/>
              <a:t>, tarihi)</a:t>
            </a:r>
          </a:p>
          <a:p>
            <a:r>
              <a:rPr lang="tr-TR" dirty="0" smtClean="0"/>
              <a:t>İLİŞKİSEL (</a:t>
            </a:r>
            <a:r>
              <a:rPr lang="tr-TR" dirty="0" err="1" smtClean="0"/>
              <a:t>Korelasyonel</a:t>
            </a:r>
            <a:r>
              <a:rPr lang="tr-TR" dirty="0" smtClean="0"/>
              <a:t>, </a:t>
            </a:r>
            <a:r>
              <a:rPr lang="tr-TR" dirty="0" err="1" smtClean="0"/>
              <a:t>nedensel</a:t>
            </a:r>
            <a:r>
              <a:rPr lang="tr-TR" dirty="0" smtClean="0"/>
              <a:t> karşılaştırma)</a:t>
            </a:r>
          </a:p>
          <a:p>
            <a:r>
              <a:rPr lang="tr-TR" dirty="0" smtClean="0"/>
              <a:t>MÜDAHELELİ (Deneysel, tek </a:t>
            </a:r>
            <a:r>
              <a:rPr lang="tr-TR" dirty="0" err="1" smtClean="0"/>
              <a:t>denekli</a:t>
            </a:r>
            <a:r>
              <a:rPr lang="tr-TR" dirty="0" smtClean="0"/>
              <a:t>, eylem)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2098608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Araştırmanın Temel nitelikleri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Literatürde olmayan yeni bilgi toplar.</a:t>
            </a:r>
          </a:p>
          <a:p>
            <a:r>
              <a:rPr lang="tr-TR" dirty="0" smtClean="0"/>
              <a:t>Problem çözmeye yönelik yansız ve sistemli bilgi toplar.</a:t>
            </a:r>
          </a:p>
          <a:p>
            <a:r>
              <a:rPr lang="tr-TR" dirty="0" smtClean="0"/>
              <a:t>Uzmanlık işidir.</a:t>
            </a:r>
          </a:p>
          <a:p>
            <a:r>
              <a:rPr lang="tr-TR" dirty="0" smtClean="0"/>
              <a:t>Olabildiğince sayısal ifadeler içerir. </a:t>
            </a:r>
          </a:p>
          <a:p>
            <a:r>
              <a:rPr lang="tr-TR" dirty="0" smtClean="0"/>
              <a:t>Herkesçe gözlenebilir, sınanabilir verilerdir.</a:t>
            </a:r>
          </a:p>
          <a:p>
            <a:r>
              <a:rPr lang="tr-TR" dirty="0" smtClean="0"/>
              <a:t>Yorumsuz olmaz.</a:t>
            </a:r>
          </a:p>
          <a:p>
            <a:r>
              <a:rPr lang="tr-TR" dirty="0" smtClean="0"/>
              <a:t>Başkalarınca tekrarlanabilir. </a:t>
            </a:r>
          </a:p>
          <a:p>
            <a:r>
              <a:rPr lang="tr-TR" dirty="0" smtClean="0"/>
              <a:t>Diğer araştırmacılar için başka anlamlar taşır.</a:t>
            </a:r>
          </a:p>
          <a:p>
            <a:r>
              <a:rPr lang="tr-TR" dirty="0" smtClean="0"/>
              <a:t>Rapor edilen bir çalışma türüdür.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790298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484632" eaLnBrk="1" fontAlgn="auto" hangingPunct="1">
              <a:spcAft>
                <a:spcPts val="0"/>
              </a:spcAft>
              <a:defRPr/>
            </a:pPr>
            <a:r>
              <a:rPr lang="tr-TR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 </a:t>
            </a:r>
            <a:endParaRPr lang="tr-TR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1205" name="2 İçerik Yer Tutucusu"/>
          <p:cNvSpPr txBox="1">
            <a:spLocks/>
          </p:cNvSpPr>
          <p:nvPr/>
        </p:nvSpPr>
        <p:spPr bwMode="auto">
          <a:xfrm>
            <a:off x="539750" y="404665"/>
            <a:ext cx="7488634" cy="57611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bIns="0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rebuchet MS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rebuchet MS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rebuchet MS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rebuchet MS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rebuchet MS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 typeface="Wingdings" pitchFamily="2" charset="2"/>
              <a:buNone/>
            </a:pPr>
            <a:endParaRPr lang="tr-TR" altLang="tr-TR" dirty="0" smtClean="0">
              <a:latin typeface="Arial" pitchFamily="34" charset="0"/>
            </a:endParaRPr>
          </a:p>
          <a:p>
            <a:pPr algn="just" eaLnBrk="1" hangingPunct="1">
              <a:spcBef>
                <a:spcPct val="0"/>
              </a:spcBef>
              <a:buFont typeface="Wingdings" pitchFamily="2" charset="2"/>
              <a:buNone/>
            </a:pPr>
            <a:r>
              <a:rPr lang="tr-TR" altLang="tr-TR" dirty="0" smtClean="0">
                <a:latin typeface="Arial" pitchFamily="34" charset="0"/>
              </a:rPr>
              <a:t>Evrenin </a:t>
            </a:r>
            <a:r>
              <a:rPr lang="tr-TR" altLang="tr-TR" dirty="0">
                <a:latin typeface="Arial" pitchFamily="34" charset="0"/>
              </a:rPr>
              <a:t>veya olayların bir bölümünü konu olarak seçen, deneye dayanan yöntemler ve gerçeklikten yararlanarak sonuç çıkarmaya çalışan düzenli bilgi, ilim</a:t>
            </a:r>
            <a:r>
              <a:rPr lang="tr-TR" altLang="tr-TR" dirty="0" smtClean="0">
                <a:latin typeface="Arial" pitchFamily="34" charset="0"/>
              </a:rPr>
              <a:t>. </a:t>
            </a:r>
            <a:r>
              <a:rPr lang="tr-TR" altLang="tr-TR" sz="2800" baseline="30000" dirty="0" smtClean="0">
                <a:solidFill>
                  <a:srgbClr val="F6143F"/>
                </a:solidFill>
                <a:latin typeface="Arial" pitchFamily="34" charset="0"/>
              </a:rPr>
              <a:t>TDK</a:t>
            </a:r>
            <a:endParaRPr lang="tr-TR" altLang="tr-TR" sz="2800" baseline="30000" dirty="0">
              <a:solidFill>
                <a:srgbClr val="F6143F"/>
              </a:solidFill>
              <a:latin typeface="Arial" pitchFamily="34" charset="0"/>
            </a:endParaRPr>
          </a:p>
          <a:p>
            <a:pPr algn="just" eaLnBrk="1" hangingPunct="1">
              <a:spcBef>
                <a:spcPct val="0"/>
              </a:spcBef>
              <a:buFont typeface="Wingdings" pitchFamily="2" charset="2"/>
              <a:buNone/>
            </a:pPr>
            <a:r>
              <a:rPr lang="tr-TR" altLang="tr-TR" dirty="0" smtClean="0">
                <a:latin typeface="Arial" pitchFamily="34" charset="0"/>
              </a:rPr>
              <a:t> </a:t>
            </a:r>
          </a:p>
          <a:p>
            <a:pPr algn="just" eaLnBrk="1" hangingPunct="1">
              <a:spcBef>
                <a:spcPct val="0"/>
              </a:spcBef>
              <a:buFont typeface="Wingdings" pitchFamily="2" charset="2"/>
              <a:buNone/>
            </a:pPr>
            <a:r>
              <a:rPr lang="tr-TR" altLang="tr-TR" dirty="0" smtClean="0">
                <a:latin typeface="Arial" pitchFamily="34" charset="0"/>
              </a:rPr>
              <a:t>Evreni tanımak, gerçeği bulmaktır.</a:t>
            </a:r>
            <a:endParaRPr lang="tr-TR" altLang="tr-TR" dirty="0">
              <a:latin typeface="Arial" pitchFamily="34" charset="0"/>
            </a:endParaRPr>
          </a:p>
          <a:p>
            <a:pPr>
              <a:spcBef>
                <a:spcPts val="3725"/>
              </a:spcBef>
              <a:buFontTx/>
              <a:buNone/>
            </a:pPr>
            <a:endParaRPr lang="tr-TR" altLang="tr-TR" dirty="0"/>
          </a:p>
        </p:txBody>
      </p:sp>
    </p:spTree>
    <p:extLst>
      <p:ext uri="{BB962C8B-B14F-4D97-AF65-F5344CB8AC3E}">
        <p14:creationId xmlns:p14="http://schemas.microsoft.com/office/powerpoint/2010/main" val="246078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Araştırmanın aşamaları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Literatür taranması</a:t>
            </a:r>
          </a:p>
          <a:p>
            <a:r>
              <a:rPr lang="tr-TR" dirty="0" smtClean="0"/>
              <a:t>Problemi tanımlama</a:t>
            </a:r>
          </a:p>
          <a:p>
            <a:r>
              <a:rPr lang="tr-TR" dirty="0" smtClean="0"/>
              <a:t>Soruları/hipotezleri belirleme</a:t>
            </a:r>
          </a:p>
          <a:p>
            <a:r>
              <a:rPr lang="tr-TR" dirty="0" smtClean="0"/>
              <a:t>Araştırma desenini oluşturma</a:t>
            </a:r>
          </a:p>
          <a:p>
            <a:r>
              <a:rPr lang="tr-TR" dirty="0" smtClean="0"/>
              <a:t>Örneklemi seçme</a:t>
            </a:r>
          </a:p>
          <a:p>
            <a:r>
              <a:rPr lang="tr-TR" dirty="0" smtClean="0"/>
              <a:t>Araçları belirleme</a:t>
            </a:r>
          </a:p>
          <a:p>
            <a:r>
              <a:rPr lang="tr-TR" dirty="0" smtClean="0"/>
              <a:t>Analiz yöntemini belirleme</a:t>
            </a:r>
          </a:p>
          <a:p>
            <a:r>
              <a:rPr lang="tr-TR" dirty="0" smtClean="0"/>
              <a:t>Veri toplama/uygulama</a:t>
            </a:r>
          </a:p>
          <a:p>
            <a:r>
              <a:rPr lang="tr-TR" dirty="0" smtClean="0"/>
              <a:t>Verileri analiz etme</a:t>
            </a:r>
          </a:p>
          <a:p>
            <a:r>
              <a:rPr lang="tr-TR" dirty="0" err="1" smtClean="0"/>
              <a:t>Raporlaştırma</a:t>
            </a:r>
            <a:r>
              <a:rPr lang="tr-TR" dirty="0" smtClean="0"/>
              <a:t>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2442422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Kaynaklar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Büyüköztürk, Ş., Kılıç-Çakmak, E., Akgün, Ö.E., Karadeniz, Ş. ve Demirel, F. (2014). Bilimsel Araştırma Yöntemleri. 16 baskı. Ankara: </a:t>
            </a:r>
            <a:r>
              <a:rPr lang="tr-TR" dirty="0" err="1"/>
              <a:t>Pegem</a:t>
            </a:r>
            <a:r>
              <a:rPr lang="tr-TR" dirty="0"/>
              <a:t> Akademi.</a:t>
            </a:r>
          </a:p>
          <a:p>
            <a:r>
              <a:rPr lang="tr-TR" dirty="0" err="1"/>
              <a:t>Karasar</a:t>
            </a:r>
            <a:r>
              <a:rPr lang="tr-TR" dirty="0"/>
              <a:t>, N. (2011). Bilimsel Araştırma Yöntemi. Ankara: Nobel Akademik. 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178795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>
          <a:xfrm>
            <a:off x="900113" y="0"/>
            <a:ext cx="7993062" cy="908050"/>
          </a:xfrm>
        </p:spPr>
        <p:txBody>
          <a:bodyPr anchor="t"/>
          <a:lstStyle/>
          <a:p>
            <a:r>
              <a:rPr lang="tr-TR" altLang="tr-TR" b="1" dirty="0" smtClean="0"/>
              <a:t>   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556792"/>
            <a:ext cx="8229600" cy="4767808"/>
          </a:xfrm>
        </p:spPr>
        <p:txBody>
          <a:bodyPr bIns="45720"/>
          <a:lstStyle/>
          <a:p>
            <a:pPr>
              <a:defRPr/>
            </a:pPr>
            <a:r>
              <a:rPr lang="tr-TR" dirty="0" smtClean="0"/>
              <a:t>“Evrenin ya da olayların bir bölümünü konu olarak seçen, deneysel yöntemlere ve gerçekliğe dayanarak yasalar çıkarmaya çalışan düzenli bilgi, ilim.”</a:t>
            </a:r>
          </a:p>
          <a:p>
            <a:pPr>
              <a:defRPr/>
            </a:pPr>
            <a:endParaRPr lang="tr-TR" dirty="0" smtClean="0"/>
          </a:p>
          <a:p>
            <a:pPr marL="448056" indent="-384048" algn="just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tr-TR" b="1" dirty="0" smtClean="0">
                <a:solidFill>
                  <a:schemeClr val="accent6">
                    <a:lumMod val="75000"/>
                  </a:schemeClr>
                </a:solidFill>
              </a:rPr>
              <a:t>“ Kanıtlanmış ve sistemli hale getirilmiş</a:t>
            </a:r>
          </a:p>
          <a:p>
            <a:pPr marL="448056" indent="-384048" algn="just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tr-TR" b="1" dirty="0" smtClean="0">
                <a:solidFill>
                  <a:schemeClr val="accent6">
                    <a:lumMod val="75000"/>
                  </a:schemeClr>
                </a:solidFill>
              </a:rPr>
              <a:t>    bilgiler...”</a:t>
            </a:r>
          </a:p>
          <a:p>
            <a:pPr marL="448056" indent="-384048" algn="just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tr-TR" b="1" dirty="0" smtClean="0">
                <a:solidFill>
                  <a:schemeClr val="accent6">
                    <a:lumMod val="75000"/>
                  </a:schemeClr>
                </a:solidFill>
              </a:rPr>
              <a:t>«Gerçekler hakkında bilimsel yöntemlerle elde edilmiş bilgiler»</a:t>
            </a:r>
            <a:endParaRPr lang="tr-TR" dirty="0" smtClean="0"/>
          </a:p>
          <a:p>
            <a:pPr>
              <a:defRPr/>
            </a:pPr>
            <a:endParaRPr lang="tr-TR" dirty="0" smtClean="0"/>
          </a:p>
          <a:p>
            <a:pPr>
              <a:buFontTx/>
              <a:buNone/>
              <a:defRPr/>
            </a:pP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3000527405"/>
      </p:ext>
    </p:extLst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484632" eaLnBrk="1" fontAlgn="auto" hangingPunct="1">
              <a:spcAft>
                <a:spcPts val="0"/>
              </a:spcAft>
              <a:defRPr/>
            </a:pPr>
            <a:r>
              <a:rPr lang="tr-TR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</a:t>
            </a:r>
            <a:r>
              <a:rPr lang="tr-TR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</a:t>
            </a:r>
            <a:r>
              <a:rPr lang="tr-T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ilimin özellikleri</a:t>
            </a:r>
            <a:endParaRPr lang="tr-TR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3251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Clr>
                <a:srgbClr val="EB1116"/>
              </a:buClr>
            </a:pPr>
            <a:endParaRPr lang="tr-TR" altLang="tr-TR" b="1" dirty="0" smtClean="0"/>
          </a:p>
          <a:p>
            <a:pPr eaLnBrk="1" hangingPunct="1">
              <a:lnSpc>
                <a:spcPct val="80000"/>
              </a:lnSpc>
              <a:buClr>
                <a:srgbClr val="EB1116"/>
              </a:buClr>
            </a:pPr>
            <a:r>
              <a:rPr lang="tr-TR" altLang="tr-TR" b="1" dirty="0" smtClean="0"/>
              <a:t>Bilim </a:t>
            </a:r>
            <a:r>
              <a:rPr lang="tr-TR" altLang="tr-TR" b="1" dirty="0" smtClean="0">
                <a:solidFill>
                  <a:srgbClr val="3366FF"/>
                </a:solidFill>
              </a:rPr>
              <a:t>mutlak hakikate götürmez.</a:t>
            </a:r>
            <a:endParaRPr lang="tr-TR" altLang="tr-TR" b="1" dirty="0" smtClean="0"/>
          </a:p>
          <a:p>
            <a:pPr eaLnBrk="1" hangingPunct="1">
              <a:lnSpc>
                <a:spcPct val="80000"/>
              </a:lnSpc>
              <a:buClr>
                <a:srgbClr val="EB1116"/>
              </a:buClr>
            </a:pPr>
            <a:r>
              <a:rPr lang="tr-TR" altLang="tr-TR" b="1" dirty="0" smtClean="0"/>
              <a:t>Herkese </a:t>
            </a:r>
            <a:r>
              <a:rPr lang="tr-TR" altLang="tr-TR" b="1" dirty="0" smtClean="0">
                <a:solidFill>
                  <a:srgbClr val="3366FF"/>
                </a:solidFill>
              </a:rPr>
              <a:t>açık ve yoklanabilirdir.</a:t>
            </a:r>
          </a:p>
          <a:p>
            <a:pPr eaLnBrk="1" hangingPunct="1">
              <a:lnSpc>
                <a:spcPct val="80000"/>
              </a:lnSpc>
              <a:buClr>
                <a:srgbClr val="EB1116"/>
              </a:buClr>
            </a:pPr>
            <a:r>
              <a:rPr lang="tr-TR" altLang="tr-TR" b="1" dirty="0" smtClean="0"/>
              <a:t>Kültürün içinde </a:t>
            </a:r>
            <a:r>
              <a:rPr lang="tr-TR" altLang="tr-TR" b="1" dirty="0" smtClean="0">
                <a:solidFill>
                  <a:srgbClr val="3366FF"/>
                </a:solidFill>
              </a:rPr>
              <a:t>belli bir yer</a:t>
            </a:r>
            <a:r>
              <a:rPr lang="tr-TR" altLang="tr-TR" b="1" dirty="0" smtClean="0"/>
              <a:t> tutar.</a:t>
            </a:r>
          </a:p>
          <a:p>
            <a:pPr eaLnBrk="1" hangingPunct="1">
              <a:lnSpc>
                <a:spcPct val="80000"/>
              </a:lnSpc>
              <a:buClr>
                <a:srgbClr val="EB1116"/>
              </a:buClr>
            </a:pPr>
            <a:r>
              <a:rPr lang="tr-TR" altLang="tr-TR" b="1" dirty="0" smtClean="0">
                <a:solidFill>
                  <a:srgbClr val="3366FF"/>
                </a:solidFill>
              </a:rPr>
              <a:t>İzafidir (</a:t>
            </a:r>
            <a:r>
              <a:rPr lang="tr-TR" altLang="tr-TR" b="1" dirty="0" smtClean="0"/>
              <a:t>görecelidir). </a:t>
            </a:r>
          </a:p>
          <a:p>
            <a:pPr eaLnBrk="1" hangingPunct="1">
              <a:lnSpc>
                <a:spcPct val="80000"/>
              </a:lnSpc>
              <a:buClr>
                <a:srgbClr val="EB1116"/>
              </a:buClr>
            </a:pPr>
            <a:r>
              <a:rPr lang="tr-TR" altLang="tr-TR" b="1" dirty="0" smtClean="0">
                <a:solidFill>
                  <a:srgbClr val="3366FF"/>
                </a:solidFill>
              </a:rPr>
              <a:t>Akla ve deneye</a:t>
            </a:r>
            <a:r>
              <a:rPr lang="tr-TR" altLang="tr-TR" b="1" dirty="0" smtClean="0"/>
              <a:t> dayanır.</a:t>
            </a:r>
          </a:p>
          <a:p>
            <a:pPr eaLnBrk="1" hangingPunct="1">
              <a:lnSpc>
                <a:spcPct val="80000"/>
              </a:lnSpc>
              <a:buClr>
                <a:srgbClr val="EB1116"/>
              </a:buClr>
            </a:pPr>
            <a:r>
              <a:rPr lang="tr-TR" altLang="tr-TR" b="1" dirty="0" smtClean="0"/>
              <a:t>Olmuşu veya olanı tasvir etme, </a:t>
            </a:r>
            <a:r>
              <a:rPr lang="tr-TR" altLang="tr-TR" b="1" dirty="0" smtClean="0">
                <a:solidFill>
                  <a:srgbClr val="3366FF"/>
                </a:solidFill>
              </a:rPr>
              <a:t>ilişkileri açıklama</a:t>
            </a:r>
            <a:r>
              <a:rPr lang="tr-TR" altLang="tr-TR" b="1" dirty="0" smtClean="0"/>
              <a:t> ve bunlardan yararlanma imkanı verir.</a:t>
            </a:r>
          </a:p>
        </p:txBody>
      </p:sp>
    </p:spTree>
    <p:extLst>
      <p:ext uri="{BB962C8B-B14F-4D97-AF65-F5344CB8AC3E}">
        <p14:creationId xmlns:p14="http://schemas.microsoft.com/office/powerpoint/2010/main" val="3023628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>
          <a:xfrm>
            <a:off x="1258888" y="0"/>
            <a:ext cx="6626225" cy="908050"/>
          </a:xfrm>
        </p:spPr>
        <p:txBody>
          <a:bodyPr anchor="t">
            <a:normAutofit fontScale="90000"/>
          </a:bodyPr>
          <a:lstStyle/>
          <a:p>
            <a:r>
              <a:rPr lang="tr-TR" altLang="tr-TR" b="1" dirty="0" smtClean="0"/>
              <a:t/>
            </a:r>
            <a:br>
              <a:rPr lang="tr-TR" altLang="tr-TR" b="1" dirty="0" smtClean="0"/>
            </a:br>
            <a:r>
              <a:rPr lang="tr-TR" altLang="tr-TR" b="1" dirty="0" smtClean="0"/>
              <a:t/>
            </a:r>
            <a:br>
              <a:rPr lang="tr-TR" altLang="tr-TR" b="1" dirty="0" smtClean="0"/>
            </a:br>
            <a:r>
              <a:rPr lang="tr-TR" altLang="tr-TR" b="1" dirty="0" smtClean="0">
                <a:solidFill>
                  <a:srgbClr val="FF0000"/>
                </a:solidFill>
              </a:rPr>
              <a:t>Bilimin özellikleri 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idx="1"/>
          </p:nvPr>
        </p:nvSpPr>
        <p:spPr>
          <a:xfrm>
            <a:off x="755576" y="1916831"/>
            <a:ext cx="7056784" cy="4607793"/>
          </a:xfrm>
        </p:spPr>
        <p:txBody>
          <a:bodyPr bIns="45720"/>
          <a:lstStyle/>
          <a:p>
            <a:pPr eaLnBrk="1" hangingPunct="1">
              <a:lnSpc>
                <a:spcPct val="80000"/>
              </a:lnSpc>
              <a:buClr>
                <a:srgbClr val="EB1116"/>
              </a:buClr>
            </a:pPr>
            <a:endParaRPr lang="tr-TR" altLang="tr-TR" b="1" dirty="0" smtClean="0"/>
          </a:p>
          <a:p>
            <a:pPr eaLnBrk="1" hangingPunct="1">
              <a:lnSpc>
                <a:spcPct val="80000"/>
              </a:lnSpc>
              <a:buClr>
                <a:srgbClr val="EB1116"/>
              </a:buClr>
            </a:pPr>
            <a:r>
              <a:rPr lang="tr-TR" altLang="tr-TR" b="1" dirty="0" smtClean="0"/>
              <a:t>Bilimsel bilgi </a:t>
            </a:r>
            <a:r>
              <a:rPr lang="tr-TR" altLang="tr-TR" b="1" dirty="0" smtClean="0">
                <a:solidFill>
                  <a:srgbClr val="3366FF"/>
                </a:solidFill>
              </a:rPr>
              <a:t>güvenilirdir</a:t>
            </a:r>
            <a:r>
              <a:rPr lang="tr-TR" altLang="tr-TR" b="1" dirty="0" smtClean="0"/>
              <a:t>; ancak </a:t>
            </a:r>
            <a:r>
              <a:rPr lang="tr-TR" altLang="tr-TR" b="1" dirty="0" smtClean="0">
                <a:solidFill>
                  <a:srgbClr val="3366FF"/>
                </a:solidFill>
              </a:rPr>
              <a:t>değişmez değildir.</a:t>
            </a:r>
          </a:p>
          <a:p>
            <a:pPr eaLnBrk="1" hangingPunct="1">
              <a:lnSpc>
                <a:spcPct val="80000"/>
              </a:lnSpc>
              <a:buClr>
                <a:srgbClr val="EB1116"/>
              </a:buClr>
            </a:pPr>
            <a:r>
              <a:rPr lang="tr-TR" altLang="tr-TR" b="1" dirty="0" smtClean="0"/>
              <a:t>Elde ettiği bilgiler </a:t>
            </a:r>
            <a:r>
              <a:rPr lang="tr-TR" altLang="tr-TR" b="1" dirty="0" smtClean="0">
                <a:solidFill>
                  <a:srgbClr val="3366FF"/>
                </a:solidFill>
              </a:rPr>
              <a:t>sistemlidir</a:t>
            </a:r>
            <a:r>
              <a:rPr lang="tr-TR" altLang="tr-TR" b="1" dirty="0" smtClean="0"/>
              <a:t>.</a:t>
            </a:r>
          </a:p>
          <a:p>
            <a:pPr eaLnBrk="1" hangingPunct="1">
              <a:lnSpc>
                <a:spcPct val="80000"/>
              </a:lnSpc>
              <a:buClr>
                <a:srgbClr val="EB1116"/>
              </a:buClr>
            </a:pPr>
            <a:r>
              <a:rPr lang="tr-TR" altLang="tr-TR" b="1" dirty="0" smtClean="0"/>
              <a:t>Varsayımlara dayanır.</a:t>
            </a:r>
          </a:p>
          <a:p>
            <a:pPr eaLnBrk="1" hangingPunct="1">
              <a:lnSpc>
                <a:spcPct val="80000"/>
              </a:lnSpc>
              <a:buClr>
                <a:srgbClr val="EB1116"/>
              </a:buClr>
            </a:pPr>
            <a:r>
              <a:rPr lang="tr-TR" altLang="tr-TR" b="1" dirty="0" smtClean="0"/>
              <a:t>Bilimsel bilgi </a:t>
            </a:r>
            <a:r>
              <a:rPr lang="tr-TR" altLang="tr-TR" b="1" dirty="0" smtClean="0">
                <a:solidFill>
                  <a:srgbClr val="3366FF"/>
                </a:solidFill>
              </a:rPr>
              <a:t>denetlenebilir</a:t>
            </a:r>
            <a:r>
              <a:rPr lang="tr-TR" altLang="tr-TR" b="1" dirty="0" smtClean="0"/>
              <a:t>.</a:t>
            </a:r>
          </a:p>
          <a:p>
            <a:pPr eaLnBrk="1" hangingPunct="1">
              <a:lnSpc>
                <a:spcPct val="80000"/>
              </a:lnSpc>
              <a:buClr>
                <a:srgbClr val="EB1116"/>
              </a:buClr>
            </a:pPr>
            <a:r>
              <a:rPr lang="tr-TR" altLang="tr-TR" b="1" dirty="0" smtClean="0">
                <a:solidFill>
                  <a:srgbClr val="3366FF"/>
                </a:solidFill>
              </a:rPr>
              <a:t>Tarafsızdır.</a:t>
            </a:r>
          </a:p>
          <a:p>
            <a:pPr eaLnBrk="1" hangingPunct="1">
              <a:lnSpc>
                <a:spcPct val="80000"/>
              </a:lnSpc>
              <a:buClr>
                <a:srgbClr val="EB1116"/>
              </a:buClr>
            </a:pPr>
            <a:r>
              <a:rPr lang="tr-TR" altLang="tr-TR" b="1" dirty="0" smtClean="0"/>
              <a:t>Bilim, gelişigüzel </a:t>
            </a:r>
            <a:r>
              <a:rPr lang="tr-TR" altLang="tr-TR" b="1" dirty="0" smtClean="0">
                <a:solidFill>
                  <a:srgbClr val="3366FF"/>
                </a:solidFill>
              </a:rPr>
              <a:t>veri toplamaz</a:t>
            </a:r>
            <a:r>
              <a:rPr lang="tr-TR" altLang="tr-TR" b="1" dirty="0" smtClean="0"/>
              <a:t>.</a:t>
            </a:r>
          </a:p>
          <a:p>
            <a:endParaRPr lang="tr-TR" altLang="tr-TR" sz="2800" dirty="0" smtClean="0"/>
          </a:p>
        </p:txBody>
      </p:sp>
    </p:spTree>
    <p:extLst>
      <p:ext uri="{BB962C8B-B14F-4D97-AF65-F5344CB8AC3E}">
        <p14:creationId xmlns:p14="http://schemas.microsoft.com/office/powerpoint/2010/main" val="2076091477"/>
      </p:ext>
    </p:extLst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Türleri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endParaRPr lang="tr-TR" dirty="0"/>
          </a:p>
          <a:p>
            <a:r>
              <a:rPr lang="tr-TR" dirty="0" smtClean="0"/>
              <a:t>Toplum (sosyal) bilimler (görelidir)</a:t>
            </a:r>
          </a:p>
          <a:p>
            <a:r>
              <a:rPr lang="tr-TR" dirty="0" smtClean="0"/>
              <a:t>Doğa bilimleri (fizik, tabiat) (görelidir)</a:t>
            </a:r>
          </a:p>
          <a:p>
            <a:r>
              <a:rPr lang="tr-TR" dirty="0" smtClean="0"/>
              <a:t>Matematik (mutlaktır)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84724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Bilimsel yöntem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altLang="tr-TR" b="1" dirty="0" smtClean="0">
              <a:solidFill>
                <a:srgbClr val="FF0000"/>
              </a:solidFill>
            </a:endParaRPr>
          </a:p>
          <a:p>
            <a:r>
              <a:rPr lang="tr-TR" altLang="tr-TR" b="1" dirty="0" smtClean="0">
                <a:solidFill>
                  <a:srgbClr val="FF0000"/>
                </a:solidFill>
              </a:rPr>
              <a:t>Açık </a:t>
            </a:r>
            <a:r>
              <a:rPr lang="tr-TR" altLang="tr-TR" b="1" dirty="0">
                <a:solidFill>
                  <a:srgbClr val="FF0000"/>
                </a:solidFill>
              </a:rPr>
              <a:t>seçik, denetlenebilir, yansız, eleştirici, düzeltici, deneyici, seçici, akla uygun, duyarlığı yüksek, olgusal düzeyde, bilinen </a:t>
            </a:r>
            <a:r>
              <a:rPr lang="tr-TR" altLang="tr-TR" b="1" dirty="0">
                <a:solidFill>
                  <a:schemeClr val="accent2"/>
                </a:solidFill>
              </a:rPr>
              <a:t>en güvenli sorun çözme yöntemi.</a:t>
            </a:r>
            <a:endParaRPr lang="tr-TR" altLang="tr-TR" i="1" dirty="0">
              <a:sym typeface="Wingdings" pitchFamily="2" charset="2"/>
            </a:endParaRPr>
          </a:p>
          <a:p>
            <a:endParaRPr lang="tr-TR" altLang="tr-TR" i="1" dirty="0">
              <a:sym typeface="Wingdings" pitchFamily="2" charset="2"/>
            </a:endParaRPr>
          </a:p>
          <a:p>
            <a:r>
              <a:rPr lang="tr-TR" altLang="tr-TR" i="1" dirty="0">
                <a:sym typeface="Wingdings" pitchFamily="2" charset="2"/>
              </a:rPr>
              <a:t>Problem çözmek için izlenen düzenli yol</a:t>
            </a:r>
            <a:r>
              <a:rPr lang="tr-TR" altLang="tr-TR" i="1" dirty="0" smtClean="0">
                <a:sym typeface="Wingdings" pitchFamily="2" charset="2"/>
              </a:rPr>
              <a:t>.</a:t>
            </a:r>
            <a:endParaRPr lang="tr-TR" altLang="tr-TR" dirty="0"/>
          </a:p>
        </p:txBody>
      </p:sp>
    </p:spTree>
    <p:extLst>
      <p:ext uri="{BB962C8B-B14F-4D97-AF65-F5344CB8AC3E}">
        <p14:creationId xmlns:p14="http://schemas.microsoft.com/office/powerpoint/2010/main" val="310876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Bilimsel yöntem 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smtClean="0">
                <a:solidFill>
                  <a:srgbClr val="7030A0"/>
                </a:solidFill>
              </a:rPr>
              <a:t>Bir bilim adamının araştırdığı ve karşı karşıya olduğu bir problemdeki bilgi türüne bağlı olarak tanımlayabileceği bir gelişim sürecidir.</a:t>
            </a:r>
          </a:p>
          <a:p>
            <a:endParaRPr lang="tr-TR" b="1" dirty="0">
              <a:solidFill>
                <a:srgbClr val="7030A0"/>
              </a:solidFill>
            </a:endParaRPr>
          </a:p>
          <a:p>
            <a:r>
              <a:rPr lang="tr-TR" b="1" dirty="0" smtClean="0">
                <a:solidFill>
                  <a:srgbClr val="7030A0"/>
                </a:solidFill>
              </a:rPr>
              <a:t>Bilimlerin ortaklaşa kullandıkları betimleme ve açıklama yollarını kapsayan bir yanı ile EYLEMSEL diğer yanı ile DÜŞÜNSEL bir süreçtir.</a:t>
            </a:r>
            <a:endParaRPr lang="tr-TR" b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58894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539750" y="2997200"/>
            <a:ext cx="1223963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rebuchet MS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rebuchet MS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rebuchet MS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rebuchet MS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rebuchet MS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kumimoji="1" lang="tr-TR" altLang="tr-TR" sz="2000" b="1" dirty="0">
                <a:latin typeface="Arial" pitchFamily="34" charset="0"/>
              </a:rPr>
              <a:t>Bilimsel Yöntem</a:t>
            </a:r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2916238" y="1790700"/>
            <a:ext cx="2447925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rebuchet MS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rebuchet MS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rebuchet MS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rebuchet MS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rebuchet MS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>
                <a:srgbClr val="FF0000"/>
              </a:buClr>
              <a:buSzPct val="120000"/>
              <a:buFont typeface="Wingdings" pitchFamily="2" charset="2"/>
              <a:buChar char="§"/>
            </a:pPr>
            <a:r>
              <a:rPr kumimoji="1" lang="tr-TR" altLang="tr-TR" sz="2000" b="1" dirty="0">
                <a:latin typeface="Arial" pitchFamily="34" charset="0"/>
              </a:rPr>
              <a:t>Bilimsel Düşünme Yöntemi</a:t>
            </a:r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2987675" y="4383088"/>
            <a:ext cx="2447925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rebuchet MS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rebuchet MS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rebuchet MS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rebuchet MS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rebuchet MS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>
                <a:srgbClr val="FF0000"/>
              </a:buClr>
              <a:buSzPct val="120000"/>
              <a:buFont typeface="Wingdings" pitchFamily="2" charset="2"/>
              <a:buChar char="§"/>
            </a:pPr>
            <a:r>
              <a:rPr kumimoji="1" lang="tr-TR" altLang="tr-TR" sz="2000" b="1" dirty="0">
                <a:latin typeface="Arial" pitchFamily="34" charset="0"/>
              </a:rPr>
              <a:t>Bilimsel Araştırma Yöntemi</a:t>
            </a:r>
          </a:p>
        </p:txBody>
      </p:sp>
      <p:sp>
        <p:nvSpPr>
          <p:cNvPr id="13" name="Line 10"/>
          <p:cNvSpPr>
            <a:spLocks noChangeShapeType="1"/>
          </p:cNvSpPr>
          <p:nvPr/>
        </p:nvSpPr>
        <p:spPr bwMode="auto">
          <a:xfrm>
            <a:off x="1692275" y="3789363"/>
            <a:ext cx="1295400" cy="7921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4" name="Line 11"/>
          <p:cNvSpPr>
            <a:spLocks noChangeShapeType="1"/>
          </p:cNvSpPr>
          <p:nvPr/>
        </p:nvSpPr>
        <p:spPr bwMode="auto">
          <a:xfrm flipV="1">
            <a:off x="1692275" y="2205038"/>
            <a:ext cx="1223963" cy="7921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5" name="Text Box 12"/>
          <p:cNvSpPr txBox="1">
            <a:spLocks noChangeArrowheads="1"/>
          </p:cNvSpPr>
          <p:nvPr/>
        </p:nvSpPr>
        <p:spPr bwMode="auto">
          <a:xfrm>
            <a:off x="2916238" y="5084763"/>
            <a:ext cx="2592387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rebuchet MS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rebuchet MS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rebuchet MS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rebuchet MS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rebuchet MS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kumimoji="1" lang="tr-TR" altLang="tr-TR" sz="2400" b="1">
                <a:latin typeface="Arial" pitchFamily="34" charset="0"/>
              </a:rPr>
              <a:t>(Araştırmaya dayanır)</a:t>
            </a:r>
          </a:p>
        </p:txBody>
      </p:sp>
      <p:sp>
        <p:nvSpPr>
          <p:cNvPr id="16" name="Text Box 13"/>
          <p:cNvSpPr txBox="1">
            <a:spLocks noChangeArrowheads="1"/>
          </p:cNvSpPr>
          <p:nvPr/>
        </p:nvSpPr>
        <p:spPr bwMode="auto">
          <a:xfrm>
            <a:off x="3419475" y="2420938"/>
            <a:ext cx="180022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rebuchet MS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rebuchet MS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rebuchet MS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rebuchet MS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rebuchet MS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kumimoji="1" lang="tr-TR" altLang="tr-TR" sz="2400" b="1" dirty="0">
                <a:latin typeface="Arial" pitchFamily="34" charset="0"/>
              </a:rPr>
              <a:t>(Akla dayanır)</a:t>
            </a:r>
          </a:p>
        </p:txBody>
      </p:sp>
      <p:sp>
        <p:nvSpPr>
          <p:cNvPr id="17" name="Rectangle 2"/>
          <p:cNvSpPr txBox="1">
            <a:spLocks noChangeArrowheads="1"/>
          </p:cNvSpPr>
          <p:nvPr/>
        </p:nvSpPr>
        <p:spPr>
          <a:xfrm>
            <a:off x="179388" y="706388"/>
            <a:ext cx="8964612" cy="706388"/>
          </a:xfrm>
          <a:prstGeom prst="rect">
            <a:avLst/>
          </a:prstGeom>
        </p:spPr>
        <p:txBody>
          <a:bodyPr/>
          <a:lstStyle/>
          <a:p>
            <a:pPr algn="ctr" eaLnBrk="0" hangingPunct="0">
              <a:defRPr/>
            </a:pPr>
            <a:r>
              <a:rPr lang="tr-TR" sz="4000" b="1" kern="0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Bilimsel yöntem</a:t>
            </a:r>
            <a:endParaRPr lang="tr-TR" sz="4000" b="1" kern="0" dirty="0">
              <a:solidFill>
                <a:schemeClr val="accent1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6217693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13" grpId="0" animBg="1"/>
      <p:bldP spid="14" grpId="0" animBg="1"/>
      <p:bldP spid="15" grpId="0"/>
      <p:bldP spid="16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kış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383</TotalTime>
  <Words>735</Words>
  <Application>Microsoft Office PowerPoint</Application>
  <PresentationFormat>Ekran Gösterisi (4:3)</PresentationFormat>
  <Paragraphs>147</Paragraphs>
  <Slides>21</Slides>
  <Notes>3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21</vt:i4>
      </vt:variant>
    </vt:vector>
  </HeadingPairs>
  <TitlesOfParts>
    <vt:vector size="22" baseType="lpstr">
      <vt:lpstr>Akış</vt:lpstr>
      <vt:lpstr>BİLİMSEL YÖNTEM  VE BİLİMSEL ARAŞTIRMALAR</vt:lpstr>
      <vt:lpstr>  </vt:lpstr>
      <vt:lpstr>   </vt:lpstr>
      <vt:lpstr>      Bilimin özellikleri</vt:lpstr>
      <vt:lpstr>  Bilimin özellikleri </vt:lpstr>
      <vt:lpstr>Türleri</vt:lpstr>
      <vt:lpstr>Bilimsel yöntem</vt:lpstr>
      <vt:lpstr>Bilimsel yöntem </vt:lpstr>
      <vt:lpstr>PowerPoint Sunusu</vt:lpstr>
      <vt:lpstr>Bilim İnsanının Özellikleri</vt:lpstr>
      <vt:lpstr>Bilimsel yöntemin aşamaları</vt:lpstr>
      <vt:lpstr>Bilimsel yöntem</vt:lpstr>
      <vt:lpstr>Araştırma</vt:lpstr>
      <vt:lpstr>Sınıflandırılması</vt:lpstr>
      <vt:lpstr>TEMEL ARAŞTIRMALAR</vt:lpstr>
      <vt:lpstr>UYGULAMALI ARAŞTIRMALAR</vt:lpstr>
      <vt:lpstr>PowerPoint Sunusu</vt:lpstr>
      <vt:lpstr>PowerPoint Sunusu</vt:lpstr>
      <vt:lpstr>Araştırmanın Temel nitelikleri</vt:lpstr>
      <vt:lpstr>Araştırmanın aşamaları</vt:lpstr>
      <vt:lpstr>Kaynaklar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ÇOCUK GELİŞİMİNDE ARAŞTIRMA</dc:title>
  <dc:creator>sony</dc:creator>
  <cp:lastModifiedBy>EDurualp</cp:lastModifiedBy>
  <cp:revision>38</cp:revision>
  <dcterms:created xsi:type="dcterms:W3CDTF">2013-09-29T10:28:43Z</dcterms:created>
  <dcterms:modified xsi:type="dcterms:W3CDTF">2017-01-30T08:10:11Z</dcterms:modified>
</cp:coreProperties>
</file>