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sldIdLst>
    <p:sldId id="285" r:id="rId2"/>
    <p:sldId id="287" r:id="rId3"/>
    <p:sldId id="288" r:id="rId4"/>
    <p:sldId id="289" r:id="rId5"/>
    <p:sldId id="290" r:id="rId6"/>
    <p:sldId id="291" r:id="rId7"/>
    <p:sldId id="265" r:id="rId8"/>
    <p:sldId id="269" r:id="rId9"/>
    <p:sldId id="272" r:id="rId10"/>
    <p:sldId id="273" r:id="rId11"/>
    <p:sldId id="274" r:id="rId12"/>
    <p:sldId id="275" r:id="rId13"/>
    <p:sldId id="276" r:id="rId14"/>
    <p:sldId id="278" r:id="rId15"/>
    <p:sldId id="283" r:id="rId16"/>
    <p:sldId id="28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0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
          <p:cNvSpPr txBox="1">
            <a:spLocks noGrp="1"/>
          </p:cNvSpPr>
          <p:nvPr>
            <p:ph type="hdr" sz="quarter"/>
          </p:nvPr>
        </p:nvSpPr>
        <p:spPr>
          <a:xfrm>
            <a:off x="0" y="0"/>
            <a:ext cx="2971800" cy="457200"/>
          </a:xfrm>
          <a:prstGeom prst="rect">
            <a:avLst/>
          </a:prstGeom>
          <a:noFill/>
          <a:ln>
            <a:noFill/>
          </a:ln>
        </p:spPr>
        <p:txBody>
          <a:bodyPr vert="horz" wrap="square" lIns="91440" tIns="45720" rIns="91440" bIns="45720" anchor="t" anchorCtr="0" compatLnSpc="1"/>
          <a:lstStyle>
            <a:lvl1pPr marL="0" marR="0" lvl="0" indent="0" algn="l" defTabSz="914400" rtl="0" fontAlgn="auto" hangingPunct="0">
              <a:lnSpc>
                <a:spcPct val="100000"/>
              </a:lnSpc>
              <a:spcBef>
                <a:spcPts val="0"/>
              </a:spcBef>
              <a:spcAft>
                <a:spcPts val="0"/>
              </a:spcAft>
              <a:buNone/>
              <a:tabLst/>
              <a:defRPr lang="en-US" sz="1200" b="0" i="0" u="none" strike="noStrike" kern="1200" cap="none" spc="0" baseline="0">
                <a:solidFill>
                  <a:srgbClr val="000000"/>
                </a:solidFill>
                <a:uFillTx/>
                <a:latin typeface="Times New Roman" pitchFamily="18"/>
                <a:cs typeface="Times New Roman" pitchFamily="18"/>
              </a:defRPr>
            </a:lvl1pPr>
          </a:lstStyle>
          <a:p>
            <a:pPr lvl="0"/>
            <a:endParaRPr lang="en-US"/>
          </a:p>
        </p:txBody>
      </p:sp>
      <p:sp>
        <p:nvSpPr>
          <p:cNvPr id="3" name="Rectangle 3"/>
          <p:cNvSpPr txBox="1">
            <a:spLocks noGrp="1"/>
          </p:cNvSpPr>
          <p:nvPr>
            <p:ph type="dt" idx="1"/>
          </p:nvPr>
        </p:nvSpPr>
        <p:spPr>
          <a:xfrm>
            <a:off x="3886200" y="0"/>
            <a:ext cx="2971800" cy="457200"/>
          </a:xfrm>
          <a:prstGeom prst="rect">
            <a:avLst/>
          </a:prstGeom>
          <a:noFill/>
          <a:ln>
            <a:noFill/>
          </a:ln>
        </p:spPr>
        <p:txBody>
          <a:bodyPr vert="horz" wrap="square" lIns="91440" tIns="45720" rIns="91440" bIns="45720" anchor="t" anchorCtr="0" compatLnSpc="1"/>
          <a:lstStyle>
            <a:lvl1pPr marL="0" marR="0" lvl="0" indent="0" algn="r" defTabSz="914400" rtl="0" fontAlgn="auto" hangingPunct="0">
              <a:lnSpc>
                <a:spcPct val="100000"/>
              </a:lnSpc>
              <a:spcBef>
                <a:spcPts val="0"/>
              </a:spcBef>
              <a:spcAft>
                <a:spcPts val="0"/>
              </a:spcAft>
              <a:buNone/>
              <a:tabLst/>
              <a:defRPr lang="en-US" sz="1200" b="0" i="0" u="none" strike="noStrike" kern="1200" cap="none" spc="0" baseline="0">
                <a:solidFill>
                  <a:srgbClr val="000000"/>
                </a:solidFill>
                <a:uFillTx/>
                <a:latin typeface="Times New Roman" pitchFamily="18"/>
                <a:cs typeface="Times New Roman" pitchFamily="18"/>
              </a:defRPr>
            </a:lvl1pPr>
          </a:lstStyle>
          <a:p>
            <a:pPr lvl="0"/>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9528">
            <a:solidFill>
              <a:srgbClr val="000000"/>
            </a:solidFill>
            <a:prstDash val="solid"/>
            <a:miter/>
          </a:ln>
        </p:spPr>
      </p:sp>
      <p:sp>
        <p:nvSpPr>
          <p:cNvPr id="5" name="Rectangle 5"/>
          <p:cNvSpPr txBox="1">
            <a:spLocks noGrp="1"/>
          </p:cNvSpPr>
          <p:nvPr>
            <p:ph type="body" sz="quarter" idx="3"/>
          </p:nvPr>
        </p:nvSpPr>
        <p:spPr>
          <a:xfrm>
            <a:off x="914400" y="4343400"/>
            <a:ext cx="5029200" cy="4114800"/>
          </a:xfrm>
          <a:prstGeom prst="rect">
            <a:avLst/>
          </a:prstGeom>
          <a:noFill/>
          <a:ln>
            <a:noFill/>
          </a:ln>
        </p:spPr>
        <p:txBody>
          <a:bodyPr vert="horz" wrap="square" lIns="91440" tIns="45720" rIns="91440" bIns="45720"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txBox="1">
            <a:spLocks noGrp="1"/>
          </p:cNvSpPr>
          <p:nvPr>
            <p:ph type="ftr" sz="quarter" idx="4"/>
          </p:nvPr>
        </p:nvSpPr>
        <p:spPr>
          <a:xfrm>
            <a:off x="0" y="8686800"/>
            <a:ext cx="2971800" cy="457200"/>
          </a:xfrm>
          <a:prstGeom prst="rect">
            <a:avLst/>
          </a:prstGeom>
          <a:noFill/>
          <a:ln>
            <a:noFill/>
          </a:ln>
        </p:spPr>
        <p:txBody>
          <a:bodyPr vert="horz" wrap="square" lIns="91440" tIns="45720" rIns="91440" bIns="45720" anchor="b" anchorCtr="0" compatLnSpc="1"/>
          <a:lstStyle>
            <a:lvl1pPr marL="0" marR="0" lvl="0" indent="0" algn="l" defTabSz="914400" rtl="0" fontAlgn="auto" hangingPunct="0">
              <a:lnSpc>
                <a:spcPct val="100000"/>
              </a:lnSpc>
              <a:spcBef>
                <a:spcPts val="0"/>
              </a:spcBef>
              <a:spcAft>
                <a:spcPts val="0"/>
              </a:spcAft>
              <a:buNone/>
              <a:tabLst/>
              <a:defRPr lang="en-US" sz="1200" b="0" i="0" u="none" strike="noStrike" kern="1200" cap="none" spc="0" baseline="0">
                <a:solidFill>
                  <a:srgbClr val="000000"/>
                </a:solidFill>
                <a:uFillTx/>
                <a:latin typeface="Times New Roman" pitchFamily="18"/>
                <a:cs typeface="Times New Roman" pitchFamily="18"/>
              </a:defRPr>
            </a:lvl1pPr>
          </a:lstStyle>
          <a:p>
            <a:pPr lvl="0"/>
            <a:endParaRPr lang="en-US"/>
          </a:p>
        </p:txBody>
      </p:sp>
      <p:sp>
        <p:nvSpPr>
          <p:cNvPr id="7" name="Rectangle 7"/>
          <p:cNvSpPr txBox="1">
            <a:spLocks noGrp="1"/>
          </p:cNvSpPr>
          <p:nvPr>
            <p:ph type="sldNum" sz="quarter" idx="5"/>
          </p:nvPr>
        </p:nvSpPr>
        <p:spPr>
          <a:xfrm>
            <a:off x="3886200" y="8686800"/>
            <a:ext cx="2971800" cy="457200"/>
          </a:xfrm>
          <a:prstGeom prst="rect">
            <a:avLst/>
          </a:prstGeom>
          <a:noFill/>
          <a:ln>
            <a:noFill/>
          </a:ln>
        </p:spPr>
        <p:txBody>
          <a:bodyPr vert="horz" wrap="square" lIns="91440" tIns="45720" rIns="91440" bIns="45720" anchor="b" anchorCtr="0" compatLnSpc="1"/>
          <a:lstStyle>
            <a:lvl1pPr marL="0" marR="0" lvl="0" indent="0" algn="r" defTabSz="914400" rtl="0" fontAlgn="auto" hangingPunct="0">
              <a:lnSpc>
                <a:spcPct val="100000"/>
              </a:lnSpc>
              <a:spcBef>
                <a:spcPts val="0"/>
              </a:spcBef>
              <a:spcAft>
                <a:spcPts val="0"/>
              </a:spcAft>
              <a:buNone/>
              <a:tabLst/>
              <a:defRPr lang="en-US" sz="1200" b="0" i="0" u="none" strike="noStrike" kern="1200" cap="none" spc="0" baseline="0">
                <a:solidFill>
                  <a:srgbClr val="000000"/>
                </a:solidFill>
                <a:uFillTx/>
                <a:latin typeface="Times New Roman" pitchFamily="18"/>
                <a:cs typeface="Times New Roman" pitchFamily="18"/>
              </a:defRPr>
            </a:lvl1pPr>
          </a:lstStyle>
          <a:p>
            <a:pPr lvl="0"/>
            <a:fld id="{D0A20305-ED07-4441-B8EC-44E37D97AA37}" type="slidenum">
              <a:rPr/>
              <a:pPr lvl="0"/>
              <a:t>‹#›</a:t>
            </a:fld>
            <a:endParaRPr lang="en-US"/>
          </a:p>
        </p:txBody>
      </p:sp>
    </p:spTree>
    <p:extLst>
      <p:ext uri="{BB962C8B-B14F-4D97-AF65-F5344CB8AC3E}">
        <p14:creationId xmlns:p14="http://schemas.microsoft.com/office/powerpoint/2010/main" val="767833231"/>
      </p:ext>
    </p:extLst>
  </p:cSld>
  <p:clrMap bg1="lt1" tx1="dk1" bg2="lt2" tx2="dk2" accent1="accent1" accent2="accent2" accent3="accent3" accent4="accent4" accent5="accent5" accent6="accent6" hlink="hlink" folHlink="folHlink"/>
  <p:notesStyle>
    <a:lvl1pPr marL="0" marR="0" lvl="0"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Arial"/>
        <a:cs typeface="Times New Roman" pitchFamily="18"/>
      </a:defRPr>
    </a:lvl1pPr>
    <a:lvl2pPr marL="457200" marR="0" lvl="1"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Arial"/>
        <a:cs typeface="Times New Roman" pitchFamily="18"/>
      </a:defRPr>
    </a:lvl2pPr>
    <a:lvl3pPr marL="914400" marR="0" lvl="2"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Arial"/>
        <a:cs typeface="Times New Roman" pitchFamily="18"/>
      </a:defRPr>
    </a:lvl3pPr>
    <a:lvl4pPr marL="1371600" marR="0" lvl="3"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Arial"/>
        <a:cs typeface="Times New Roman" pitchFamily="18"/>
      </a:defRPr>
    </a:lvl4pPr>
    <a:lvl5pPr marL="1828800" marR="0" lvl="4"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Arial"/>
        <a:cs typeface="Times New Roman"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lvl="0"/>
            <a:fld id="{D0A20305-ED07-4441-B8EC-44E37D97AA37}" type="slidenum">
              <a:rPr lang="tr-TR" smtClean="0"/>
              <a:pPr lvl="0"/>
              <a:t>5</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7E0ED26-8416-418C-936E-8158E37F0AE7}"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6</a:t>
            </a:fld>
            <a:endParaRPr lang="en-US" sz="1200" b="0" i="0" u="none" strike="noStrike" kern="1200" cap="none" spc="0" baseline="0">
              <a:solidFill>
                <a:srgbClr val="000000"/>
              </a:solidFill>
              <a:uFillTx/>
              <a:latin typeface="Times New Roman" pitchFamily="18"/>
              <a:cs typeface="Times New Roman" pitchFamily="18"/>
            </a:endParaRPr>
          </a:p>
        </p:txBody>
      </p:sp>
      <p:sp>
        <p:nvSpPr>
          <p:cNvPr id="3" name="Rectangle 2"/>
          <p:cNvSpPr>
            <a:spLocks noGrp="1" noRot="1" noChangeAspect="1"/>
          </p:cNvSpPr>
          <p:nvPr>
            <p:ph type="sldImg"/>
          </p:nvPr>
        </p:nvSpPr>
        <p:spPr/>
      </p:sp>
      <p:sp>
        <p:nvSpPr>
          <p:cNvPr id="4" name="Rectangle 3"/>
          <p:cNvSpPr txBox="1">
            <a:spLocks noGrp="1"/>
          </p:cNvSpPr>
          <p:nvPr>
            <p:ph type="body" sz="quarter" idx="1"/>
          </p:nvPr>
        </p:nvSpPr>
        <p:spPr/>
        <p:txBody>
          <a:bodyPr/>
          <a:lstStyle/>
          <a:p>
            <a:pPr lvl="0" hangingPunct="1"/>
            <a:r>
              <a:rPr lang="tr-TR" dirty="0"/>
              <a:t>Çeşitli safra yolları patolojileri </a:t>
            </a:r>
            <a:r>
              <a:rPr lang="tr-TR" dirty="0" err="1"/>
              <a:t>yenidoğan</a:t>
            </a:r>
            <a:r>
              <a:rPr lang="tr-TR" dirty="0"/>
              <a:t> ve süt çocuklarında tıkanma sarılığına yol açarak acil veya </a:t>
            </a:r>
            <a:r>
              <a:rPr lang="tr-TR" dirty="0" err="1"/>
              <a:t>elektif</a:t>
            </a:r>
            <a:r>
              <a:rPr lang="tr-TR" dirty="0"/>
              <a:t> şartlarda cerrahi tedavi gerektirirler. Bunlar arasında en sık görüleni </a:t>
            </a:r>
            <a:r>
              <a:rPr lang="tr-TR" dirty="0" err="1"/>
              <a:t>biliyer</a:t>
            </a:r>
            <a:r>
              <a:rPr lang="tr-TR" dirty="0"/>
              <a:t> </a:t>
            </a:r>
            <a:r>
              <a:rPr lang="tr-TR" dirty="0" err="1"/>
              <a:t>atrezi</a:t>
            </a:r>
            <a:r>
              <a:rPr lang="tr-TR" dirty="0"/>
              <a:t> ve koledok </a:t>
            </a:r>
            <a:r>
              <a:rPr lang="tr-TR" dirty="0" err="1"/>
              <a:t>kistleridir.Biliyer</a:t>
            </a:r>
            <a:r>
              <a:rPr lang="tr-TR" dirty="0"/>
              <a:t> </a:t>
            </a:r>
            <a:r>
              <a:rPr lang="tr-TR" dirty="0" err="1"/>
              <a:t>hipoplazi</a:t>
            </a:r>
            <a:r>
              <a:rPr lang="tr-TR" dirty="0"/>
              <a:t>, koyulaşmış safra sendromu ve safra yollarının </a:t>
            </a:r>
            <a:r>
              <a:rPr lang="tr-TR" dirty="0" err="1"/>
              <a:t>spontan</a:t>
            </a:r>
            <a:r>
              <a:rPr lang="tr-TR" dirty="0"/>
              <a:t> </a:t>
            </a:r>
            <a:r>
              <a:rPr lang="tr-TR" dirty="0" err="1"/>
              <a:t>perforasyonları</a:t>
            </a:r>
            <a:r>
              <a:rPr lang="tr-TR" dirty="0"/>
              <a:t> da diğer nedenlerdir. Tıkanma sarılığı erken dönemde fark edilmezse hastalarda  </a:t>
            </a:r>
            <a:r>
              <a:rPr lang="tr-TR" dirty="0" err="1"/>
              <a:t>biliyer</a:t>
            </a:r>
            <a:r>
              <a:rPr lang="tr-TR" dirty="0"/>
              <a:t> siroz gelişir ve ileri dönemde </a:t>
            </a:r>
            <a:r>
              <a:rPr lang="tr-TR" dirty="0" err="1"/>
              <a:t>biliyer</a:t>
            </a:r>
            <a:r>
              <a:rPr lang="tr-TR" dirty="0"/>
              <a:t> siroz nedeniyle kaybedilir. Bu nedenle bu patolojilerin ana hatlarının çok iyi bilinmesi ve erken tanı konulması gerekir.</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txBox="1">
            <a:spLocks noGrp="1"/>
          </p:cNvSpPr>
          <p:nvPr>
            <p:ph type="body" sz="quarter" idx="1"/>
          </p:nvPr>
        </p:nvSpPr>
        <p:spPr/>
        <p:txBody>
          <a:bodyPr/>
          <a:lstStyle/>
          <a:p>
            <a:pPr lvl="0" hangingPunct="1"/>
            <a:r>
              <a:rPr lang="tr-TR" dirty="0" err="1" smtClean="0">
                <a:latin typeface="Calibri"/>
              </a:rPr>
              <a:t>Biliyer</a:t>
            </a:r>
            <a:r>
              <a:rPr lang="tr-TR" dirty="0" smtClean="0">
                <a:latin typeface="Calibri"/>
              </a:rPr>
              <a:t> </a:t>
            </a:r>
            <a:r>
              <a:rPr lang="tr-TR" dirty="0" err="1" smtClean="0">
                <a:latin typeface="Calibri"/>
              </a:rPr>
              <a:t>atrezi</a:t>
            </a:r>
            <a:r>
              <a:rPr lang="tr-TR" dirty="0" smtClean="0">
                <a:latin typeface="Calibri"/>
              </a:rPr>
              <a:t> gerçekten nedir ??  Henüz hastalığı doğru adlandırmaktan bile uzağız </a:t>
            </a:r>
            <a:r>
              <a:rPr lang="tr-TR" dirty="0" err="1" smtClean="0">
                <a:latin typeface="Calibri"/>
              </a:rPr>
              <a:t>Atrezi</a:t>
            </a:r>
            <a:r>
              <a:rPr lang="tr-TR" dirty="0" smtClean="0">
                <a:latin typeface="Calibri"/>
              </a:rPr>
              <a:t> terimi safra kanallarının gelişmemesi , olmaması bir yerinde tıkalı olması anlamına geliyor</a:t>
            </a:r>
            <a:endParaRPr lang="en-US" dirty="0" smtClean="0">
              <a:latin typeface="Calibri"/>
            </a:endParaRPr>
          </a:p>
          <a:p>
            <a:pPr lvl="0" hangingPunct="1"/>
            <a:r>
              <a:rPr lang="tr-TR" dirty="0" smtClean="0">
                <a:latin typeface="Calibri"/>
              </a:rPr>
              <a:t>Aslında </a:t>
            </a:r>
            <a:r>
              <a:rPr lang="tr-TR" dirty="0" err="1" smtClean="0">
                <a:latin typeface="Calibri"/>
              </a:rPr>
              <a:t>neonatal</a:t>
            </a:r>
            <a:r>
              <a:rPr lang="tr-TR" dirty="0" smtClean="0">
                <a:latin typeface="Calibri"/>
              </a:rPr>
              <a:t> safra kanallarının ilerleyici </a:t>
            </a:r>
            <a:r>
              <a:rPr lang="tr-TR" dirty="0" err="1" smtClean="0">
                <a:latin typeface="Calibri"/>
              </a:rPr>
              <a:t>fibroinflamatuvar</a:t>
            </a:r>
            <a:r>
              <a:rPr lang="tr-TR" dirty="0" smtClean="0">
                <a:latin typeface="Calibri"/>
              </a:rPr>
              <a:t> hastalığı safra kanallarının </a:t>
            </a:r>
            <a:r>
              <a:rPr lang="tr-TR" dirty="0" err="1" smtClean="0">
                <a:latin typeface="Calibri"/>
              </a:rPr>
              <a:t>parsiyel</a:t>
            </a:r>
            <a:r>
              <a:rPr lang="tr-TR" dirty="0" smtClean="0">
                <a:latin typeface="Calibri"/>
              </a:rPr>
              <a:t> yada tam tıkanıklığı ile sonuçlanıyor, erken çocukluk döneminin en ciddi karaciğer </a:t>
            </a:r>
            <a:r>
              <a:rPr lang="tr-TR" dirty="0" err="1" smtClean="0">
                <a:latin typeface="Calibri"/>
              </a:rPr>
              <a:t>hastlığı</a:t>
            </a:r>
            <a:r>
              <a:rPr lang="tr-TR" dirty="0" smtClean="0">
                <a:latin typeface="Calibri"/>
              </a:rPr>
              <a:t> tedavi edilmez ise ilk 2 yaş ,içinde  siroz ve son dönem karaciğer yetmezliği nedeniyle ölümle sonuçlanıyor</a:t>
            </a:r>
          </a:p>
          <a:p>
            <a:pPr lvl="0" hangingPunct="1"/>
            <a:endParaRPr lang="en-US" dirty="0" smtClean="0">
              <a:latin typeface="Calibri"/>
            </a:endParaRPr>
          </a:p>
          <a:p>
            <a:pPr lvl="0" hangingPunct="1"/>
            <a:r>
              <a:rPr lang="en-US" dirty="0" smtClean="0">
                <a:latin typeface="Calibri"/>
              </a:rPr>
              <a:t>• It is the most common serious liver disease</a:t>
            </a:r>
          </a:p>
          <a:p>
            <a:pPr lvl="0" hangingPunct="1"/>
            <a:r>
              <a:rPr lang="tr-TR" dirty="0" smtClean="0">
                <a:latin typeface="Calibri"/>
              </a:rPr>
              <a:t>in </a:t>
            </a:r>
            <a:r>
              <a:rPr lang="tr-TR" dirty="0" err="1" smtClean="0">
                <a:latin typeface="Calibri"/>
              </a:rPr>
              <a:t>early</a:t>
            </a:r>
            <a:r>
              <a:rPr lang="tr-TR" dirty="0" smtClean="0">
                <a:latin typeface="Calibri"/>
              </a:rPr>
              <a:t> </a:t>
            </a:r>
            <a:r>
              <a:rPr lang="tr-TR" dirty="0" err="1" smtClean="0">
                <a:latin typeface="Calibri"/>
              </a:rPr>
              <a:t>childhood</a:t>
            </a:r>
            <a:r>
              <a:rPr lang="tr-TR" dirty="0" smtClean="0">
                <a:latin typeface="Calibri"/>
              </a:rPr>
              <a:t>.</a:t>
            </a:r>
          </a:p>
          <a:p>
            <a:pPr lvl="0" hangingPunct="1"/>
            <a:r>
              <a:rPr lang="en-US" dirty="0" smtClean="0">
                <a:latin typeface="Calibri"/>
              </a:rPr>
              <a:t>It is a fibro-inflammatory disease of the bile</a:t>
            </a:r>
          </a:p>
          <a:p>
            <a:pPr lvl="0" hangingPunct="1"/>
            <a:r>
              <a:rPr lang="en-US" dirty="0" smtClean="0">
                <a:latin typeface="Calibri"/>
              </a:rPr>
              <a:t>ducts and liver that results in destruction of</a:t>
            </a:r>
          </a:p>
          <a:p>
            <a:pPr lvl="0" hangingPunct="1"/>
            <a:r>
              <a:rPr lang="en-US" dirty="0" smtClean="0">
                <a:latin typeface="Calibri"/>
              </a:rPr>
              <a:t>part or all of the </a:t>
            </a:r>
            <a:r>
              <a:rPr lang="en-US" dirty="0" err="1" smtClean="0">
                <a:latin typeface="Calibri"/>
              </a:rPr>
              <a:t>extrahepatic</a:t>
            </a:r>
            <a:r>
              <a:rPr lang="en-US" dirty="0" smtClean="0">
                <a:latin typeface="Calibri"/>
              </a:rPr>
              <a:t> (outside the</a:t>
            </a:r>
          </a:p>
          <a:p>
            <a:pPr lvl="0" hangingPunct="1"/>
            <a:r>
              <a:rPr lang="tr-TR" dirty="0" err="1" smtClean="0">
                <a:latin typeface="Calibri"/>
              </a:rPr>
              <a:t>liver</a:t>
            </a:r>
            <a:r>
              <a:rPr lang="tr-TR" dirty="0" smtClean="0">
                <a:latin typeface="Calibri"/>
              </a:rPr>
              <a:t>)</a:t>
            </a:r>
          </a:p>
          <a:p>
            <a:pPr lvl="0" hangingPunct="1"/>
            <a:r>
              <a:rPr lang="en-US" dirty="0" smtClean="0">
                <a:latin typeface="Calibri"/>
              </a:rPr>
              <a:t>There is a wide variation in incidence across the</a:t>
            </a:r>
          </a:p>
          <a:p>
            <a:pPr lvl="0" hangingPunct="1"/>
            <a:r>
              <a:rPr lang="en-US" dirty="0" smtClean="0">
                <a:latin typeface="Calibri"/>
              </a:rPr>
              <a:t>globe from 1 in 5000 in Taiwan to 1 in 20,000 live births in Northern Europe</a:t>
            </a:r>
            <a:endParaRPr lang="tr-TR" dirty="0" smtClean="0"/>
          </a:p>
          <a:p>
            <a:pPr lvl="0" hangingPunct="1"/>
            <a:endParaRPr lang="tr-TR" dirty="0" smtClean="0">
              <a:latin typeface="Calibri"/>
            </a:endParaRPr>
          </a:p>
          <a:p>
            <a:pPr lvl="0" hangingPunct="1"/>
            <a:r>
              <a:rPr lang="en-US" dirty="0" smtClean="0">
                <a:latin typeface="Calibri"/>
              </a:rPr>
              <a:t>• It is the most common indication for liver</a:t>
            </a:r>
          </a:p>
          <a:p>
            <a:pPr lvl="0" hangingPunct="1"/>
            <a:r>
              <a:rPr lang="en-US" dirty="0" smtClean="0">
                <a:latin typeface="Calibri"/>
              </a:rPr>
              <a:t>transplantation in childhood, accounting for</a:t>
            </a:r>
          </a:p>
          <a:p>
            <a:pPr lvl="0" hangingPunct="1"/>
            <a:r>
              <a:rPr lang="en-US" dirty="0" smtClean="0">
                <a:latin typeface="Calibri"/>
              </a:rPr>
              <a:t>over half of all pediatric liver transplants</a:t>
            </a:r>
          </a:p>
          <a:p>
            <a:pPr lvl="0" hangingPunct="1"/>
            <a:r>
              <a:rPr lang="tr-TR" dirty="0" err="1" smtClean="0">
                <a:latin typeface="Calibri"/>
              </a:rPr>
              <a:t>performed</a:t>
            </a:r>
            <a:r>
              <a:rPr lang="tr-TR" dirty="0" smtClean="0">
                <a:latin typeface="Calibri"/>
              </a:rPr>
              <a:t>.</a:t>
            </a:r>
            <a:r>
              <a:rPr lang="en-US" dirty="0" smtClean="0">
                <a:latin typeface="Calibri"/>
              </a:rPr>
              <a:t> </a:t>
            </a:r>
            <a:endParaRPr lang="tr-TR" dirty="0" smtClean="0"/>
          </a:p>
          <a:p>
            <a:pPr lvl="0" hangingPunct="1"/>
            <a:r>
              <a:rPr lang="tr-TR" dirty="0" smtClean="0"/>
              <a:t>Bu </a:t>
            </a:r>
            <a:r>
              <a:rPr lang="tr-TR" dirty="0"/>
              <a:t>nedenle çocuklarda karaciğer naklinin en sık nedeni. Karaciğer nakli yapılan çocuk hastaların %50 sinden fazlası </a:t>
            </a:r>
            <a:r>
              <a:rPr lang="tr-TR" dirty="0" err="1"/>
              <a:t>bliyer</a:t>
            </a:r>
            <a:r>
              <a:rPr lang="tr-TR" dirty="0"/>
              <a:t> </a:t>
            </a:r>
            <a:r>
              <a:rPr lang="tr-TR" dirty="0" err="1"/>
              <a:t>atrezi</a:t>
            </a:r>
            <a:r>
              <a:rPr lang="tr-TR" dirty="0"/>
              <a:t>. </a:t>
            </a:r>
            <a:r>
              <a:rPr lang="tr-TR" dirty="0" err="1"/>
              <a:t>Cografi</a:t>
            </a:r>
            <a:r>
              <a:rPr lang="tr-TR" dirty="0"/>
              <a:t> dağılım ile değişken sıklıkta gözleniyor. </a:t>
            </a:r>
            <a:r>
              <a:rPr lang="tr-TR" dirty="0" err="1"/>
              <a:t>Tayvanda</a:t>
            </a:r>
            <a:r>
              <a:rPr lang="tr-TR" dirty="0"/>
              <a:t> daha sık 5000 de bir Kuzey </a:t>
            </a:r>
            <a:r>
              <a:rPr lang="tr-TR" dirty="0" err="1"/>
              <a:t>avrupada</a:t>
            </a:r>
            <a:r>
              <a:rPr lang="tr-TR" dirty="0"/>
              <a:t> 20.000 d3 bir</a:t>
            </a:r>
          </a:p>
        </p:txBody>
      </p:sp>
      <p:sp>
        <p:nvSpPr>
          <p:cNvPr id="4" name="3 Slayt Numarası Yer Tutucusu"/>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5990FBC-81D2-4A12-9674-47D204FFEACE}"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7</a:t>
            </a:fld>
            <a:endParaRPr lang="tr-TR" sz="1200" b="0" i="0" u="none" strike="noStrike" kern="1200" cap="none" spc="0" baseline="0">
              <a:solidFill>
                <a:srgbClr val="000000"/>
              </a:solidFill>
              <a:uFillTx/>
              <a:latin typeface="Times New Roman" pitchFamily="18"/>
              <a:cs typeface="Times New Roman" pitchFamily="1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txBox="1">
            <a:spLocks noGrp="1"/>
          </p:cNvSpPr>
          <p:nvPr>
            <p:ph type="body" sz="quarter" idx="1"/>
          </p:nvPr>
        </p:nvSpPr>
        <p:spPr/>
        <p:txBody>
          <a:bodyPr/>
          <a:lstStyle/>
          <a:p>
            <a:pPr lvl="0" hangingPunct="1"/>
            <a:r>
              <a:rPr lang="tr-TR">
                <a:latin typeface="Calibri"/>
              </a:rPr>
              <a:t>What causes Biliary Atresia?</a:t>
            </a:r>
          </a:p>
          <a:p>
            <a:pPr lvl="0" hangingPunct="1"/>
            <a:r>
              <a:rPr lang="tr-TR">
                <a:latin typeface="Calibri"/>
              </a:rPr>
              <a:t>• We really don’t know!</a:t>
            </a:r>
          </a:p>
          <a:p>
            <a:pPr lvl="0" hangingPunct="1"/>
            <a:r>
              <a:rPr lang="en-US">
                <a:latin typeface="Calibri"/>
              </a:rPr>
              <a:t>• Syndromic biliary atresia is thought maybe to be</a:t>
            </a:r>
          </a:p>
          <a:p>
            <a:pPr lvl="0" hangingPunct="1"/>
            <a:r>
              <a:rPr lang="tr-TR">
                <a:latin typeface="Calibri"/>
              </a:rPr>
              <a:t>genetic</a:t>
            </a:r>
          </a:p>
          <a:p>
            <a:pPr lvl="0" hangingPunct="1"/>
            <a:r>
              <a:rPr lang="tr-TR">
                <a:latin typeface="Calibri"/>
              </a:rPr>
              <a:t>– Perhaps involving laterality genes</a:t>
            </a:r>
          </a:p>
          <a:p>
            <a:pPr lvl="0" hangingPunct="1"/>
            <a:r>
              <a:rPr lang="en-US">
                <a:latin typeface="Calibri"/>
              </a:rPr>
              <a:t>• Perinatal biliary atresia almost certainly develops</a:t>
            </a:r>
          </a:p>
          <a:p>
            <a:pPr lvl="0" hangingPunct="1"/>
            <a:r>
              <a:rPr lang="tr-TR">
                <a:latin typeface="Calibri"/>
              </a:rPr>
              <a:t>after birth – aka “acquired”</a:t>
            </a:r>
          </a:p>
          <a:p>
            <a:pPr lvl="0" hangingPunct="1"/>
            <a:r>
              <a:rPr lang="en-US">
                <a:latin typeface="Calibri"/>
              </a:rPr>
              <a:t>– Something turns on bile duct injury, inflammation and</a:t>
            </a:r>
          </a:p>
          <a:p>
            <a:pPr lvl="0" hangingPunct="1"/>
            <a:r>
              <a:rPr lang="tr-TR">
                <a:latin typeface="Calibri"/>
              </a:rPr>
              <a:t>scarring</a:t>
            </a:r>
          </a:p>
          <a:p>
            <a:pPr lvl="0" hangingPunct="1"/>
            <a:r>
              <a:rPr lang="en-US">
                <a:latin typeface="Calibri"/>
              </a:rPr>
              <a:t>– Leads to bile duct destruction and obstruction</a:t>
            </a:r>
            <a:endParaRPr lang="tr-TR"/>
          </a:p>
        </p:txBody>
      </p:sp>
      <p:sp>
        <p:nvSpPr>
          <p:cNvPr id="4" name="3 Slayt Numarası Yer Tutucusu"/>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DE0B345-69C4-401C-905E-3AC720F73878}"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8</a:t>
            </a:fld>
            <a:endParaRPr lang="tr-TR" sz="1200" b="0" i="0" u="none" strike="noStrike" kern="1200" cap="none" spc="0" baseline="0">
              <a:solidFill>
                <a:srgbClr val="000000"/>
              </a:solidFill>
              <a:uFillTx/>
              <a:latin typeface="Times New Roman" pitchFamily="18"/>
              <a:cs typeface="Times New Roman" pitchFamily="1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BCDA1ED-D5EA-45DB-8F81-6E5D4C6ECB3E}"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9</a:t>
            </a:fld>
            <a:endParaRPr lang="en-US" sz="1200" b="0" i="0" u="none" strike="noStrike" kern="1200" cap="none" spc="0" baseline="0">
              <a:solidFill>
                <a:srgbClr val="000000"/>
              </a:solidFill>
              <a:uFillTx/>
              <a:latin typeface="Times New Roman" pitchFamily="18"/>
              <a:cs typeface="Times New Roman" pitchFamily="18"/>
            </a:endParaRPr>
          </a:p>
        </p:txBody>
      </p:sp>
      <p:sp>
        <p:nvSpPr>
          <p:cNvPr id="3" name="Rectangle 2"/>
          <p:cNvSpPr>
            <a:spLocks noGrp="1" noRot="1" noChangeAspect="1"/>
          </p:cNvSpPr>
          <p:nvPr>
            <p:ph type="sldImg"/>
          </p:nvPr>
        </p:nvSpPr>
        <p:spPr/>
      </p:sp>
      <p:sp>
        <p:nvSpPr>
          <p:cNvPr id="4" name="Rectangle 3"/>
          <p:cNvSpPr txBox="1">
            <a:spLocks noGrp="1"/>
          </p:cNvSpPr>
          <p:nvPr>
            <p:ph type="body" sz="quarter" idx="1"/>
          </p:nvPr>
        </p:nvSpPr>
        <p:spPr/>
        <p:txBody>
          <a:bodyPr/>
          <a:lstStyle/>
          <a:p>
            <a:pPr lvl="0" hangingPunct="1">
              <a:spcBef>
                <a:spcPts val="600"/>
              </a:spcBef>
            </a:pPr>
            <a:r>
              <a:rPr lang="tr-TR" dirty="0" err="1"/>
              <a:t>Biliyer</a:t>
            </a:r>
            <a:r>
              <a:rPr lang="tr-TR" dirty="0"/>
              <a:t> </a:t>
            </a:r>
            <a:r>
              <a:rPr lang="tr-TR" dirty="0" err="1"/>
              <a:t>atrezi</a:t>
            </a:r>
            <a:r>
              <a:rPr lang="tr-TR" dirty="0"/>
              <a:t> </a:t>
            </a:r>
            <a:r>
              <a:rPr lang="tr-TR" dirty="0" err="1"/>
              <a:t>intrauterin</a:t>
            </a:r>
            <a:r>
              <a:rPr lang="tr-TR" dirty="0"/>
              <a:t> dönemde başlayıp </a:t>
            </a:r>
            <a:r>
              <a:rPr lang="tr-TR" dirty="0" err="1"/>
              <a:t>postpartum</a:t>
            </a:r>
            <a:r>
              <a:rPr lang="tr-TR" dirty="0"/>
              <a:t> dönemde devam eden dinamik, </a:t>
            </a:r>
            <a:r>
              <a:rPr lang="tr-TR" dirty="0" err="1"/>
              <a:t>progressif</a:t>
            </a:r>
            <a:r>
              <a:rPr lang="tr-TR" dirty="0"/>
              <a:t>, bir </a:t>
            </a:r>
            <a:r>
              <a:rPr lang="tr-TR" dirty="0" err="1"/>
              <a:t>sklerozis</a:t>
            </a:r>
            <a:r>
              <a:rPr lang="tr-TR" dirty="0"/>
              <a:t> süreci sonucunda oluşur. </a:t>
            </a:r>
            <a:r>
              <a:rPr lang="tr-TR" dirty="0" err="1"/>
              <a:t>Postpartum</a:t>
            </a:r>
            <a:r>
              <a:rPr lang="tr-TR" dirty="0"/>
              <a:t> </a:t>
            </a:r>
            <a:r>
              <a:rPr lang="tr-TR" sz="1800" dirty="0">
                <a:solidFill>
                  <a:srgbClr val="00CC99"/>
                </a:solidFill>
              </a:rPr>
              <a:t>İlk iki ay i</a:t>
            </a:r>
            <a:r>
              <a:rPr lang="tr-TR" sz="1800" dirty="0">
                <a:solidFill>
                  <a:srgbClr val="00CC99"/>
                </a:solidFill>
                <a:latin typeface="Times New Roman" pitchFamily="18"/>
              </a:rPr>
              <a:t>ç</a:t>
            </a:r>
            <a:r>
              <a:rPr lang="tr-TR" sz="1800" dirty="0">
                <a:solidFill>
                  <a:srgbClr val="00CC99"/>
                </a:solidFill>
              </a:rPr>
              <a:t>inde </a:t>
            </a:r>
            <a:r>
              <a:rPr lang="tr-TR" sz="1800" dirty="0" err="1">
                <a:solidFill>
                  <a:srgbClr val="00CC99"/>
                </a:solidFill>
              </a:rPr>
              <a:t>portahepatiste</a:t>
            </a:r>
            <a:r>
              <a:rPr lang="tr-TR" sz="1800" dirty="0">
                <a:solidFill>
                  <a:srgbClr val="00CC99"/>
                </a:solidFill>
              </a:rPr>
              <a:t> az sayıda fakat </a:t>
            </a:r>
            <a:r>
              <a:rPr lang="tr-TR" sz="1800" dirty="0" err="1">
                <a:solidFill>
                  <a:srgbClr val="00CC99"/>
                </a:solidFill>
              </a:rPr>
              <a:t>epitel</a:t>
            </a:r>
            <a:r>
              <a:rPr lang="tr-TR" sz="1800" dirty="0">
                <a:solidFill>
                  <a:srgbClr val="00CC99"/>
                </a:solidFill>
              </a:rPr>
              <a:t> yapısı normal ve açık safra kanalları </a:t>
            </a:r>
            <a:r>
              <a:rPr lang="tr-TR" sz="1800" dirty="0" err="1">
                <a:solidFill>
                  <a:srgbClr val="00CC99"/>
                </a:solidFill>
              </a:rPr>
              <a:t>saptanmıştır.Bu</a:t>
            </a:r>
            <a:r>
              <a:rPr lang="tr-TR" sz="1800" dirty="0">
                <a:solidFill>
                  <a:srgbClr val="00CC99"/>
                </a:solidFill>
              </a:rPr>
              <a:t> kanallar ilk 2 aydan sonra hızla </a:t>
            </a:r>
            <a:r>
              <a:rPr lang="tr-TR" sz="1800" dirty="0" err="1">
                <a:solidFill>
                  <a:srgbClr val="00CC99"/>
                </a:solidFill>
              </a:rPr>
              <a:t>fibrotik</a:t>
            </a:r>
            <a:r>
              <a:rPr lang="tr-TR" sz="1800" dirty="0">
                <a:solidFill>
                  <a:srgbClr val="00CC99"/>
                </a:solidFill>
              </a:rPr>
              <a:t> hal alarak tümüyle </a:t>
            </a:r>
            <a:r>
              <a:rPr lang="tr-TR" sz="1800" dirty="0" err="1">
                <a:solidFill>
                  <a:srgbClr val="00CC99"/>
                </a:solidFill>
              </a:rPr>
              <a:t>oblitere</a:t>
            </a:r>
            <a:r>
              <a:rPr lang="tr-TR" sz="1800" dirty="0">
                <a:solidFill>
                  <a:srgbClr val="00CC99"/>
                </a:solidFill>
              </a:rPr>
              <a:t> olurlar. Eğer bu dönemde porta </a:t>
            </a:r>
            <a:r>
              <a:rPr lang="tr-TR" sz="1800" dirty="0" err="1">
                <a:solidFill>
                  <a:srgbClr val="00CC99"/>
                </a:solidFill>
              </a:rPr>
              <a:t>hepatis</a:t>
            </a:r>
            <a:r>
              <a:rPr lang="tr-TR" sz="1800" dirty="0">
                <a:solidFill>
                  <a:srgbClr val="00CC99"/>
                </a:solidFill>
              </a:rPr>
              <a:t> ile barsak arasında </a:t>
            </a:r>
            <a:r>
              <a:rPr lang="tr-TR" sz="1800" dirty="0" err="1">
                <a:solidFill>
                  <a:srgbClr val="00CC99"/>
                </a:solidFill>
              </a:rPr>
              <a:t>anastomoz</a:t>
            </a:r>
            <a:r>
              <a:rPr lang="tr-TR" sz="1800" dirty="0">
                <a:solidFill>
                  <a:srgbClr val="00CC99"/>
                </a:solidFill>
              </a:rPr>
              <a:t> yaparak safra akışı sağlanmaz ise </a:t>
            </a:r>
            <a:r>
              <a:rPr lang="tr-TR" dirty="0" err="1"/>
              <a:t>Periportal</a:t>
            </a:r>
            <a:r>
              <a:rPr lang="tr-TR" dirty="0"/>
              <a:t> ve portal </a:t>
            </a:r>
            <a:r>
              <a:rPr lang="tr-TR" dirty="0" err="1"/>
              <a:t>fibrozis</a:t>
            </a:r>
            <a:r>
              <a:rPr lang="tr-TR" dirty="0"/>
              <a:t>, safra tıka</a:t>
            </a:r>
            <a:r>
              <a:rPr lang="tr-TR" dirty="0">
                <a:latin typeface="Times New Roman" pitchFamily="18"/>
              </a:rPr>
              <a:t>ç</a:t>
            </a:r>
            <a:r>
              <a:rPr lang="tr-TR" dirty="0"/>
              <a:t>ları, </a:t>
            </a:r>
            <a:r>
              <a:rPr lang="tr-TR" dirty="0" err="1"/>
              <a:t>parankim</a:t>
            </a:r>
            <a:r>
              <a:rPr lang="tr-TR" dirty="0"/>
              <a:t> dejenerasyonu geri dönüşümsüz hale gelerek </a:t>
            </a:r>
            <a:r>
              <a:rPr lang="tr-TR" dirty="0" err="1"/>
              <a:t>biliyer</a:t>
            </a:r>
            <a:r>
              <a:rPr lang="tr-TR" dirty="0"/>
              <a:t> siroz ve </a:t>
            </a:r>
            <a:r>
              <a:rPr lang="tr-TR" dirty="0" err="1"/>
              <a:t>eksitus</a:t>
            </a:r>
            <a:r>
              <a:rPr lang="tr-TR" dirty="0"/>
              <a:t> ile sonuçlanır.</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4A7F76C-0AC4-4498-B422-7811D98E50B1}"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11</a:t>
            </a:fld>
            <a:endParaRPr lang="en-US" sz="1200" b="0" i="0" u="none" strike="noStrike" kern="1200" cap="none" spc="0" baseline="0">
              <a:solidFill>
                <a:srgbClr val="000000"/>
              </a:solidFill>
              <a:uFillTx/>
              <a:latin typeface="Times New Roman" pitchFamily="18"/>
              <a:cs typeface="Times New Roman" pitchFamily="18"/>
            </a:endParaRPr>
          </a:p>
        </p:txBody>
      </p:sp>
      <p:sp>
        <p:nvSpPr>
          <p:cNvPr id="3" name="Rectangle 2"/>
          <p:cNvSpPr>
            <a:spLocks noGrp="1" noRot="1" noChangeAspect="1"/>
          </p:cNvSpPr>
          <p:nvPr>
            <p:ph type="sldImg"/>
          </p:nvPr>
        </p:nvSpPr>
        <p:spPr/>
      </p:sp>
      <p:sp>
        <p:nvSpPr>
          <p:cNvPr id="4" name="Rectangle 3"/>
          <p:cNvSpPr txBox="1">
            <a:spLocks noGrp="1"/>
          </p:cNvSpPr>
          <p:nvPr>
            <p:ph type="body" sz="quarter" idx="1"/>
          </p:nvPr>
        </p:nvSpPr>
        <p:spPr/>
        <p:txBody>
          <a:bodyPr/>
          <a:lstStyle/>
          <a:p>
            <a:pPr lvl="0" hangingPunct="1"/>
            <a:r>
              <a:rPr lang="tr-TR"/>
              <a:t>Tüm sarılıklı çocuklarda akolik gaita, koyu renkli idrar, ikterik görünüm, sarı renkli skleralar ortak bulgulardır. Ancak tıkanma sarılığı olan çocuklar medikal nedenlerle sarılık gelişmiş olan çocuklara göre daha iyi durumdadırlar. Genel durumları iyi, iştahlkı normal aktivite ve ağırlıktadırlar. konjuge hiperbilüribinemi ağırlıklı, uzamiş sarılığı , akolik gaitası olan hastalarda biliyer atrezi ekarte edilmelidir</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4FDA68A-04A9-4545-8624-DB99276258EA}"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12</a:t>
            </a:fld>
            <a:endParaRPr lang="en-US" sz="1200" b="0" i="0" u="none" strike="noStrike" kern="1200" cap="none" spc="0" baseline="0">
              <a:solidFill>
                <a:srgbClr val="000000"/>
              </a:solidFill>
              <a:uFillTx/>
              <a:latin typeface="Times New Roman" pitchFamily="18"/>
              <a:cs typeface="Times New Roman" pitchFamily="18"/>
            </a:endParaRPr>
          </a:p>
        </p:txBody>
      </p:sp>
      <p:sp>
        <p:nvSpPr>
          <p:cNvPr id="3" name="Rectangle 2"/>
          <p:cNvSpPr>
            <a:spLocks noGrp="1" noRot="1" noChangeAspect="1"/>
          </p:cNvSpPr>
          <p:nvPr>
            <p:ph type="sldImg"/>
          </p:nvPr>
        </p:nvSpPr>
        <p:spPr/>
      </p:sp>
      <p:sp>
        <p:nvSpPr>
          <p:cNvPr id="4" name="Rectangle 3"/>
          <p:cNvSpPr txBox="1">
            <a:spLocks noGrp="1"/>
          </p:cNvSpPr>
          <p:nvPr>
            <p:ph type="body" sz="quarter" idx="1"/>
          </p:nvPr>
        </p:nvSpPr>
        <p:spPr/>
        <p:txBody>
          <a:bodyPr/>
          <a:lstStyle/>
          <a:p>
            <a:pPr lvl="0" hangingPunct="1"/>
            <a:r>
              <a:rPr lang="tr-TR" dirty="0" err="1"/>
              <a:t>Abdominal</a:t>
            </a:r>
            <a:r>
              <a:rPr lang="tr-TR" dirty="0"/>
              <a:t> USG, Karaciğer ve safra yolları sintigrafisi, </a:t>
            </a:r>
            <a:r>
              <a:rPr lang="tr-TR" dirty="0" err="1"/>
              <a:t>Kc</a:t>
            </a:r>
            <a:r>
              <a:rPr lang="tr-TR" dirty="0"/>
              <a:t> biyopsisi, </a:t>
            </a:r>
            <a:r>
              <a:rPr lang="tr-TR" dirty="0" err="1"/>
              <a:t>Laparoskopi</a:t>
            </a:r>
            <a:r>
              <a:rPr lang="tr-TR" dirty="0"/>
              <a:t> erken dönemde tanı konulabilmesi için yapılması gerekli çalışmalardır</a:t>
            </a:r>
          </a:p>
          <a:p>
            <a:pPr lvl="1" hangingPunct="1"/>
            <a:r>
              <a:rPr lang="tr-TR" dirty="0"/>
              <a:t>Karaciğerde </a:t>
            </a:r>
            <a:r>
              <a:rPr lang="tr-TR" dirty="0" err="1"/>
              <a:t>hiperekojen</a:t>
            </a:r>
            <a:r>
              <a:rPr lang="tr-TR" dirty="0"/>
              <a:t> </a:t>
            </a:r>
            <a:r>
              <a:rPr lang="tr-TR" dirty="0" err="1"/>
              <a:t>g</a:t>
            </a:r>
            <a:r>
              <a:rPr lang="tr-TR" dirty="0" err="1">
                <a:latin typeface="Times New Roman" pitchFamily="18"/>
              </a:rPr>
              <a:t>ö</a:t>
            </a:r>
            <a:r>
              <a:rPr lang="tr-TR" dirty="0" err="1"/>
              <a:t>r</a:t>
            </a:r>
            <a:r>
              <a:rPr lang="tr-TR" dirty="0" err="1">
                <a:latin typeface="Times New Roman" pitchFamily="18"/>
              </a:rPr>
              <a:t>ü</a:t>
            </a:r>
            <a:r>
              <a:rPr lang="tr-TR" dirty="0" err="1"/>
              <a:t>n</a:t>
            </a:r>
            <a:r>
              <a:rPr lang="tr-TR" dirty="0" err="1">
                <a:latin typeface="Times New Roman" pitchFamily="18"/>
              </a:rPr>
              <a:t>ü</a:t>
            </a:r>
            <a:r>
              <a:rPr lang="tr-TR" dirty="0" err="1"/>
              <a:t>m,K</a:t>
            </a:r>
            <a:r>
              <a:rPr lang="tr-TR" dirty="0" err="1">
                <a:latin typeface="Times New Roman" pitchFamily="18"/>
              </a:rPr>
              <a:t>üçü</a:t>
            </a:r>
            <a:r>
              <a:rPr lang="tr-TR" dirty="0" err="1"/>
              <a:t>k</a:t>
            </a:r>
            <a:r>
              <a:rPr lang="tr-TR" dirty="0"/>
              <a:t> veya </a:t>
            </a:r>
            <a:r>
              <a:rPr lang="tr-TR" dirty="0" err="1"/>
              <a:t>fibrotik</a:t>
            </a:r>
            <a:r>
              <a:rPr lang="tr-TR" dirty="0"/>
              <a:t>, </a:t>
            </a:r>
            <a:r>
              <a:rPr lang="tr-TR" dirty="0" err="1"/>
              <a:t>kontrakte</a:t>
            </a:r>
            <a:r>
              <a:rPr lang="tr-TR" dirty="0"/>
              <a:t> olmayan  safrakesesi ve Dış safra yollarının g</a:t>
            </a:r>
            <a:r>
              <a:rPr lang="tr-TR" dirty="0">
                <a:latin typeface="Times New Roman" pitchFamily="18"/>
              </a:rPr>
              <a:t>ö</a:t>
            </a:r>
            <a:r>
              <a:rPr lang="tr-TR" dirty="0"/>
              <a:t>r</a:t>
            </a:r>
            <a:r>
              <a:rPr lang="tr-TR" dirty="0">
                <a:latin typeface="Times New Roman" pitchFamily="18"/>
              </a:rPr>
              <a:t>ü</a:t>
            </a:r>
            <a:r>
              <a:rPr lang="tr-TR" dirty="0"/>
              <a:t>nt</a:t>
            </a:r>
            <a:r>
              <a:rPr lang="tr-TR" dirty="0">
                <a:latin typeface="Times New Roman" pitchFamily="18"/>
              </a:rPr>
              <a:t>ü</a:t>
            </a:r>
            <a:r>
              <a:rPr lang="tr-TR" dirty="0"/>
              <a:t>lenememesi </a:t>
            </a:r>
            <a:r>
              <a:rPr lang="tr-TR" dirty="0" err="1"/>
              <a:t>ultrasonografik</a:t>
            </a:r>
            <a:r>
              <a:rPr lang="tr-TR" dirty="0"/>
              <a:t> olarak </a:t>
            </a:r>
            <a:r>
              <a:rPr lang="tr-TR" dirty="0" err="1"/>
              <a:t>biliyer</a:t>
            </a:r>
            <a:r>
              <a:rPr lang="tr-TR" dirty="0"/>
              <a:t> </a:t>
            </a:r>
            <a:r>
              <a:rPr lang="tr-TR" dirty="0" err="1"/>
              <a:t>atreziyi</a:t>
            </a:r>
            <a:r>
              <a:rPr lang="tr-TR" dirty="0"/>
              <a:t> </a:t>
            </a:r>
            <a:r>
              <a:rPr lang="tr-TR" dirty="0" err="1"/>
              <a:t>düşündürür.Biliyer</a:t>
            </a:r>
            <a:r>
              <a:rPr lang="tr-TR" dirty="0"/>
              <a:t> </a:t>
            </a:r>
            <a:r>
              <a:rPr lang="tr-TR" dirty="0" err="1"/>
              <a:t>atrezi</a:t>
            </a:r>
            <a:r>
              <a:rPr lang="tr-TR" dirty="0"/>
              <a:t> ile beraber görülebilen </a:t>
            </a:r>
            <a:r>
              <a:rPr lang="tr-TR" dirty="0" err="1"/>
              <a:t>polispleni,malrotasyon</a:t>
            </a:r>
            <a:r>
              <a:rPr lang="tr-TR" dirty="0"/>
              <a:t> ve </a:t>
            </a:r>
            <a:r>
              <a:rPr lang="tr-TR" dirty="0" err="1"/>
              <a:t>venacava</a:t>
            </a:r>
            <a:r>
              <a:rPr lang="tr-TR" dirty="0"/>
              <a:t> </a:t>
            </a:r>
            <a:r>
              <a:rPr lang="tr-TR" dirty="0" err="1"/>
              <a:t>inferior</a:t>
            </a:r>
            <a:r>
              <a:rPr lang="tr-TR" dirty="0"/>
              <a:t> yokluğu ve </a:t>
            </a:r>
            <a:r>
              <a:rPr lang="tr-TR" dirty="0" err="1"/>
              <a:t>situs</a:t>
            </a:r>
            <a:r>
              <a:rPr lang="tr-TR" dirty="0"/>
              <a:t> </a:t>
            </a:r>
            <a:r>
              <a:rPr lang="tr-TR" dirty="0" err="1"/>
              <a:t>inversusda</a:t>
            </a:r>
            <a:r>
              <a:rPr lang="tr-TR" dirty="0"/>
              <a:t> </a:t>
            </a:r>
            <a:r>
              <a:rPr lang="tr-TR" dirty="0" err="1"/>
              <a:t>ultrasonografik</a:t>
            </a:r>
            <a:r>
              <a:rPr lang="tr-TR" dirty="0"/>
              <a:t> olarak tanımlanabilir.</a:t>
            </a:r>
          </a:p>
          <a:p>
            <a:pPr lvl="0" hangingPunct="1"/>
            <a:r>
              <a:rPr lang="tr-TR" dirty="0" err="1"/>
              <a:t>Sintigrafik</a:t>
            </a:r>
            <a:r>
              <a:rPr lang="tr-TR" dirty="0"/>
              <a:t> çalışmada TC99m ile işaretlenmiş </a:t>
            </a:r>
            <a:r>
              <a:rPr lang="tr-TR" dirty="0" err="1"/>
              <a:t>hipürik</a:t>
            </a:r>
            <a:r>
              <a:rPr lang="tr-TR" dirty="0"/>
              <a:t> </a:t>
            </a:r>
            <a:r>
              <a:rPr lang="tr-TR" dirty="0" err="1"/>
              <a:t>imidodiasetik</a:t>
            </a:r>
            <a:r>
              <a:rPr lang="tr-TR" dirty="0"/>
              <a:t> asit(HIDA) </a:t>
            </a:r>
            <a:r>
              <a:rPr lang="tr-TR" dirty="0" err="1"/>
              <a:t>intravenö</a:t>
            </a:r>
            <a:r>
              <a:rPr lang="tr-TR" dirty="0"/>
              <a:t> yolla verilir ve hedef organ karaciğerde tutulum gözlenir. HIDA normalde </a:t>
            </a:r>
            <a:r>
              <a:rPr lang="tr-TR" dirty="0" err="1"/>
              <a:t>hepatositler</a:t>
            </a:r>
            <a:r>
              <a:rPr lang="tr-TR" dirty="0"/>
              <a:t> tarafından alınarak </a:t>
            </a:r>
            <a:r>
              <a:rPr lang="tr-TR" dirty="0" err="1"/>
              <a:t>metabolize</a:t>
            </a:r>
            <a:r>
              <a:rPr lang="tr-TR" dirty="0"/>
              <a:t> edilir ve </a:t>
            </a:r>
            <a:r>
              <a:rPr lang="tr-TR" dirty="0" err="1"/>
              <a:t>biliyer</a:t>
            </a:r>
            <a:r>
              <a:rPr lang="tr-TR" dirty="0"/>
              <a:t> sisteme atılarak </a:t>
            </a:r>
            <a:r>
              <a:rPr lang="tr-TR" dirty="0" err="1"/>
              <a:t>barsağa</a:t>
            </a:r>
            <a:r>
              <a:rPr lang="tr-TR" dirty="0"/>
              <a:t> </a:t>
            </a:r>
            <a:r>
              <a:rPr lang="tr-TR" dirty="0" err="1"/>
              <a:t>geçer.Biliyer</a:t>
            </a:r>
            <a:r>
              <a:rPr lang="tr-TR" dirty="0"/>
              <a:t> </a:t>
            </a:r>
            <a:r>
              <a:rPr lang="tr-TR" dirty="0" err="1"/>
              <a:t>atrezidekaraciğerde</a:t>
            </a:r>
            <a:r>
              <a:rPr lang="tr-TR" dirty="0"/>
              <a:t> </a:t>
            </a:r>
            <a:r>
              <a:rPr lang="tr-TR" dirty="0" err="1"/>
              <a:t>hepatosit</a:t>
            </a:r>
            <a:r>
              <a:rPr lang="tr-TR" dirty="0"/>
              <a:t> </a:t>
            </a:r>
            <a:r>
              <a:rPr lang="tr-TR" dirty="0" err="1"/>
              <a:t>klirensi</a:t>
            </a:r>
            <a:r>
              <a:rPr lang="tr-TR" dirty="0"/>
              <a:t> ve </a:t>
            </a:r>
            <a:r>
              <a:rPr lang="tr-TR" dirty="0" err="1"/>
              <a:t>hepatobiliyer</a:t>
            </a:r>
            <a:r>
              <a:rPr lang="tr-TR" dirty="0"/>
              <a:t> transit normal olarak gözlenirken </a:t>
            </a:r>
            <a:r>
              <a:rPr lang="tr-TR" dirty="0" err="1"/>
              <a:t>ekskresyon</a:t>
            </a:r>
            <a:r>
              <a:rPr lang="tr-TR" dirty="0"/>
              <a:t> fonksiyonu olmadığı için </a:t>
            </a:r>
            <a:r>
              <a:rPr lang="tr-TR" dirty="0" err="1"/>
              <a:t>barsağa</a:t>
            </a:r>
            <a:r>
              <a:rPr lang="tr-TR" dirty="0"/>
              <a:t> geçiş gözlenmez. </a:t>
            </a:r>
            <a:r>
              <a:rPr lang="tr-TR" dirty="0" err="1"/>
              <a:t>Laparoskopide</a:t>
            </a:r>
            <a:r>
              <a:rPr lang="tr-TR" dirty="0"/>
              <a:t> Safra kesesinin olmaması, Olsa bile i</a:t>
            </a:r>
            <a:r>
              <a:rPr lang="tr-TR" dirty="0">
                <a:latin typeface="Times New Roman" pitchFamily="18"/>
              </a:rPr>
              <a:t>ç</a:t>
            </a:r>
            <a:r>
              <a:rPr lang="tr-TR" dirty="0"/>
              <a:t>inde renksiz berrak ve </a:t>
            </a:r>
            <a:r>
              <a:rPr lang="tr-TR" dirty="0" err="1"/>
              <a:t>mukoid</a:t>
            </a:r>
            <a:r>
              <a:rPr lang="tr-TR" dirty="0"/>
              <a:t> safra varlığı </a:t>
            </a:r>
            <a:r>
              <a:rPr lang="tr-TR" dirty="0" err="1"/>
              <a:t>kolanjiyografi</a:t>
            </a:r>
            <a:r>
              <a:rPr lang="tr-TR" dirty="0"/>
              <a:t>  safra yollarının g</a:t>
            </a:r>
            <a:r>
              <a:rPr lang="tr-TR" dirty="0">
                <a:latin typeface="Times New Roman" pitchFamily="18"/>
              </a:rPr>
              <a:t>ö</a:t>
            </a:r>
            <a:r>
              <a:rPr lang="tr-TR" dirty="0"/>
              <a:t>r</a:t>
            </a:r>
            <a:r>
              <a:rPr lang="tr-TR" dirty="0">
                <a:latin typeface="Times New Roman" pitchFamily="18"/>
              </a:rPr>
              <a:t>ü</a:t>
            </a:r>
            <a:r>
              <a:rPr lang="tr-TR" dirty="0"/>
              <a:t>nt</a:t>
            </a:r>
            <a:r>
              <a:rPr lang="tr-TR" dirty="0">
                <a:latin typeface="Times New Roman" pitchFamily="18"/>
              </a:rPr>
              <a:t>ü</a:t>
            </a:r>
            <a:r>
              <a:rPr lang="tr-TR" dirty="0"/>
              <a:t>lenememesi</a:t>
            </a:r>
          </a:p>
          <a:p>
            <a:pPr lvl="0" hangingPunct="1"/>
            <a:r>
              <a:rPr lang="tr-TR" dirty="0"/>
              <a:t>Tanı koydurur</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7AA3E16-9822-49BF-AFE2-E132B7B4BC33}"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14</a:t>
            </a:fld>
            <a:endParaRPr lang="en-US" sz="1200" b="0" i="0" u="none" strike="noStrike" kern="1200" cap="none" spc="0" baseline="0">
              <a:solidFill>
                <a:srgbClr val="000000"/>
              </a:solidFill>
              <a:uFillTx/>
              <a:latin typeface="Times New Roman" pitchFamily="18"/>
              <a:cs typeface="Times New Roman" pitchFamily="18"/>
            </a:endParaRPr>
          </a:p>
        </p:txBody>
      </p:sp>
      <p:sp>
        <p:nvSpPr>
          <p:cNvPr id="3" name="Rectangle 2"/>
          <p:cNvSpPr>
            <a:spLocks noGrp="1" noRot="1" noChangeAspect="1"/>
          </p:cNvSpPr>
          <p:nvPr>
            <p:ph type="sldImg"/>
          </p:nvPr>
        </p:nvSpPr>
        <p:spPr/>
      </p:sp>
      <p:sp>
        <p:nvSpPr>
          <p:cNvPr id="4" name="Rectangle 3"/>
          <p:cNvSpPr txBox="1">
            <a:spLocks noGrp="1"/>
          </p:cNvSpPr>
          <p:nvPr>
            <p:ph type="body" sz="quarter" idx="1"/>
          </p:nvPr>
        </p:nvSpPr>
        <p:spPr/>
        <p:txBody>
          <a:bodyPr/>
          <a:lstStyle/>
          <a:p>
            <a:pPr lvl="0" hangingPunct="1"/>
            <a:r>
              <a:rPr lang="tr-TR"/>
              <a:t>Biliyer atrezinin cerrahi tedavisinde Kasai tarafından tanımlanan ameliyat yapılır</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3886200" y="8686800"/>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7F2B3D8-81B8-440C-ABD9-0BE8CD1929CA}" type="slidenum">
              <a:rPr/>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t>15</a:t>
            </a:fld>
            <a:endParaRPr lang="en-US" sz="1200" b="0" i="0" u="none" strike="noStrike" kern="1200" cap="none" spc="0" baseline="0">
              <a:solidFill>
                <a:srgbClr val="000000"/>
              </a:solidFill>
              <a:uFillTx/>
              <a:latin typeface="Times New Roman" pitchFamily="18"/>
              <a:cs typeface="Times New Roman" pitchFamily="18"/>
            </a:endParaRPr>
          </a:p>
        </p:txBody>
      </p:sp>
      <p:sp>
        <p:nvSpPr>
          <p:cNvPr id="3" name="Rectangle 2"/>
          <p:cNvSpPr>
            <a:spLocks noGrp="1" noRot="1" noChangeAspect="1"/>
          </p:cNvSpPr>
          <p:nvPr>
            <p:ph type="sldImg"/>
          </p:nvPr>
        </p:nvSpPr>
        <p:spPr/>
      </p:sp>
      <p:sp>
        <p:nvSpPr>
          <p:cNvPr id="4" name="Rectangle 3"/>
          <p:cNvSpPr txBox="1">
            <a:spLocks noGrp="1"/>
          </p:cNvSpPr>
          <p:nvPr>
            <p:ph type="body" sz="quarter" idx="1"/>
          </p:nvPr>
        </p:nvSpPr>
        <p:spPr/>
        <p:txBody>
          <a:bodyPr/>
          <a:lstStyle/>
          <a:p>
            <a:pPr lvl="0" hangingPunct="1"/>
            <a:r>
              <a:rPr lang="tr-TR"/>
              <a:t>Hepatik portoenterostomi sonrası en sık görülen komplikasyon kolanjit gelişimidir en sık ilk iki yıl içinde gözlenir.Biliyer staz ve bakteriyel kontaminasyon kolanjit gelişimine zemin hazırlar. Ateş lökositoz hiperbilüribinemi safra akımınin durması gözlenir.</a:t>
            </a:r>
          </a:p>
          <a:p>
            <a:pPr lvl="0" hangingPunct="1"/>
            <a:r>
              <a:rPr lang="tr-TR"/>
              <a:t>Geniş spektrumlu safra ile atılan antibiyotikler ve steroidler tedavide kullanılırlar. Sık tekrarlayan ameliyat sonrası erken dönemde başlayan tedaviye yanıtsız kolnjit geçiren ve ilerleyici kc yetmezliği geliştiren hastalarda kc nakli yapılmalıdır.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pPr lvl="0"/>
            <a:endParaRPr lang="en-US"/>
          </a:p>
        </p:txBody>
      </p:sp>
      <p:sp>
        <p:nvSpPr>
          <p:cNvPr id="19" name="Footer Placeholder 18"/>
          <p:cNvSpPr>
            <a:spLocks noGrp="1"/>
          </p:cNvSpPr>
          <p:nvPr>
            <p:ph type="ftr" sz="quarter" idx="11"/>
          </p:nvPr>
        </p:nvSpPr>
        <p:spPr/>
        <p:txBody>
          <a:bodyPr/>
          <a:lstStyle/>
          <a:p>
            <a:pPr lvl="0"/>
            <a:endParaRPr lang="en-US"/>
          </a:p>
        </p:txBody>
      </p:sp>
      <p:sp>
        <p:nvSpPr>
          <p:cNvPr id="27" name="Slide Number Placeholder 26"/>
          <p:cNvSpPr>
            <a:spLocks noGrp="1"/>
          </p:cNvSpPr>
          <p:nvPr>
            <p:ph type="sldNum" sz="quarter" idx="12"/>
          </p:nvPr>
        </p:nvSpPr>
        <p:spPr/>
        <p:txBody>
          <a:bodyPr/>
          <a:lstStyle/>
          <a:p>
            <a:pPr lvl="0"/>
            <a:fld id="{30738AEC-E70D-422E-896E-1F1AF6B0F727}" type="slidenum">
              <a:rPr lang="tr-TR" smtClean="0"/>
              <a:pPr lvl="0"/>
              <a:t>‹#›</a:t>
            </a:fld>
            <a:endParaRPr lang="tr-T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0371CC01-B863-4191-94CB-166DF801858E}" type="slidenum">
              <a:rPr lang="tr-TR" smtClean="0"/>
              <a:pPr lvl="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51AA751E-BE25-4370-928A-0F68979D5679}" type="slidenum">
              <a:rPr lang="tr-TR" smtClean="0"/>
              <a:pPr lvl="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6777F705-6A95-4803-B7B0-11B6687517E7}" type="slidenum">
              <a:rPr lang="tr-TR" smtClean="0"/>
              <a:pPr lvl="0"/>
              <a:t>‹#›</a:t>
            </a:fld>
            <a:endParaRPr lang="tr-T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3B4A9ACF-DEB2-4875-87B1-8902B7CBED18}" type="slidenum">
              <a:rPr lang="tr-TR" smtClean="0"/>
              <a:pPr lvl="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BB9D749F-1120-4F8E-9D89-73ED1F40FB2D}" type="slidenum">
              <a:rPr lang="tr-TR" smtClean="0"/>
              <a:pPr lvl="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DF63FAE5-7995-4343-A965-CCD5290297E7}" type="slidenum">
              <a:rPr lang="tr-TR" smtClean="0"/>
              <a:pPr lvl="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04355D09-59CB-434A-A980-15067A3DCE4E}" type="slidenum">
              <a:rPr lang="tr-TR" smtClean="0"/>
              <a:pPr lvl="0"/>
              <a:t>‹#›</a:t>
            </a:fld>
            <a:endParaRPr lang="tr-T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9A8956A2-0C85-40B3-A6A1-31F3C72E617D}" type="slidenum">
              <a:rPr lang="tr-TR" smtClean="0"/>
              <a:pPr lvl="0"/>
              <a:t>‹#›</a:t>
            </a:fld>
            <a:endParaRPr lang="tr-T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C7169723-DF9B-43A2-B0C3-BD5853B90F7A}" type="slidenum">
              <a:rPr lang="tr-TR" smtClean="0"/>
              <a:pPr lvl="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lvl="0"/>
            <a:fld id="{6AB4FB15-A816-41F1-9E34-259C6B9026F6}" type="slidenum">
              <a:rPr lang="tr-TR" smtClean="0"/>
              <a:pPr lvl="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lvl="0"/>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lvl="0"/>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lvl="0"/>
            <a:fld id="{DC01BCA2-1094-4D5E-AC8F-1ED816D11EC7}" type="slidenum">
              <a:rPr lang="tr-TR" smtClean="0"/>
              <a:pPr lvl="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latin typeface="Comic Sans MS" pitchFamily="66"/>
              </a:rPr>
              <a:t>Bebek Sarıgül</a:t>
            </a:r>
            <a:endParaRPr lang="tr-TR" sz="3600" dirty="0"/>
          </a:p>
        </p:txBody>
      </p:sp>
      <p:sp>
        <p:nvSpPr>
          <p:cNvPr id="3" name="İçerik Yer Tutucusu 2"/>
          <p:cNvSpPr>
            <a:spLocks noGrp="1"/>
          </p:cNvSpPr>
          <p:nvPr>
            <p:ph idx="1"/>
          </p:nvPr>
        </p:nvSpPr>
        <p:spPr/>
        <p:txBody>
          <a:bodyPr/>
          <a:lstStyle/>
          <a:p>
            <a:pPr lvl="0">
              <a:spcBef>
                <a:spcPts val="700"/>
              </a:spcBef>
            </a:pPr>
            <a:r>
              <a:rPr lang="tr-TR" sz="2400" dirty="0"/>
              <a:t>26 günlük kız bebek.</a:t>
            </a:r>
          </a:p>
          <a:p>
            <a:pPr lvl="0">
              <a:spcBef>
                <a:spcPts val="700"/>
              </a:spcBef>
            </a:pPr>
            <a:r>
              <a:rPr lang="tr-TR" sz="2400" dirty="0"/>
              <a:t>Normal bir gebelik sonrası 2900gr 39 haftalık doğmuş,          </a:t>
            </a:r>
          </a:p>
          <a:p>
            <a:pPr lvl="0">
              <a:spcBef>
                <a:spcPts val="700"/>
              </a:spcBef>
            </a:pPr>
            <a:r>
              <a:rPr lang="tr-TR" sz="2400" dirty="0"/>
              <a:t>Doğuştan beri sarılığı var</a:t>
            </a:r>
          </a:p>
          <a:p>
            <a:pPr lvl="0">
              <a:spcBef>
                <a:spcPts val="700"/>
              </a:spcBef>
            </a:pPr>
            <a:r>
              <a:rPr lang="tr-TR" sz="2400" dirty="0" err="1"/>
              <a:t>Anamnezde</a:t>
            </a:r>
            <a:r>
              <a:rPr lang="tr-TR" sz="2400" dirty="0"/>
              <a:t> başka bilmek istediğiniz özellik var mı?</a:t>
            </a:r>
          </a:p>
          <a:p>
            <a:pPr lvl="0">
              <a:spcBef>
                <a:spcPts val="700"/>
              </a:spcBef>
            </a:pPr>
            <a:r>
              <a:rPr lang="tr-TR" sz="2400" dirty="0"/>
              <a:t>Ek tetkik </a:t>
            </a:r>
            <a:r>
              <a:rPr lang="tr-TR" sz="2400" dirty="0" err="1"/>
              <a:t>istermisiniz</a:t>
            </a:r>
            <a:r>
              <a:rPr lang="tr-TR" sz="2400" dirty="0"/>
              <a:t> ??</a:t>
            </a:r>
          </a:p>
          <a:p>
            <a:endParaRPr lang="tr-TR" dirty="0"/>
          </a:p>
        </p:txBody>
      </p:sp>
    </p:spTree>
    <p:extLst>
      <p:ext uri="{BB962C8B-B14F-4D97-AF65-F5344CB8AC3E}">
        <p14:creationId xmlns:p14="http://schemas.microsoft.com/office/powerpoint/2010/main" val="2153756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hangingPunct="1"/>
            <a:r>
              <a:rPr lang="tr-TR"/>
              <a:t>Biliyer atrezi tipleri</a:t>
            </a:r>
            <a:endParaRPr lang="en-US"/>
          </a:p>
        </p:txBody>
      </p:sp>
      <p:pic>
        <p:nvPicPr>
          <p:cNvPr id="3" name="Picture 13" descr="biliyer atrezitarama"/>
          <p:cNvPicPr>
            <a:picLocks noChangeAspect="1"/>
          </p:cNvPicPr>
          <p:nvPr/>
        </p:nvPicPr>
        <p:blipFill>
          <a:blip r:embed="rId2" cstate="print"/>
          <a:srcRect/>
          <a:stretch>
            <a:fillRect/>
          </a:stretch>
        </p:blipFill>
        <p:spPr>
          <a:xfrm>
            <a:off x="1258891" y="1916116"/>
            <a:ext cx="7372350" cy="3657600"/>
          </a:xfrm>
          <a:prstGeom prst="rect">
            <a:avLst/>
          </a:prstGeom>
          <a:noFill/>
          <a:ln>
            <a:noFill/>
          </a:ln>
        </p:spPr>
      </p:pic>
      <p:sp>
        <p:nvSpPr>
          <p:cNvPr id="4" name="Text Box 14"/>
          <p:cNvSpPr txBox="1"/>
          <p:nvPr/>
        </p:nvSpPr>
        <p:spPr>
          <a:xfrm>
            <a:off x="3962396" y="5791196"/>
            <a:ext cx="1371600" cy="457200"/>
          </a:xfrm>
          <a:prstGeom prst="rect">
            <a:avLst/>
          </a:prstGeom>
          <a:noFill/>
          <a:ln>
            <a:noFill/>
          </a:ln>
        </p:spPr>
        <p:txBody>
          <a:bodyPr vert="horz" wrap="square" lIns="91440" tIns="45720" rIns="91440" bIns="45720" anchor="t" anchorCtr="0" compatLnSpc="1">
            <a:spAutoFit/>
          </a:bodyPr>
          <a:lstStyle/>
          <a:p>
            <a:pPr marL="0" marR="0" lvl="0" indent="0" algn="l" defTabSz="914400" rtl="0" fontAlgn="auto" hangingPunct="0">
              <a:lnSpc>
                <a:spcPct val="100000"/>
              </a:lnSpc>
              <a:spcBef>
                <a:spcPts val="1400"/>
              </a:spcBef>
              <a:spcAft>
                <a:spcPts val="0"/>
              </a:spcAft>
              <a:buNone/>
              <a:tabLst/>
              <a:defRPr sz="1800" b="0" i="0" u="none" strike="noStrike" kern="0" cap="none" spc="0" baseline="0">
                <a:solidFill>
                  <a:srgbClr val="000000"/>
                </a:solidFill>
                <a:uFillTx/>
              </a:defRPr>
            </a:pPr>
            <a:r>
              <a:rPr lang="tr-TR" sz="2400" b="0" i="0" u="none" strike="noStrike" kern="1200" cap="none" spc="0" baseline="0">
                <a:solidFill>
                  <a:srgbClr val="FFFFFF"/>
                </a:solidFill>
                <a:uFillTx/>
                <a:latin typeface="Times New Roman" pitchFamily="18"/>
                <a:cs typeface="Times New Roman" pitchFamily="18"/>
              </a:rPr>
              <a:t>TİP II</a:t>
            </a:r>
            <a:endParaRPr lang="en-US" sz="2400" b="0" i="0" u="none" strike="noStrike" kern="1200" cap="none" spc="0" baseline="0">
              <a:solidFill>
                <a:srgbClr val="FFFFFF"/>
              </a:solidFill>
              <a:uFillTx/>
              <a:latin typeface="Times New Roman" pitchFamily="18"/>
              <a:cs typeface="Times New Roman" pitchFamily="18"/>
            </a:endParaRPr>
          </a:p>
        </p:txBody>
      </p:sp>
      <p:sp>
        <p:nvSpPr>
          <p:cNvPr id="5" name="Text Box 15"/>
          <p:cNvSpPr txBox="1"/>
          <p:nvPr/>
        </p:nvSpPr>
        <p:spPr>
          <a:xfrm>
            <a:off x="1295403" y="5867403"/>
            <a:ext cx="2133596" cy="457200"/>
          </a:xfrm>
          <a:prstGeom prst="rect">
            <a:avLst/>
          </a:prstGeom>
          <a:noFill/>
          <a:ln>
            <a:noFill/>
          </a:ln>
        </p:spPr>
        <p:txBody>
          <a:bodyPr vert="horz" wrap="square" lIns="91440" tIns="45720" rIns="91440" bIns="45720" anchor="t" anchorCtr="0" compatLnSpc="1">
            <a:spAutoFit/>
          </a:bodyPr>
          <a:lstStyle/>
          <a:p>
            <a:pPr marL="0" marR="0" lvl="0" indent="0" algn="l" defTabSz="914400" rtl="0" fontAlgn="auto" hangingPunct="0">
              <a:lnSpc>
                <a:spcPct val="100000"/>
              </a:lnSpc>
              <a:spcBef>
                <a:spcPts val="1400"/>
              </a:spcBef>
              <a:spcAft>
                <a:spcPts val="0"/>
              </a:spcAft>
              <a:buNone/>
              <a:tabLst/>
              <a:defRPr sz="1800" b="0" i="0" u="none" strike="noStrike" kern="0" cap="none" spc="0" baseline="0">
                <a:solidFill>
                  <a:srgbClr val="000000"/>
                </a:solidFill>
                <a:uFillTx/>
              </a:defRPr>
            </a:pPr>
            <a:r>
              <a:rPr lang="tr-TR" sz="2400" b="0" i="0" u="none" strike="noStrike" kern="1200" cap="none" spc="0" baseline="0">
                <a:solidFill>
                  <a:srgbClr val="FFFFFF"/>
                </a:solidFill>
                <a:uFillTx/>
                <a:latin typeface="Times New Roman" pitchFamily="18"/>
                <a:cs typeface="Times New Roman" pitchFamily="18"/>
              </a:rPr>
              <a:t>TİP III</a:t>
            </a:r>
            <a:endParaRPr lang="en-US" sz="2400" b="0" i="0" u="none" strike="noStrike" kern="1200" cap="none" spc="0" baseline="0">
              <a:solidFill>
                <a:srgbClr val="FFFFFF"/>
              </a:solidFill>
              <a:uFillTx/>
              <a:latin typeface="Times New Roman" pitchFamily="18"/>
              <a:cs typeface="Times New Roman" pitchFamily="18"/>
            </a:endParaRPr>
          </a:p>
        </p:txBody>
      </p:sp>
      <p:sp>
        <p:nvSpPr>
          <p:cNvPr id="6" name="Text Box 16"/>
          <p:cNvSpPr txBox="1"/>
          <p:nvPr/>
        </p:nvSpPr>
        <p:spPr>
          <a:xfrm>
            <a:off x="6553203" y="5867403"/>
            <a:ext cx="1371600" cy="457200"/>
          </a:xfrm>
          <a:prstGeom prst="rect">
            <a:avLst/>
          </a:prstGeom>
          <a:noFill/>
          <a:ln>
            <a:noFill/>
          </a:ln>
        </p:spPr>
        <p:txBody>
          <a:bodyPr vert="horz" wrap="square" lIns="91440" tIns="45720" rIns="91440" bIns="45720" anchor="t" anchorCtr="0" compatLnSpc="1">
            <a:spAutoFit/>
          </a:bodyPr>
          <a:lstStyle/>
          <a:p>
            <a:pPr marL="0" marR="0" lvl="0" indent="0" algn="l" defTabSz="914400" rtl="0" fontAlgn="auto" hangingPunct="0">
              <a:lnSpc>
                <a:spcPct val="100000"/>
              </a:lnSpc>
              <a:spcBef>
                <a:spcPts val="1400"/>
              </a:spcBef>
              <a:spcAft>
                <a:spcPts val="0"/>
              </a:spcAft>
              <a:buNone/>
              <a:tabLst/>
              <a:defRPr sz="1800" b="0" i="0" u="none" strike="noStrike" kern="0" cap="none" spc="0" baseline="0">
                <a:solidFill>
                  <a:srgbClr val="000000"/>
                </a:solidFill>
                <a:uFillTx/>
              </a:defRPr>
            </a:pPr>
            <a:r>
              <a:rPr lang="tr-TR" sz="2400" b="0" i="0" u="none" strike="noStrike" kern="1200" cap="none" spc="0" baseline="0">
                <a:solidFill>
                  <a:srgbClr val="FFFFFF"/>
                </a:solidFill>
                <a:uFillTx/>
                <a:latin typeface="Times New Roman" pitchFamily="18"/>
                <a:cs typeface="Times New Roman" pitchFamily="18"/>
              </a:rPr>
              <a:t>TİP I</a:t>
            </a:r>
            <a:endParaRPr lang="en-US" sz="2400" b="0" i="0" u="none" strike="noStrike" kern="1200" cap="none" spc="0" baseline="0">
              <a:solidFill>
                <a:srgbClr val="FFFFFF"/>
              </a:solidFill>
              <a:uFillTx/>
              <a:latin typeface="Times New Roman" pitchFamily="18"/>
              <a:cs typeface="Times New Roman" pitchFamily="1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Rectangle 2"/>
          <p:cNvSpPr txBox="1">
            <a:spLocks noGrp="1"/>
          </p:cNvSpPr>
          <p:nvPr>
            <p:ph type="title"/>
          </p:nvPr>
        </p:nvSpPr>
        <p:spPr>
          <a:xfrm>
            <a:off x="827584" y="836712"/>
            <a:ext cx="7772400" cy="838203"/>
          </a:xfrm>
        </p:spPr>
        <p:txBody>
          <a:bodyPr/>
          <a:lstStyle/>
          <a:p>
            <a:pPr lvl="0" hangingPunct="1"/>
            <a:r>
              <a:rPr lang="tr-TR" dirty="0"/>
              <a:t>Klinik</a:t>
            </a:r>
            <a:endParaRPr lang="en-US" dirty="0"/>
          </a:p>
        </p:txBody>
      </p:sp>
      <p:sp>
        <p:nvSpPr>
          <p:cNvPr id="3" name="Rectangle 3"/>
          <p:cNvSpPr txBox="1">
            <a:spLocks noGrp="1"/>
          </p:cNvSpPr>
          <p:nvPr>
            <p:ph idx="1"/>
          </p:nvPr>
        </p:nvSpPr>
        <p:spPr>
          <a:xfrm>
            <a:off x="611560" y="1916832"/>
            <a:ext cx="5943600" cy="4114800"/>
          </a:xfrm>
        </p:spPr>
        <p:txBody>
          <a:bodyPr>
            <a:normAutofit lnSpcReduction="10000"/>
          </a:bodyPr>
          <a:lstStyle/>
          <a:p>
            <a:pPr lvl="0" hangingPunct="1">
              <a:lnSpc>
                <a:spcPct val="90000"/>
              </a:lnSpc>
              <a:spcBef>
                <a:spcPts val="700"/>
              </a:spcBef>
            </a:pPr>
            <a:r>
              <a:rPr lang="tr-TR" sz="2800" dirty="0"/>
              <a:t>Genel durumu iyi, aktif normal ağırlıklı bebeklerde</a:t>
            </a:r>
          </a:p>
          <a:p>
            <a:pPr lvl="0" hangingPunct="1">
              <a:lnSpc>
                <a:spcPct val="90000"/>
              </a:lnSpc>
              <a:spcBef>
                <a:spcPts val="700"/>
              </a:spcBef>
            </a:pPr>
            <a:r>
              <a:rPr lang="tr-TR" sz="2800" dirty="0"/>
              <a:t>Uzamış Sarılık   </a:t>
            </a:r>
          </a:p>
          <a:p>
            <a:pPr lvl="1" hangingPunct="1">
              <a:lnSpc>
                <a:spcPct val="90000"/>
              </a:lnSpc>
              <a:spcBef>
                <a:spcPts val="600"/>
              </a:spcBef>
            </a:pPr>
            <a:r>
              <a:rPr lang="tr-TR" sz="2400" dirty="0"/>
              <a:t>2 haftadan uzun süren </a:t>
            </a:r>
            <a:r>
              <a:rPr lang="tr-TR" sz="2400" dirty="0" err="1"/>
              <a:t>konjuge</a:t>
            </a:r>
            <a:r>
              <a:rPr lang="tr-TR" sz="2400" dirty="0"/>
              <a:t> </a:t>
            </a:r>
            <a:r>
              <a:rPr lang="tr-TR" sz="2400" dirty="0" err="1"/>
              <a:t>hiperbiluribinemi</a:t>
            </a:r>
            <a:endParaRPr lang="tr-TR" sz="2400" dirty="0"/>
          </a:p>
          <a:p>
            <a:pPr lvl="0" hangingPunct="1">
              <a:lnSpc>
                <a:spcPct val="90000"/>
              </a:lnSpc>
              <a:spcBef>
                <a:spcPts val="700"/>
              </a:spcBef>
            </a:pPr>
            <a:r>
              <a:rPr lang="tr-TR" sz="2800" dirty="0" err="1"/>
              <a:t>Akolik</a:t>
            </a:r>
            <a:r>
              <a:rPr lang="tr-TR" sz="2800" dirty="0"/>
              <a:t> gaita</a:t>
            </a:r>
          </a:p>
          <a:p>
            <a:pPr lvl="0" hangingPunct="1">
              <a:lnSpc>
                <a:spcPct val="90000"/>
              </a:lnSpc>
              <a:spcBef>
                <a:spcPts val="700"/>
              </a:spcBef>
            </a:pPr>
            <a:r>
              <a:rPr lang="tr-TR" sz="2800" dirty="0"/>
              <a:t>KCFT de orta dereceli yükselme</a:t>
            </a:r>
          </a:p>
          <a:p>
            <a:pPr lvl="0" hangingPunct="1">
              <a:lnSpc>
                <a:spcPct val="90000"/>
              </a:lnSpc>
              <a:spcBef>
                <a:spcPts val="700"/>
              </a:spcBef>
            </a:pPr>
            <a:endParaRPr lang="tr-TR" sz="2800" dirty="0"/>
          </a:p>
          <a:p>
            <a:pPr lvl="0" hangingPunct="1">
              <a:lnSpc>
                <a:spcPct val="90000"/>
              </a:lnSpc>
              <a:spcBef>
                <a:spcPts val="700"/>
              </a:spcBef>
            </a:pPr>
            <a:endParaRPr lang="tr-TR" sz="2800" dirty="0"/>
          </a:p>
          <a:p>
            <a:pPr lvl="1" hangingPunct="1">
              <a:lnSpc>
                <a:spcPct val="90000"/>
              </a:lnSpc>
              <a:spcBef>
                <a:spcPts val="600"/>
              </a:spcBef>
            </a:pPr>
            <a:r>
              <a:rPr lang="tr-TR" sz="2400" dirty="0"/>
              <a:t>BİLİYER ATREZİYİ EKARTE ET</a:t>
            </a:r>
          </a:p>
          <a:p>
            <a:pPr lvl="0" hangingPunct="1">
              <a:lnSpc>
                <a:spcPct val="90000"/>
              </a:lnSpc>
              <a:spcBef>
                <a:spcPts val="700"/>
              </a:spcBef>
            </a:pPr>
            <a:endParaRPr lang="tr-TR" sz="2800" dirty="0"/>
          </a:p>
          <a:p>
            <a:pPr lvl="0" hangingPunct="1">
              <a:lnSpc>
                <a:spcPct val="90000"/>
              </a:lnSpc>
              <a:spcBef>
                <a:spcPts val="700"/>
              </a:spcBef>
            </a:pPr>
            <a:endParaRPr lang="tr-TR" sz="2800" dirty="0"/>
          </a:p>
          <a:p>
            <a:pPr lvl="0" hangingPunct="1">
              <a:lnSpc>
                <a:spcPct val="90000"/>
              </a:lnSpc>
              <a:spcBef>
                <a:spcPts val="700"/>
              </a:spcBef>
            </a:pPr>
            <a:endParaRPr lang="en-US" sz="2800" dirty="0"/>
          </a:p>
        </p:txBody>
      </p:sp>
      <p:sp>
        <p:nvSpPr>
          <p:cNvPr id="4" name="Line 4"/>
          <p:cNvSpPr/>
          <p:nvPr/>
        </p:nvSpPr>
        <p:spPr>
          <a:xfrm>
            <a:off x="3200400" y="4691605"/>
            <a:ext cx="0" cy="609603"/>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76196">
            <a:solidFill>
              <a:srgbClr val="FF9900"/>
            </a:solidFill>
            <a:prstDash val="solid"/>
            <a:round/>
            <a:tailEnd type="arrow"/>
          </a:ln>
        </p:spPr>
        <p:txBody>
          <a:bodyPr vert="horz" wrap="none" lIns="91440" tIns="45720" rIns="91440" bIns="45720" anchor="t"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tr-TR" sz="2400" b="0" i="0" u="none" strike="noStrike" kern="1200" cap="none" spc="0" baseline="0">
              <a:solidFill>
                <a:srgbClr val="FFFFFF"/>
              </a:solidFill>
              <a:uFillTx/>
              <a:latin typeface="Times New Roman" pitchFamily="18"/>
              <a:cs typeface="Times New Roman" pitchFamily="1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Rectangle 2"/>
          <p:cNvSpPr txBox="1">
            <a:spLocks noGrp="1"/>
          </p:cNvSpPr>
          <p:nvPr>
            <p:ph type="title"/>
          </p:nvPr>
        </p:nvSpPr>
        <p:spPr>
          <a:xfrm>
            <a:off x="539552" y="269776"/>
            <a:ext cx="8229600" cy="1143000"/>
          </a:xfrm>
        </p:spPr>
        <p:txBody>
          <a:bodyPr/>
          <a:lstStyle/>
          <a:p>
            <a:pPr lvl="0" hangingPunct="1"/>
            <a:r>
              <a:rPr lang="tr-TR" dirty="0"/>
              <a:t>Nasıl tanı koyalım ??</a:t>
            </a:r>
            <a:endParaRPr lang="en-US" dirty="0"/>
          </a:p>
        </p:txBody>
      </p:sp>
      <p:sp>
        <p:nvSpPr>
          <p:cNvPr id="3" name="Rectangle 3"/>
          <p:cNvSpPr txBox="1">
            <a:spLocks noGrp="1"/>
          </p:cNvSpPr>
          <p:nvPr>
            <p:ph idx="1"/>
          </p:nvPr>
        </p:nvSpPr>
        <p:spPr>
          <a:xfrm>
            <a:off x="395536" y="1412776"/>
            <a:ext cx="8424934" cy="4289651"/>
          </a:xfrm>
        </p:spPr>
        <p:txBody>
          <a:bodyPr>
            <a:normAutofit fontScale="92500" lnSpcReduction="10000"/>
          </a:bodyPr>
          <a:lstStyle/>
          <a:p>
            <a:pPr lvl="0" hangingPunct="1">
              <a:lnSpc>
                <a:spcPct val="90000"/>
              </a:lnSpc>
              <a:spcBef>
                <a:spcPts val="700"/>
              </a:spcBef>
            </a:pPr>
            <a:r>
              <a:rPr lang="tr-TR" sz="2800" dirty="0" err="1"/>
              <a:t>Abdominal</a:t>
            </a:r>
            <a:r>
              <a:rPr lang="tr-TR" sz="2800" dirty="0"/>
              <a:t> USG</a:t>
            </a:r>
          </a:p>
          <a:p>
            <a:pPr lvl="1" hangingPunct="1">
              <a:lnSpc>
                <a:spcPct val="90000"/>
              </a:lnSpc>
              <a:spcBef>
                <a:spcPts val="600"/>
              </a:spcBef>
            </a:pPr>
            <a:r>
              <a:rPr lang="tr-TR" sz="2400" dirty="0"/>
              <a:t>Portal </a:t>
            </a:r>
            <a:r>
              <a:rPr lang="tr-TR" sz="2400" dirty="0" err="1"/>
              <a:t>plate</a:t>
            </a:r>
            <a:r>
              <a:rPr lang="tr-TR" sz="2400" dirty="0"/>
              <a:t> de anormal </a:t>
            </a:r>
            <a:r>
              <a:rPr lang="tr-TR" sz="2400" dirty="0" err="1"/>
              <a:t>cord</a:t>
            </a:r>
            <a:r>
              <a:rPr lang="tr-TR" sz="2400" dirty="0"/>
              <a:t> yapısı ve </a:t>
            </a:r>
            <a:r>
              <a:rPr lang="tr-TR" sz="2400" dirty="0" err="1"/>
              <a:t>ekojenite</a:t>
            </a:r>
            <a:endParaRPr lang="tr-TR" sz="2400" dirty="0"/>
          </a:p>
          <a:p>
            <a:pPr lvl="1" hangingPunct="1">
              <a:lnSpc>
                <a:spcPct val="90000"/>
              </a:lnSpc>
              <a:spcBef>
                <a:spcPts val="600"/>
              </a:spcBef>
            </a:pPr>
            <a:r>
              <a:rPr lang="tr-TR" sz="2400" dirty="0"/>
              <a:t>Küçük veya </a:t>
            </a:r>
            <a:r>
              <a:rPr lang="tr-TR" sz="2400" dirty="0" err="1"/>
              <a:t>fibrotik</a:t>
            </a:r>
            <a:r>
              <a:rPr lang="tr-TR" sz="2400" dirty="0"/>
              <a:t> safra kesesi</a:t>
            </a:r>
          </a:p>
          <a:p>
            <a:pPr lvl="1" hangingPunct="1">
              <a:lnSpc>
                <a:spcPct val="90000"/>
              </a:lnSpc>
              <a:spcBef>
                <a:spcPts val="600"/>
              </a:spcBef>
            </a:pPr>
            <a:r>
              <a:rPr lang="tr-TR" sz="2400" dirty="0"/>
              <a:t>Dış safra yollarının görüntülenememesi</a:t>
            </a:r>
          </a:p>
          <a:p>
            <a:pPr lvl="0" hangingPunct="1">
              <a:lnSpc>
                <a:spcPct val="90000"/>
              </a:lnSpc>
              <a:spcBef>
                <a:spcPts val="700"/>
              </a:spcBef>
            </a:pPr>
            <a:r>
              <a:rPr lang="tr-TR" sz="2800" dirty="0" err="1"/>
              <a:t>Laparoskopi</a:t>
            </a:r>
            <a:r>
              <a:rPr lang="tr-TR" sz="2800" dirty="0"/>
              <a:t>, </a:t>
            </a:r>
            <a:r>
              <a:rPr lang="tr-TR" sz="2800" dirty="0" err="1"/>
              <a:t>kolanjiyografi</a:t>
            </a:r>
            <a:endParaRPr lang="tr-TR" sz="2800" dirty="0"/>
          </a:p>
          <a:p>
            <a:pPr lvl="1" hangingPunct="1">
              <a:lnSpc>
                <a:spcPct val="90000"/>
              </a:lnSpc>
              <a:spcBef>
                <a:spcPts val="600"/>
              </a:spcBef>
            </a:pPr>
            <a:r>
              <a:rPr lang="tr-TR" sz="2400" dirty="0"/>
              <a:t>Safra kesesinin olmaması yada içinde berrak safra</a:t>
            </a:r>
          </a:p>
          <a:p>
            <a:pPr lvl="1" hangingPunct="1">
              <a:lnSpc>
                <a:spcPct val="90000"/>
              </a:lnSpc>
              <a:spcBef>
                <a:spcPts val="600"/>
              </a:spcBef>
            </a:pPr>
            <a:r>
              <a:rPr lang="tr-TR" sz="2400" dirty="0" err="1"/>
              <a:t>Kolanjiyografide</a:t>
            </a:r>
            <a:r>
              <a:rPr lang="tr-TR" sz="2400" dirty="0"/>
              <a:t> safra yollarının görüntülenememesi</a:t>
            </a:r>
          </a:p>
          <a:p>
            <a:pPr lvl="0" hangingPunct="1">
              <a:lnSpc>
                <a:spcPct val="90000"/>
              </a:lnSpc>
              <a:spcBef>
                <a:spcPts val="700"/>
              </a:spcBef>
            </a:pPr>
            <a:r>
              <a:rPr lang="tr-TR" sz="2800" dirty="0"/>
              <a:t>Karaciğer ve safra yolları sintigrafisi (HIDA)</a:t>
            </a:r>
          </a:p>
          <a:p>
            <a:pPr lvl="1" hangingPunct="1">
              <a:lnSpc>
                <a:spcPct val="90000"/>
              </a:lnSpc>
            </a:pPr>
            <a:r>
              <a:rPr lang="tr-TR" sz="2400" dirty="0"/>
              <a:t>24 saate </a:t>
            </a:r>
            <a:r>
              <a:rPr lang="tr-TR" sz="2400" dirty="0" err="1"/>
              <a:t>barsağa</a:t>
            </a:r>
            <a:r>
              <a:rPr lang="tr-TR" sz="2400" dirty="0"/>
              <a:t> geçişin olmaması</a:t>
            </a:r>
          </a:p>
          <a:p>
            <a:pPr lvl="0" hangingPunct="1">
              <a:lnSpc>
                <a:spcPct val="90000"/>
              </a:lnSpc>
              <a:spcBef>
                <a:spcPts val="700"/>
              </a:spcBef>
            </a:pPr>
            <a:endParaRPr lang="tr-TR" sz="2800" dirty="0"/>
          </a:p>
          <a:p>
            <a:pPr lvl="0" hangingPunct="1">
              <a:lnSpc>
                <a:spcPct val="90000"/>
              </a:lnSpc>
              <a:spcBef>
                <a:spcPts val="700"/>
              </a:spcBef>
            </a:pPr>
            <a:r>
              <a:rPr lang="tr-TR" sz="2800" dirty="0"/>
              <a:t>Karaciğer biyopsisi</a:t>
            </a:r>
          </a:p>
          <a:p>
            <a:pPr lvl="1" hangingPunct="1">
              <a:lnSpc>
                <a:spcPct val="90000"/>
              </a:lnSpc>
              <a:spcBef>
                <a:spcPts val="600"/>
              </a:spcBef>
              <a:buNone/>
            </a:pPr>
            <a:endParaRPr lang="tr-TR" sz="2400" dirty="0"/>
          </a:p>
          <a:p>
            <a:pPr lvl="0" hangingPunct="1">
              <a:lnSpc>
                <a:spcPct val="90000"/>
              </a:lnSpc>
              <a:spcBef>
                <a:spcPts val="700"/>
              </a:spcBef>
            </a:pPr>
            <a:endParaRPr lang="tr-TR" sz="2800" dirty="0"/>
          </a:p>
          <a:p>
            <a:pPr lvl="0" hangingPunct="1">
              <a:lnSpc>
                <a:spcPct val="90000"/>
              </a:lnSpc>
              <a:spcBef>
                <a:spcPts val="700"/>
              </a:spcBef>
            </a:pPr>
            <a:endParaRPr lang="tr-TR" sz="2800" dirty="0"/>
          </a:p>
          <a:p>
            <a:pPr lvl="0" hangingPunct="1">
              <a:lnSpc>
                <a:spcPct val="90000"/>
              </a:lnSpc>
              <a:spcBef>
                <a:spcPts val="700"/>
              </a:spcBef>
            </a:pP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hangingPunct="1"/>
            <a:r>
              <a:rPr lang="tr-TR"/>
              <a:t>Kolanjiyografi</a:t>
            </a:r>
            <a:endParaRPr lang="en-US"/>
          </a:p>
        </p:txBody>
      </p:sp>
      <p:pic>
        <p:nvPicPr>
          <p:cNvPr id="3" name="Picture 3" descr="Normal kolanjiyogram"/>
          <p:cNvPicPr>
            <a:picLocks noChangeAspect="1"/>
          </p:cNvPicPr>
          <p:nvPr/>
        </p:nvPicPr>
        <p:blipFill>
          <a:blip r:embed="rId2" cstate="print"/>
          <a:srcRect/>
          <a:stretch>
            <a:fillRect/>
          </a:stretch>
        </p:blipFill>
        <p:spPr>
          <a:xfrm>
            <a:off x="0" y="1196748"/>
            <a:ext cx="3347865" cy="4122736"/>
          </a:xfrm>
          <a:prstGeom prst="rect">
            <a:avLst/>
          </a:prstGeom>
          <a:noFill/>
          <a:ln>
            <a:noFill/>
          </a:ln>
        </p:spPr>
      </p:pic>
      <p:pic>
        <p:nvPicPr>
          <p:cNvPr id="4" name="Picture 4" descr="CholangiogramBiliaryAtresia"/>
          <p:cNvPicPr>
            <a:picLocks noChangeAspect="1"/>
          </p:cNvPicPr>
          <p:nvPr/>
        </p:nvPicPr>
        <p:blipFill>
          <a:blip r:embed="rId3" cstate="print"/>
          <a:srcRect/>
          <a:stretch>
            <a:fillRect/>
          </a:stretch>
        </p:blipFill>
        <p:spPr>
          <a:xfrm>
            <a:off x="3203847" y="1196748"/>
            <a:ext cx="3312368" cy="4060384"/>
          </a:xfrm>
          <a:prstGeom prst="rect">
            <a:avLst/>
          </a:prstGeom>
          <a:noFill/>
          <a:ln>
            <a:noFill/>
          </a:ln>
        </p:spPr>
      </p:pic>
      <p:sp>
        <p:nvSpPr>
          <p:cNvPr id="5" name="Text Box 5"/>
          <p:cNvSpPr txBox="1"/>
          <p:nvPr/>
        </p:nvSpPr>
        <p:spPr>
          <a:xfrm>
            <a:off x="3275856" y="5301206"/>
            <a:ext cx="5328592" cy="461662"/>
          </a:xfrm>
          <a:prstGeom prst="rect">
            <a:avLst/>
          </a:prstGeom>
          <a:solidFill>
            <a:srgbClr val="000000"/>
          </a:solidFill>
          <a:ln w="12701">
            <a:solidFill>
              <a:srgbClr val="FF9900"/>
            </a:solidFill>
            <a:prstDash val="solid"/>
            <a:miter/>
          </a:ln>
        </p:spPr>
        <p:txBody>
          <a:bodyPr vert="horz" wrap="square" lIns="91440" tIns="45720" rIns="91440" bIns="45720" anchor="t" anchorCtr="1" compatLnSpc="1">
            <a:spAutoFit/>
          </a:bodyPr>
          <a:lstStyle/>
          <a:p>
            <a:pPr marL="0" marR="0" lvl="0" indent="0" algn="ctr" defTabSz="914400" rtl="0" fontAlgn="auto" hangingPunct="0">
              <a:lnSpc>
                <a:spcPct val="100000"/>
              </a:lnSpc>
              <a:spcBef>
                <a:spcPts val="1400"/>
              </a:spcBef>
              <a:spcAft>
                <a:spcPts val="0"/>
              </a:spcAft>
              <a:buNone/>
              <a:tabLst/>
              <a:defRPr sz="1800" b="0" i="0" u="none" strike="noStrike" kern="0" cap="none" spc="0" baseline="0">
                <a:solidFill>
                  <a:srgbClr val="000000"/>
                </a:solidFill>
                <a:uFillTx/>
              </a:defRPr>
            </a:pPr>
            <a:r>
              <a:rPr lang="tr-TR" sz="2400" b="0" i="0" u="none" strike="noStrike" kern="1200" cap="none" spc="0" baseline="0">
                <a:solidFill>
                  <a:srgbClr val="FFFFFF"/>
                </a:solidFill>
                <a:uFillTx/>
                <a:latin typeface="Times New Roman" pitchFamily="18"/>
                <a:cs typeface="Times New Roman" pitchFamily="18"/>
              </a:rPr>
              <a:t>BİLİYER ATREZİ</a:t>
            </a:r>
            <a:endParaRPr lang="en-US" sz="2400" b="0" i="0" u="none" strike="noStrike" kern="1200" cap="none" spc="0" baseline="0">
              <a:solidFill>
                <a:srgbClr val="FFFFFF"/>
              </a:solidFill>
              <a:uFillTx/>
              <a:latin typeface="Times New Roman" pitchFamily="18"/>
              <a:cs typeface="Times New Roman" pitchFamily="18"/>
            </a:endParaRPr>
          </a:p>
        </p:txBody>
      </p:sp>
      <p:sp>
        <p:nvSpPr>
          <p:cNvPr id="6" name="Text Box 6"/>
          <p:cNvSpPr txBox="1"/>
          <p:nvPr/>
        </p:nvSpPr>
        <p:spPr>
          <a:xfrm>
            <a:off x="0" y="5181603"/>
            <a:ext cx="3203847" cy="707882"/>
          </a:xfrm>
          <a:prstGeom prst="rect">
            <a:avLst/>
          </a:prstGeom>
          <a:solidFill>
            <a:srgbClr val="000000"/>
          </a:solidFill>
          <a:ln w="12701">
            <a:solidFill>
              <a:srgbClr val="FF9900"/>
            </a:solidFill>
            <a:prstDash val="solid"/>
            <a:miter/>
          </a:ln>
        </p:spPr>
        <p:txBody>
          <a:bodyPr vert="horz" wrap="square" lIns="91440" tIns="45720" rIns="91440" bIns="45720" anchor="t" anchorCtr="1" compatLnSpc="1">
            <a:spAutoFit/>
          </a:bodyPr>
          <a:lstStyle/>
          <a:p>
            <a:pPr marL="0" marR="0" lvl="0" indent="0" algn="ctr" defTabSz="914400" rtl="0" fontAlgn="auto" hangingPunct="0">
              <a:lnSpc>
                <a:spcPct val="100000"/>
              </a:lnSpc>
              <a:spcBef>
                <a:spcPts val="1200"/>
              </a:spcBef>
              <a:spcAft>
                <a:spcPts val="0"/>
              </a:spcAft>
              <a:buNone/>
              <a:tabLst/>
              <a:defRPr sz="1800" b="0" i="0" u="none" strike="noStrike" kern="0" cap="none" spc="0" baseline="0">
                <a:solidFill>
                  <a:srgbClr val="000000"/>
                </a:solidFill>
                <a:uFillTx/>
              </a:defRPr>
            </a:pPr>
            <a:r>
              <a:rPr lang="tr-TR" sz="2000" b="0" i="0" u="none" strike="noStrike" kern="1200" cap="none" spc="0" baseline="0">
                <a:solidFill>
                  <a:srgbClr val="FFFFFF"/>
                </a:solidFill>
                <a:uFillTx/>
                <a:latin typeface="Times New Roman" pitchFamily="18"/>
                <a:cs typeface="Times New Roman" pitchFamily="18"/>
              </a:rPr>
              <a:t>NORMAL KOLANJİYOGRAFİ</a:t>
            </a:r>
            <a:endParaRPr lang="en-US" sz="2000" b="0" i="0" u="none" strike="noStrike" kern="1200" cap="none" spc="0" baseline="0">
              <a:solidFill>
                <a:srgbClr val="FFFFFF"/>
              </a:solidFill>
              <a:uFillTx/>
              <a:latin typeface="Times New Roman" pitchFamily="18"/>
              <a:cs typeface="Times New Roman" pitchFamily="18"/>
            </a:endParaRPr>
          </a:p>
        </p:txBody>
      </p:sp>
      <p:pic>
        <p:nvPicPr>
          <p:cNvPr id="7" name="6 Resim" descr="biliyer atrezi kolanjiyo.jpg"/>
          <p:cNvPicPr>
            <a:picLocks noChangeAspect="1"/>
          </p:cNvPicPr>
          <p:nvPr/>
        </p:nvPicPr>
        <p:blipFill>
          <a:blip r:embed="rId4" cstate="print"/>
          <a:stretch>
            <a:fillRect/>
          </a:stretch>
        </p:blipFill>
        <p:spPr>
          <a:xfrm>
            <a:off x="6372197" y="1196748"/>
            <a:ext cx="2771802" cy="396044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Rectangle 3"/>
          <p:cNvSpPr txBox="1">
            <a:spLocks noGrp="1"/>
          </p:cNvSpPr>
          <p:nvPr>
            <p:ph type="title"/>
          </p:nvPr>
        </p:nvSpPr>
        <p:spPr>
          <a:xfrm>
            <a:off x="467544" y="332656"/>
            <a:ext cx="8229600" cy="1143000"/>
          </a:xfrm>
        </p:spPr>
        <p:txBody>
          <a:bodyPr/>
          <a:lstStyle/>
          <a:p>
            <a:pPr lvl="0" hangingPunct="1"/>
            <a:r>
              <a:rPr lang="tr-TR" dirty="0"/>
              <a:t>Cerrahi tedavi</a:t>
            </a:r>
            <a:endParaRPr lang="en-US" dirty="0"/>
          </a:p>
        </p:txBody>
      </p:sp>
      <p:sp>
        <p:nvSpPr>
          <p:cNvPr id="3" name="Rectangle 4"/>
          <p:cNvSpPr txBox="1">
            <a:spLocks noGrp="1"/>
          </p:cNvSpPr>
          <p:nvPr>
            <p:ph idx="1"/>
          </p:nvPr>
        </p:nvSpPr>
        <p:spPr>
          <a:xfrm>
            <a:off x="539752" y="1773241"/>
            <a:ext cx="4392613" cy="4114800"/>
          </a:xfrm>
        </p:spPr>
        <p:txBody>
          <a:bodyPr>
            <a:normAutofit fontScale="92500" lnSpcReduction="10000"/>
          </a:bodyPr>
          <a:lstStyle/>
          <a:p>
            <a:pPr lvl="0" hangingPunct="1">
              <a:lnSpc>
                <a:spcPct val="80000"/>
              </a:lnSpc>
              <a:spcBef>
                <a:spcPts val="700"/>
              </a:spcBef>
            </a:pPr>
            <a:r>
              <a:rPr lang="tr-TR" sz="2800" dirty="0" err="1"/>
              <a:t>Kasai</a:t>
            </a:r>
            <a:r>
              <a:rPr lang="tr-TR" sz="2800" dirty="0"/>
              <a:t> operasyonu</a:t>
            </a:r>
          </a:p>
          <a:p>
            <a:pPr lvl="0" hangingPunct="1">
              <a:lnSpc>
                <a:spcPct val="80000"/>
              </a:lnSpc>
              <a:spcBef>
                <a:spcPts val="700"/>
              </a:spcBef>
            </a:pPr>
            <a:endParaRPr lang="tr-TR" sz="2800" dirty="0"/>
          </a:p>
          <a:p>
            <a:pPr lvl="1" hangingPunct="1">
              <a:lnSpc>
                <a:spcPct val="80000"/>
              </a:lnSpc>
              <a:spcBef>
                <a:spcPts val="600"/>
              </a:spcBef>
            </a:pPr>
            <a:r>
              <a:rPr lang="tr-TR" sz="2400" dirty="0" err="1"/>
              <a:t>Atretik</a:t>
            </a:r>
            <a:r>
              <a:rPr lang="tr-TR" sz="2400" dirty="0"/>
              <a:t> kese ve kanal yapıları eksize edilir</a:t>
            </a:r>
          </a:p>
          <a:p>
            <a:pPr lvl="1" hangingPunct="1">
              <a:lnSpc>
                <a:spcPct val="80000"/>
              </a:lnSpc>
              <a:spcBef>
                <a:spcPts val="600"/>
              </a:spcBef>
            </a:pPr>
            <a:r>
              <a:rPr lang="tr-TR" sz="2400" dirty="0"/>
              <a:t>Porta </a:t>
            </a:r>
            <a:r>
              <a:rPr lang="tr-TR" sz="2400" dirty="0" err="1"/>
              <a:t>hepatis</a:t>
            </a:r>
            <a:r>
              <a:rPr lang="tr-TR" sz="2400" dirty="0"/>
              <a:t> </a:t>
            </a:r>
            <a:r>
              <a:rPr lang="tr-TR" sz="2400" dirty="0" err="1"/>
              <a:t>disseksiyonu</a:t>
            </a:r>
            <a:r>
              <a:rPr lang="tr-TR" sz="2400" dirty="0"/>
              <a:t> yapılır</a:t>
            </a:r>
          </a:p>
          <a:p>
            <a:pPr lvl="1" hangingPunct="1">
              <a:lnSpc>
                <a:spcPct val="80000"/>
              </a:lnSpc>
              <a:spcBef>
                <a:spcPts val="600"/>
              </a:spcBef>
            </a:pPr>
            <a:r>
              <a:rPr lang="tr-TR" sz="2400" dirty="0"/>
              <a:t>Porta </a:t>
            </a:r>
            <a:r>
              <a:rPr lang="tr-TR" sz="2400" dirty="0" err="1"/>
              <a:t>hepatisten</a:t>
            </a:r>
            <a:r>
              <a:rPr lang="tr-TR" sz="2400" dirty="0"/>
              <a:t> bir huni şeklinde karaciğer dokusu çıkartılır</a:t>
            </a:r>
          </a:p>
          <a:p>
            <a:pPr lvl="1" hangingPunct="1">
              <a:lnSpc>
                <a:spcPct val="80000"/>
              </a:lnSpc>
              <a:spcBef>
                <a:spcPts val="600"/>
              </a:spcBef>
            </a:pPr>
            <a:r>
              <a:rPr lang="tr-TR" sz="2400" dirty="0"/>
              <a:t>R ve Y </a:t>
            </a:r>
            <a:r>
              <a:rPr lang="tr-TR" sz="2400" dirty="0" err="1"/>
              <a:t>hepatikojejunostomi</a:t>
            </a:r>
            <a:endParaRPr lang="tr-TR" sz="2400" dirty="0"/>
          </a:p>
          <a:p>
            <a:pPr lvl="1" hangingPunct="1">
              <a:lnSpc>
                <a:spcPct val="80000"/>
              </a:lnSpc>
              <a:spcBef>
                <a:spcPts val="600"/>
              </a:spcBef>
            </a:pPr>
            <a:endParaRPr lang="en-US" sz="2400" dirty="0"/>
          </a:p>
          <a:p>
            <a:pPr lvl="1" hangingPunct="1">
              <a:lnSpc>
                <a:spcPct val="80000"/>
              </a:lnSpc>
              <a:spcBef>
                <a:spcPts val="600"/>
              </a:spcBef>
            </a:pPr>
            <a:endParaRPr lang="tr-TR" sz="2400" dirty="0"/>
          </a:p>
          <a:p>
            <a:pPr lvl="0" hangingPunct="1">
              <a:lnSpc>
                <a:spcPct val="80000"/>
              </a:lnSpc>
              <a:spcBef>
                <a:spcPts val="700"/>
              </a:spcBef>
            </a:pPr>
            <a:r>
              <a:rPr lang="tr-TR" sz="2800" dirty="0"/>
              <a:t>Karaciğer transplantasyonu</a:t>
            </a:r>
          </a:p>
        </p:txBody>
      </p:sp>
      <p:pic>
        <p:nvPicPr>
          <p:cNvPr id="4" name="Picture 5" descr="kasai1"/>
          <p:cNvPicPr>
            <a:picLocks noChangeAspect="1"/>
          </p:cNvPicPr>
          <p:nvPr/>
        </p:nvPicPr>
        <p:blipFill>
          <a:blip r:embed="rId3" cstate="print"/>
          <a:srcRect/>
          <a:stretch>
            <a:fillRect/>
          </a:stretch>
        </p:blipFill>
        <p:spPr>
          <a:xfrm>
            <a:off x="4932365" y="1773241"/>
            <a:ext cx="3962396" cy="386873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hangingPunct="1"/>
            <a:r>
              <a:rPr lang="tr-TR"/>
              <a:t>Komplikasyonlar</a:t>
            </a:r>
            <a:endParaRPr lang="en-US"/>
          </a:p>
        </p:txBody>
      </p:sp>
      <p:sp>
        <p:nvSpPr>
          <p:cNvPr id="3" name="Rectangle 3"/>
          <p:cNvSpPr txBox="1">
            <a:spLocks noGrp="1"/>
          </p:cNvSpPr>
          <p:nvPr>
            <p:ph idx="1"/>
          </p:nvPr>
        </p:nvSpPr>
        <p:spPr/>
        <p:txBody>
          <a:bodyPr/>
          <a:lstStyle/>
          <a:p>
            <a:pPr lvl="0" hangingPunct="1">
              <a:lnSpc>
                <a:spcPct val="90000"/>
              </a:lnSpc>
              <a:spcBef>
                <a:spcPts val="700"/>
              </a:spcBef>
            </a:pPr>
            <a:r>
              <a:rPr lang="tr-TR" sz="2800" dirty="0" err="1"/>
              <a:t>Kolanjit</a:t>
            </a:r>
            <a:r>
              <a:rPr lang="tr-TR" sz="2800" dirty="0"/>
              <a:t> %40-60</a:t>
            </a:r>
          </a:p>
          <a:p>
            <a:pPr lvl="1" hangingPunct="1">
              <a:lnSpc>
                <a:spcPct val="90000"/>
              </a:lnSpc>
              <a:spcBef>
                <a:spcPts val="600"/>
              </a:spcBef>
            </a:pPr>
            <a:r>
              <a:rPr lang="tr-TR" sz="2400" dirty="0"/>
              <a:t>En sık </a:t>
            </a:r>
            <a:r>
              <a:rPr lang="tr-TR" sz="2400" dirty="0" err="1"/>
              <a:t>postop</a:t>
            </a:r>
            <a:r>
              <a:rPr lang="tr-TR" sz="2400" dirty="0"/>
              <a:t> ilk 2 yıl içinde</a:t>
            </a:r>
          </a:p>
          <a:p>
            <a:pPr lvl="1" hangingPunct="1">
              <a:lnSpc>
                <a:spcPct val="90000"/>
              </a:lnSpc>
              <a:spcBef>
                <a:spcPts val="600"/>
              </a:spcBef>
            </a:pPr>
            <a:r>
              <a:rPr lang="tr-TR" sz="2400" dirty="0"/>
              <a:t>Ateş, </a:t>
            </a:r>
            <a:r>
              <a:rPr lang="tr-TR" sz="2400" dirty="0" err="1"/>
              <a:t>lökositoz</a:t>
            </a:r>
            <a:r>
              <a:rPr lang="tr-TR" sz="2400" dirty="0"/>
              <a:t>, </a:t>
            </a:r>
            <a:r>
              <a:rPr lang="tr-TR" sz="2400" dirty="0" err="1"/>
              <a:t>hiperbilirubinemi</a:t>
            </a:r>
            <a:r>
              <a:rPr lang="tr-TR" sz="2400" dirty="0"/>
              <a:t>, safra akımının durması</a:t>
            </a:r>
          </a:p>
          <a:p>
            <a:pPr lvl="1" hangingPunct="1">
              <a:lnSpc>
                <a:spcPct val="90000"/>
              </a:lnSpc>
              <a:spcBef>
                <a:spcPts val="600"/>
              </a:spcBef>
            </a:pPr>
            <a:r>
              <a:rPr lang="tr-TR" sz="2400" dirty="0"/>
              <a:t>Geniş </a:t>
            </a:r>
            <a:r>
              <a:rPr lang="tr-TR" sz="2400" dirty="0" err="1"/>
              <a:t>spekturumlu</a:t>
            </a:r>
            <a:r>
              <a:rPr lang="tr-TR" sz="2400" dirty="0"/>
              <a:t> </a:t>
            </a:r>
            <a:r>
              <a:rPr lang="tr-TR" sz="2400" dirty="0" err="1"/>
              <a:t>antibiyotikler,steroid</a:t>
            </a:r>
            <a:r>
              <a:rPr lang="tr-TR" sz="2400" dirty="0"/>
              <a:t> tedavisi</a:t>
            </a:r>
          </a:p>
          <a:p>
            <a:pPr lvl="0" hangingPunct="1">
              <a:lnSpc>
                <a:spcPct val="90000"/>
              </a:lnSpc>
              <a:spcBef>
                <a:spcPts val="700"/>
              </a:spcBef>
            </a:pPr>
            <a:r>
              <a:rPr lang="tr-TR" sz="2800" dirty="0"/>
              <a:t>Portal HT %20-40</a:t>
            </a:r>
          </a:p>
          <a:p>
            <a:pPr lvl="0" hangingPunct="1">
              <a:lnSpc>
                <a:spcPct val="90000"/>
              </a:lnSpc>
              <a:spcBef>
                <a:spcPts val="700"/>
              </a:spcBef>
            </a:pPr>
            <a:r>
              <a:rPr lang="tr-TR" sz="2800" dirty="0"/>
              <a:t>İlerleyici KC yetmezliği</a:t>
            </a:r>
          </a:p>
          <a:p>
            <a:pPr lvl="1" hangingPunct="1">
              <a:lnSpc>
                <a:spcPct val="90000"/>
              </a:lnSpc>
              <a:spcBef>
                <a:spcPts val="800"/>
              </a:spcBef>
            </a:pPr>
            <a:r>
              <a:rPr lang="tr-TR" sz="3200" dirty="0"/>
              <a:t>KC Transplantasyonu</a:t>
            </a:r>
          </a:p>
          <a:p>
            <a:pPr lvl="1" hangingPunct="1">
              <a:lnSpc>
                <a:spcPct val="90000"/>
              </a:lnSpc>
              <a:spcBef>
                <a:spcPts val="600"/>
              </a:spcBef>
            </a:pPr>
            <a:endParaRPr lang="en-US" sz="2400" dirty="0">
              <a:solidFill>
                <a:srgbClr val="FFFF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hangingPunct="1"/>
            <a:r>
              <a:rPr lang="tr-TR"/>
              <a:t>Prognostik faktörler</a:t>
            </a:r>
            <a:endParaRPr lang="en-US"/>
          </a:p>
        </p:txBody>
      </p:sp>
      <p:sp>
        <p:nvSpPr>
          <p:cNvPr id="3" name="Rectangle 3"/>
          <p:cNvSpPr txBox="1">
            <a:spLocks noGrp="1"/>
          </p:cNvSpPr>
          <p:nvPr>
            <p:ph idx="1"/>
          </p:nvPr>
        </p:nvSpPr>
        <p:spPr/>
        <p:txBody>
          <a:bodyPr/>
          <a:lstStyle/>
          <a:p>
            <a:pPr lvl="0" hangingPunct="1">
              <a:lnSpc>
                <a:spcPct val="90000"/>
              </a:lnSpc>
              <a:spcBef>
                <a:spcPts val="700"/>
              </a:spcBef>
            </a:pPr>
            <a:r>
              <a:rPr lang="tr-TR" sz="2800" dirty="0" err="1"/>
              <a:t>İntra</a:t>
            </a:r>
            <a:r>
              <a:rPr lang="tr-TR" sz="2800" dirty="0"/>
              <a:t> </a:t>
            </a:r>
            <a:r>
              <a:rPr lang="tr-TR" sz="2800" dirty="0" err="1"/>
              <a:t>hepatik</a:t>
            </a:r>
            <a:r>
              <a:rPr lang="tr-TR" sz="2800" dirty="0"/>
              <a:t> </a:t>
            </a:r>
            <a:r>
              <a:rPr lang="tr-TR" sz="2800" dirty="0" err="1"/>
              <a:t>biliyer</a:t>
            </a:r>
            <a:r>
              <a:rPr lang="tr-TR" sz="2800" dirty="0"/>
              <a:t> hastalığın ve eşlik eden Karaciğer hasarının derecesi</a:t>
            </a:r>
          </a:p>
          <a:p>
            <a:pPr lvl="0" hangingPunct="1">
              <a:lnSpc>
                <a:spcPct val="90000"/>
              </a:lnSpc>
              <a:spcBef>
                <a:spcPts val="700"/>
              </a:spcBef>
            </a:pPr>
            <a:r>
              <a:rPr lang="tr-TR" sz="2800" dirty="0"/>
              <a:t>Hastanın </a:t>
            </a:r>
            <a:r>
              <a:rPr lang="tr-TR" sz="2800" dirty="0" err="1"/>
              <a:t>intraoperatif</a:t>
            </a:r>
            <a:r>
              <a:rPr lang="tr-TR" sz="2800" dirty="0"/>
              <a:t> yaşı</a:t>
            </a:r>
          </a:p>
          <a:p>
            <a:pPr lvl="1" hangingPunct="1">
              <a:lnSpc>
                <a:spcPct val="90000"/>
              </a:lnSpc>
              <a:spcBef>
                <a:spcPts val="600"/>
              </a:spcBef>
            </a:pPr>
            <a:r>
              <a:rPr lang="tr-TR" sz="2400" dirty="0"/>
              <a:t>İlk 2 ay içinde </a:t>
            </a:r>
            <a:r>
              <a:rPr lang="tr-TR" sz="2400" dirty="0" err="1"/>
              <a:t>opere</a:t>
            </a:r>
            <a:r>
              <a:rPr lang="tr-TR" sz="2400" dirty="0"/>
              <a:t> edilenlerde daha iyi</a:t>
            </a:r>
          </a:p>
          <a:p>
            <a:pPr lvl="2" hangingPunct="1">
              <a:lnSpc>
                <a:spcPct val="90000"/>
              </a:lnSpc>
              <a:spcBef>
                <a:spcPts val="800"/>
              </a:spcBef>
            </a:pPr>
            <a:r>
              <a:rPr lang="tr-TR" sz="3200" dirty="0"/>
              <a:t>ERKEN TANI!!!!!</a:t>
            </a:r>
          </a:p>
          <a:p>
            <a:pPr lvl="0" hangingPunct="1">
              <a:lnSpc>
                <a:spcPct val="90000"/>
              </a:lnSpc>
              <a:spcBef>
                <a:spcPts val="700"/>
              </a:spcBef>
            </a:pPr>
            <a:r>
              <a:rPr lang="tr-TR" sz="2800" dirty="0" err="1"/>
              <a:t>Portoenterostomi</a:t>
            </a:r>
            <a:r>
              <a:rPr lang="tr-TR" sz="2800" dirty="0"/>
              <a:t> sonrası  safra akımının durumu</a:t>
            </a:r>
          </a:p>
          <a:p>
            <a:pPr lvl="0" hangingPunct="1">
              <a:lnSpc>
                <a:spcPct val="90000"/>
              </a:lnSpc>
              <a:spcBef>
                <a:spcPts val="900"/>
              </a:spcBef>
            </a:pPr>
            <a:r>
              <a:rPr lang="tr-TR" sz="2800" dirty="0" err="1"/>
              <a:t>Hilus</a:t>
            </a:r>
            <a:r>
              <a:rPr lang="tr-TR" sz="2800" dirty="0"/>
              <a:t> </a:t>
            </a:r>
            <a:r>
              <a:rPr lang="tr-TR" sz="2800" dirty="0" err="1"/>
              <a:t>spesmeninde</a:t>
            </a:r>
            <a:r>
              <a:rPr lang="tr-TR" sz="2800" dirty="0"/>
              <a:t> </a:t>
            </a:r>
            <a:r>
              <a:rPr lang="tr-TR" sz="2800" dirty="0" err="1"/>
              <a:t>mikroskopik</a:t>
            </a:r>
            <a:r>
              <a:rPr lang="tr-TR" sz="2800" dirty="0"/>
              <a:t> olarak safra kanallarının gösterilmesi</a:t>
            </a:r>
            <a:r>
              <a:rPr lang="tr-TR" sz="3600" dirty="0"/>
              <a:t> (çap </a:t>
            </a:r>
            <a:r>
              <a:rPr lang="en-US" sz="3600" dirty="0"/>
              <a:t>&gt;</a:t>
            </a:r>
            <a:r>
              <a:rPr lang="tr-TR" sz="3600" dirty="0"/>
              <a:t>150</a:t>
            </a:r>
            <a:r>
              <a:rPr lang="en-US" sz="3600" dirty="0"/>
              <a:t>µ</a:t>
            </a:r>
            <a:r>
              <a:rPr lang="tr-TR" sz="3600" dirty="0"/>
              <a:t> iyi)</a:t>
            </a: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spcBef>
                <a:spcPts val="700"/>
              </a:spcBef>
              <a:defRPr/>
            </a:pPr>
            <a:r>
              <a:rPr lang="tr-TR" sz="2400" dirty="0" smtClean="0"/>
              <a:t>Fizik muayenesinde</a:t>
            </a:r>
          </a:p>
          <a:p>
            <a:pPr lvl="0">
              <a:spcBef>
                <a:spcPts val="700"/>
              </a:spcBef>
              <a:defRPr/>
            </a:pPr>
            <a:r>
              <a:rPr lang="tr-TR" sz="2400" dirty="0" smtClean="0"/>
              <a:t>Genel durumu iyi, </a:t>
            </a:r>
            <a:r>
              <a:rPr lang="tr-TR" sz="2400" dirty="0" err="1" smtClean="0"/>
              <a:t>vital</a:t>
            </a:r>
            <a:r>
              <a:rPr lang="tr-TR" sz="2400" dirty="0" smtClean="0"/>
              <a:t> bulguları stabil</a:t>
            </a:r>
          </a:p>
          <a:p>
            <a:pPr lvl="0">
              <a:spcBef>
                <a:spcPts val="700"/>
              </a:spcBef>
              <a:defRPr/>
            </a:pPr>
            <a:r>
              <a:rPr lang="tr-TR" sz="2400" dirty="0" smtClean="0"/>
              <a:t>Cilt ve </a:t>
            </a:r>
            <a:r>
              <a:rPr lang="tr-TR" sz="2400" dirty="0" err="1" smtClean="0"/>
              <a:t>skleralar</a:t>
            </a:r>
            <a:r>
              <a:rPr lang="tr-TR" sz="2400" dirty="0" smtClean="0"/>
              <a:t> sarı renkte</a:t>
            </a:r>
          </a:p>
          <a:p>
            <a:pPr lvl="0">
              <a:spcBef>
                <a:spcPts val="700"/>
              </a:spcBef>
              <a:defRPr/>
            </a:pPr>
            <a:r>
              <a:rPr lang="tr-TR" sz="2400" dirty="0" smtClean="0"/>
              <a:t>Karaciğer </a:t>
            </a:r>
            <a:r>
              <a:rPr lang="tr-TR" sz="2400" dirty="0" err="1" smtClean="0"/>
              <a:t>kosta</a:t>
            </a:r>
            <a:r>
              <a:rPr lang="tr-TR" sz="2400" dirty="0" smtClean="0"/>
              <a:t> altında 2cm </a:t>
            </a:r>
            <a:r>
              <a:rPr lang="tr-TR" sz="2400" dirty="0" err="1" smtClean="0"/>
              <a:t>palpable</a:t>
            </a:r>
            <a:endParaRPr lang="tr-TR" sz="2400" dirty="0" smtClean="0"/>
          </a:p>
          <a:p>
            <a:pPr lvl="0">
              <a:spcBef>
                <a:spcPts val="700"/>
              </a:spcBef>
              <a:defRPr/>
            </a:pPr>
            <a:r>
              <a:rPr lang="tr-TR" sz="2400" dirty="0" smtClean="0"/>
              <a:t>Bezinde çok açık sarı renkli gaita var</a:t>
            </a:r>
          </a:p>
          <a:p>
            <a:pPr lvl="0">
              <a:spcBef>
                <a:spcPts val="700"/>
              </a:spcBef>
              <a:defRPr/>
            </a:pPr>
            <a:r>
              <a:rPr lang="tr-TR" sz="2400" dirty="0" smtClean="0"/>
              <a:t>Gaita rengi ilk 15 gün normalmiş giderek açılmış</a:t>
            </a:r>
          </a:p>
          <a:p>
            <a:pPr lvl="0">
              <a:spcBef>
                <a:spcPts val="700"/>
              </a:spcBef>
              <a:defRPr/>
            </a:pPr>
            <a:endParaRPr lang="tr-TR" sz="2400" dirty="0" smtClean="0"/>
          </a:p>
          <a:p>
            <a:pPr lvl="0">
              <a:spcBef>
                <a:spcPts val="700"/>
              </a:spcBef>
              <a:defRPr/>
            </a:pPr>
            <a:r>
              <a:rPr lang="tr-TR" sz="2400" dirty="0" smtClean="0"/>
              <a:t>Ek tetkik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lvl="0">
              <a:lnSpc>
                <a:spcPct val="150000"/>
              </a:lnSpc>
              <a:spcBef>
                <a:spcPts val="700"/>
              </a:spcBef>
              <a:tabLst>
                <a:tab pos="2955926" algn="l"/>
              </a:tabLst>
            </a:pPr>
            <a:r>
              <a:rPr lang="tr-TR" sz="2800" dirty="0" smtClean="0">
                <a:latin typeface="Comic Sans MS" pitchFamily="66"/>
              </a:rPr>
              <a:t>KCFT</a:t>
            </a:r>
          </a:p>
          <a:p>
            <a:pPr lvl="1">
              <a:lnSpc>
                <a:spcPct val="150000"/>
              </a:lnSpc>
              <a:buFont typeface="Wingdings" pitchFamily="2"/>
              <a:buChar char="Ø"/>
              <a:tabLst>
                <a:tab pos="2955926" algn="l"/>
              </a:tabLst>
            </a:pPr>
            <a:r>
              <a:rPr lang="tr-TR" dirty="0" smtClean="0">
                <a:latin typeface="Comic Sans MS" pitchFamily="66"/>
              </a:rPr>
              <a:t>TB/DB: 8/7.5</a:t>
            </a:r>
          </a:p>
          <a:p>
            <a:pPr lvl="1">
              <a:lnSpc>
                <a:spcPct val="150000"/>
              </a:lnSpc>
              <a:buFont typeface="Wingdings" pitchFamily="2"/>
              <a:buChar char="Ø"/>
              <a:tabLst>
                <a:tab pos="2955926" algn="l"/>
              </a:tabLst>
            </a:pPr>
            <a:r>
              <a:rPr lang="tr-TR" dirty="0" smtClean="0">
                <a:latin typeface="Comic Sans MS" pitchFamily="66"/>
              </a:rPr>
              <a:t>AST/ALT: 149/112</a:t>
            </a:r>
          </a:p>
          <a:p>
            <a:pPr lvl="1">
              <a:lnSpc>
                <a:spcPct val="150000"/>
              </a:lnSpc>
              <a:buFont typeface="Wingdings" pitchFamily="2"/>
              <a:buChar char="Ø"/>
              <a:tabLst>
                <a:tab pos="2955926" algn="l"/>
              </a:tabLst>
            </a:pPr>
            <a:r>
              <a:rPr lang="tr-TR" dirty="0" smtClean="0">
                <a:latin typeface="Comic Sans MS" pitchFamily="66"/>
              </a:rPr>
              <a:t>AF/GGT: 245/220</a:t>
            </a:r>
          </a:p>
          <a:p>
            <a:pPr lvl="0">
              <a:lnSpc>
                <a:spcPct val="150000"/>
              </a:lnSpc>
              <a:spcBef>
                <a:spcPts val="700"/>
              </a:spcBef>
              <a:tabLst>
                <a:tab pos="2955926" algn="l"/>
              </a:tabLst>
            </a:pPr>
            <a:r>
              <a:rPr lang="tr-TR" sz="2800" dirty="0" smtClean="0">
                <a:latin typeface="Comic Sans MS" pitchFamily="66"/>
              </a:rPr>
              <a:t>TORCH:Normal</a:t>
            </a:r>
          </a:p>
          <a:p>
            <a:pPr lvl="0">
              <a:lnSpc>
                <a:spcPct val="150000"/>
              </a:lnSpc>
              <a:spcBef>
                <a:spcPts val="700"/>
              </a:spcBef>
              <a:tabLst>
                <a:tab pos="2955926" algn="l"/>
              </a:tabLst>
            </a:pPr>
            <a:r>
              <a:rPr lang="tr-TR" sz="2800" dirty="0" smtClean="0">
                <a:latin typeface="Comic Sans MS" pitchFamily="66"/>
              </a:rPr>
              <a:t>α -1 </a:t>
            </a:r>
            <a:r>
              <a:rPr lang="tr-TR" sz="2800" dirty="0" err="1" smtClean="0">
                <a:latin typeface="Comic Sans MS" pitchFamily="66"/>
              </a:rPr>
              <a:t>antitripsin</a:t>
            </a:r>
            <a:r>
              <a:rPr lang="tr-TR" sz="2800" dirty="0" smtClean="0">
                <a:latin typeface="Comic Sans MS" pitchFamily="66"/>
              </a:rPr>
              <a:t>: N</a:t>
            </a:r>
          </a:p>
          <a:p>
            <a:pPr lvl="0">
              <a:lnSpc>
                <a:spcPct val="150000"/>
              </a:lnSpc>
              <a:spcBef>
                <a:spcPts val="700"/>
              </a:spcBef>
              <a:buNone/>
              <a:tabLst>
                <a:tab pos="2955926" algn="l"/>
              </a:tabLst>
            </a:pPr>
            <a:r>
              <a:rPr lang="tr-TR" sz="2800" dirty="0" smtClean="0">
                <a:latin typeface="Comic Sans MS" pitchFamily="66"/>
              </a:rPr>
              <a:t>Ön tanı ?, Ek tetkik ?</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spcBef>
                <a:spcPts val="700"/>
              </a:spcBef>
            </a:pPr>
            <a:r>
              <a:rPr lang="tr-TR" sz="2800" dirty="0" err="1" smtClean="0"/>
              <a:t>Abdominal</a:t>
            </a:r>
            <a:r>
              <a:rPr lang="tr-TR" sz="2800" dirty="0" smtClean="0"/>
              <a:t> USG</a:t>
            </a:r>
          </a:p>
          <a:p>
            <a:pPr lvl="1"/>
            <a:r>
              <a:rPr lang="tr-TR" dirty="0" err="1" smtClean="0"/>
              <a:t>Hipoplazik</a:t>
            </a:r>
            <a:r>
              <a:rPr lang="tr-TR" dirty="0" smtClean="0"/>
              <a:t> bir safra kesesi</a:t>
            </a:r>
          </a:p>
          <a:p>
            <a:pPr lvl="1"/>
            <a:r>
              <a:rPr lang="tr-TR" dirty="0" err="1" smtClean="0"/>
              <a:t>Portal</a:t>
            </a:r>
            <a:r>
              <a:rPr lang="tr-TR" dirty="0" smtClean="0"/>
              <a:t> </a:t>
            </a:r>
            <a:r>
              <a:rPr lang="tr-TR" dirty="0" err="1" smtClean="0"/>
              <a:t>plate</a:t>
            </a:r>
            <a:r>
              <a:rPr lang="tr-TR" dirty="0" smtClean="0"/>
              <a:t> de anormal </a:t>
            </a:r>
            <a:r>
              <a:rPr lang="tr-TR" dirty="0" err="1" smtClean="0"/>
              <a:t>cord</a:t>
            </a:r>
            <a:r>
              <a:rPr lang="tr-TR" dirty="0" smtClean="0"/>
              <a:t> yapısı ve </a:t>
            </a:r>
            <a:r>
              <a:rPr lang="tr-TR" dirty="0" err="1" smtClean="0"/>
              <a:t>ekojenite</a:t>
            </a:r>
            <a:endParaRPr lang="tr-TR" dirty="0" smtClean="0"/>
          </a:p>
          <a:p>
            <a:pPr lvl="1"/>
            <a:endParaRPr lang="tr-TR" dirty="0" smtClean="0"/>
          </a:p>
          <a:p>
            <a:pPr lvl="1"/>
            <a:r>
              <a:rPr lang="tr-TR" dirty="0" smtClean="0"/>
              <a:t>PLAN???</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Safra yolları patolojileri</a:t>
            </a:r>
            <a:endParaRPr lang="tr-TR" dirty="0"/>
          </a:p>
        </p:txBody>
      </p:sp>
      <p:sp>
        <p:nvSpPr>
          <p:cNvPr id="3" name="2 İçerik Yer Tutucusu"/>
          <p:cNvSpPr>
            <a:spLocks noGrp="1"/>
          </p:cNvSpPr>
          <p:nvPr>
            <p:ph idx="1"/>
          </p:nvPr>
        </p:nvSpPr>
        <p:spPr/>
        <p:txBody>
          <a:bodyPr/>
          <a:lstStyle/>
          <a:p>
            <a:pPr lvl="0">
              <a:lnSpc>
                <a:spcPct val="90000"/>
              </a:lnSpc>
              <a:spcBef>
                <a:spcPts val="700"/>
              </a:spcBef>
            </a:pPr>
            <a:r>
              <a:rPr lang="tr-TR" sz="2800" dirty="0" err="1" smtClean="0"/>
              <a:t>Yenidoğanda</a:t>
            </a:r>
            <a:r>
              <a:rPr lang="tr-TR" sz="2800" dirty="0" smtClean="0"/>
              <a:t> ve çocukta  tıkanma sarılığına yol açarlar ve cerrahi tedavi gerektirirler</a:t>
            </a:r>
          </a:p>
          <a:p>
            <a:pPr lvl="0">
              <a:lnSpc>
                <a:spcPct val="90000"/>
              </a:lnSpc>
              <a:spcBef>
                <a:spcPts val="700"/>
              </a:spcBef>
              <a:buNone/>
            </a:pPr>
            <a:endParaRPr lang="tr-TR" sz="2800" dirty="0" smtClean="0"/>
          </a:p>
          <a:p>
            <a:pPr lvl="1">
              <a:lnSpc>
                <a:spcPct val="90000"/>
              </a:lnSpc>
              <a:spcBef>
                <a:spcPts val="600"/>
              </a:spcBef>
            </a:pPr>
            <a:r>
              <a:rPr lang="tr-TR" dirty="0" err="1" smtClean="0"/>
              <a:t>Biliyer</a:t>
            </a:r>
            <a:r>
              <a:rPr lang="tr-TR" dirty="0" smtClean="0"/>
              <a:t> </a:t>
            </a:r>
            <a:r>
              <a:rPr lang="tr-TR" dirty="0" err="1" smtClean="0"/>
              <a:t>atrezi</a:t>
            </a:r>
            <a:endParaRPr lang="tr-TR" dirty="0" smtClean="0"/>
          </a:p>
          <a:p>
            <a:pPr lvl="1">
              <a:lnSpc>
                <a:spcPct val="90000"/>
              </a:lnSpc>
              <a:spcBef>
                <a:spcPts val="600"/>
              </a:spcBef>
            </a:pPr>
            <a:r>
              <a:rPr lang="tr-TR" dirty="0" smtClean="0"/>
              <a:t>Safra yollarının </a:t>
            </a:r>
            <a:r>
              <a:rPr lang="tr-TR" dirty="0" err="1" smtClean="0"/>
              <a:t>konjenital</a:t>
            </a:r>
            <a:r>
              <a:rPr lang="tr-TR" dirty="0" smtClean="0"/>
              <a:t> </a:t>
            </a:r>
            <a:r>
              <a:rPr lang="tr-TR" dirty="0" err="1" smtClean="0"/>
              <a:t>dilatasyonları</a:t>
            </a:r>
            <a:r>
              <a:rPr lang="tr-TR" dirty="0" smtClean="0"/>
              <a:t> (Koledok kisti)</a:t>
            </a:r>
          </a:p>
          <a:p>
            <a:pPr lvl="1">
              <a:lnSpc>
                <a:spcPct val="90000"/>
              </a:lnSpc>
              <a:spcBef>
                <a:spcPts val="600"/>
              </a:spcBef>
            </a:pPr>
            <a:r>
              <a:rPr lang="tr-TR" dirty="0" err="1" smtClean="0"/>
              <a:t>Biliyer</a:t>
            </a:r>
            <a:r>
              <a:rPr lang="tr-TR" dirty="0" smtClean="0"/>
              <a:t> </a:t>
            </a:r>
            <a:r>
              <a:rPr lang="tr-TR" dirty="0" err="1" smtClean="0"/>
              <a:t>hipoplazi</a:t>
            </a:r>
            <a:endParaRPr lang="tr-TR" dirty="0" smtClean="0"/>
          </a:p>
          <a:p>
            <a:pPr lvl="1">
              <a:lnSpc>
                <a:spcPct val="90000"/>
              </a:lnSpc>
              <a:spcBef>
                <a:spcPts val="600"/>
              </a:spcBef>
            </a:pPr>
            <a:r>
              <a:rPr lang="tr-TR" dirty="0" smtClean="0"/>
              <a:t>Koyulaşmış safra sendromu</a:t>
            </a:r>
          </a:p>
          <a:p>
            <a:pPr lvl="1">
              <a:lnSpc>
                <a:spcPct val="90000"/>
              </a:lnSpc>
              <a:spcBef>
                <a:spcPts val="600"/>
              </a:spcBef>
            </a:pPr>
            <a:r>
              <a:rPr lang="tr-TR" dirty="0" smtClean="0"/>
              <a:t>Safra yollarının </a:t>
            </a:r>
            <a:r>
              <a:rPr lang="tr-TR" dirty="0" err="1" smtClean="0"/>
              <a:t>spontan</a:t>
            </a:r>
            <a:r>
              <a:rPr lang="tr-TR" dirty="0" smtClean="0"/>
              <a:t> </a:t>
            </a:r>
            <a:r>
              <a:rPr lang="tr-TR" dirty="0" err="1" smtClean="0"/>
              <a:t>perforasyonu</a:t>
            </a:r>
            <a:endParaRPr lang="tr-TR" dirty="0" smtClean="0"/>
          </a:p>
          <a:p>
            <a:pPr lvl="1">
              <a:lnSpc>
                <a:spcPct val="90000"/>
              </a:lnSpc>
              <a:spcBef>
                <a:spcPts val="600"/>
              </a:spcBef>
            </a:pPr>
            <a:endParaRPr lang="tr-TR" dirty="0" smtClean="0"/>
          </a:p>
          <a:p>
            <a:pPr lvl="0">
              <a:lnSpc>
                <a:spcPct val="90000"/>
              </a:lnSpc>
              <a:spcBef>
                <a:spcPts val="700"/>
              </a:spcBef>
            </a:pPr>
            <a:r>
              <a:rPr lang="tr-TR" sz="2800" dirty="0" smtClean="0"/>
              <a:t>Erken dönemde tedavi edilmezlerse </a:t>
            </a:r>
            <a:r>
              <a:rPr lang="tr-TR" sz="2800" dirty="0" err="1" smtClean="0"/>
              <a:t>biliyer</a:t>
            </a:r>
            <a:r>
              <a:rPr lang="tr-TR" sz="2800" dirty="0" smtClean="0"/>
              <a:t> siroz</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hangingPunct="1"/>
            <a:r>
              <a:rPr lang="tr-TR" dirty="0"/>
              <a:t>Safra yolları patolojileri</a:t>
            </a:r>
            <a:endParaRPr lang="en-US" dirty="0"/>
          </a:p>
        </p:txBody>
      </p:sp>
      <p:sp>
        <p:nvSpPr>
          <p:cNvPr id="3" name="Rectangle 3"/>
          <p:cNvSpPr txBox="1">
            <a:spLocks noGrp="1"/>
          </p:cNvSpPr>
          <p:nvPr>
            <p:ph idx="1"/>
          </p:nvPr>
        </p:nvSpPr>
        <p:spPr/>
        <p:txBody>
          <a:bodyPr/>
          <a:lstStyle/>
          <a:p>
            <a:pPr lvl="0" hangingPunct="1">
              <a:lnSpc>
                <a:spcPct val="90000"/>
              </a:lnSpc>
              <a:spcBef>
                <a:spcPts val="700"/>
              </a:spcBef>
            </a:pPr>
            <a:r>
              <a:rPr lang="tr-TR" sz="2800" dirty="0" err="1"/>
              <a:t>Yenidoğanda</a:t>
            </a:r>
            <a:r>
              <a:rPr lang="tr-TR" sz="2800" dirty="0"/>
              <a:t> ve çocukta  tıkanma sarılığına yol açarlar ve cerrahi tedavi gerektirirler</a:t>
            </a:r>
          </a:p>
          <a:p>
            <a:pPr lvl="0" hangingPunct="1">
              <a:lnSpc>
                <a:spcPct val="90000"/>
              </a:lnSpc>
              <a:spcBef>
                <a:spcPts val="700"/>
              </a:spcBef>
              <a:buNone/>
            </a:pPr>
            <a:endParaRPr lang="tr-TR" sz="2800" dirty="0"/>
          </a:p>
          <a:p>
            <a:pPr lvl="1" hangingPunct="1">
              <a:lnSpc>
                <a:spcPct val="90000"/>
              </a:lnSpc>
              <a:spcBef>
                <a:spcPts val="600"/>
              </a:spcBef>
            </a:pPr>
            <a:r>
              <a:rPr lang="tr-TR" sz="2400" dirty="0" err="1"/>
              <a:t>Biliyer</a:t>
            </a:r>
            <a:r>
              <a:rPr lang="tr-TR" sz="2400" dirty="0"/>
              <a:t> </a:t>
            </a:r>
            <a:r>
              <a:rPr lang="tr-TR" sz="2400" dirty="0" err="1"/>
              <a:t>atrezi</a:t>
            </a:r>
            <a:endParaRPr lang="tr-TR" sz="2400" dirty="0"/>
          </a:p>
          <a:p>
            <a:pPr lvl="1" hangingPunct="1">
              <a:lnSpc>
                <a:spcPct val="90000"/>
              </a:lnSpc>
              <a:spcBef>
                <a:spcPts val="600"/>
              </a:spcBef>
            </a:pPr>
            <a:r>
              <a:rPr lang="tr-TR" sz="2400" dirty="0"/>
              <a:t>Safra yollarının </a:t>
            </a:r>
            <a:r>
              <a:rPr lang="tr-TR" sz="2400" dirty="0" err="1"/>
              <a:t>konjenital</a:t>
            </a:r>
            <a:r>
              <a:rPr lang="tr-TR" sz="2400" dirty="0"/>
              <a:t> </a:t>
            </a:r>
            <a:r>
              <a:rPr lang="tr-TR" sz="2400" dirty="0" err="1"/>
              <a:t>dilatasyonları</a:t>
            </a:r>
            <a:r>
              <a:rPr lang="tr-TR" sz="2400" dirty="0"/>
              <a:t> (Koledok kisti)</a:t>
            </a:r>
          </a:p>
          <a:p>
            <a:pPr lvl="1" hangingPunct="1">
              <a:lnSpc>
                <a:spcPct val="90000"/>
              </a:lnSpc>
              <a:spcBef>
                <a:spcPts val="600"/>
              </a:spcBef>
            </a:pPr>
            <a:r>
              <a:rPr lang="tr-TR" sz="2400" dirty="0" err="1"/>
              <a:t>Biliyer</a:t>
            </a:r>
            <a:r>
              <a:rPr lang="tr-TR" sz="2400" dirty="0"/>
              <a:t> </a:t>
            </a:r>
            <a:r>
              <a:rPr lang="tr-TR" sz="2400" dirty="0" err="1"/>
              <a:t>hipoplazi</a:t>
            </a:r>
            <a:endParaRPr lang="tr-TR" sz="2400" dirty="0"/>
          </a:p>
          <a:p>
            <a:pPr lvl="1" hangingPunct="1">
              <a:lnSpc>
                <a:spcPct val="90000"/>
              </a:lnSpc>
              <a:spcBef>
                <a:spcPts val="600"/>
              </a:spcBef>
            </a:pPr>
            <a:r>
              <a:rPr lang="tr-TR" sz="2400" dirty="0"/>
              <a:t>Koyulaşmış safra sendromu</a:t>
            </a:r>
          </a:p>
          <a:p>
            <a:pPr lvl="1" hangingPunct="1">
              <a:lnSpc>
                <a:spcPct val="90000"/>
              </a:lnSpc>
              <a:spcBef>
                <a:spcPts val="600"/>
              </a:spcBef>
            </a:pPr>
            <a:r>
              <a:rPr lang="tr-TR" sz="2400" dirty="0"/>
              <a:t>Safra yollarının </a:t>
            </a:r>
            <a:r>
              <a:rPr lang="tr-TR" sz="2400" dirty="0" err="1"/>
              <a:t>spontan</a:t>
            </a:r>
            <a:r>
              <a:rPr lang="tr-TR" sz="2400" dirty="0"/>
              <a:t> </a:t>
            </a:r>
            <a:r>
              <a:rPr lang="tr-TR" sz="2400" dirty="0" err="1"/>
              <a:t>perforasyonu</a:t>
            </a:r>
            <a:endParaRPr lang="tr-TR" sz="2400" dirty="0"/>
          </a:p>
          <a:p>
            <a:pPr lvl="1" hangingPunct="1">
              <a:lnSpc>
                <a:spcPct val="90000"/>
              </a:lnSpc>
              <a:spcBef>
                <a:spcPts val="600"/>
              </a:spcBef>
            </a:pPr>
            <a:endParaRPr lang="tr-TR" sz="2400" dirty="0"/>
          </a:p>
          <a:p>
            <a:pPr lvl="0" hangingPunct="1">
              <a:lnSpc>
                <a:spcPct val="90000"/>
              </a:lnSpc>
              <a:spcBef>
                <a:spcPts val="700"/>
              </a:spcBef>
            </a:pPr>
            <a:r>
              <a:rPr lang="tr-TR" sz="2800" dirty="0"/>
              <a:t>Erken dönemde tedavi edilmezlerse </a:t>
            </a:r>
            <a:r>
              <a:rPr lang="tr-TR" sz="2800" dirty="0" err="1"/>
              <a:t>biliyer</a:t>
            </a:r>
            <a:r>
              <a:rPr lang="tr-TR" sz="2800" dirty="0"/>
              <a:t> siroz</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1 Başlık"/>
          <p:cNvSpPr txBox="1">
            <a:spLocks noGrp="1"/>
          </p:cNvSpPr>
          <p:nvPr>
            <p:ph type="title"/>
          </p:nvPr>
        </p:nvSpPr>
        <p:spPr/>
        <p:txBody>
          <a:bodyPr/>
          <a:lstStyle/>
          <a:p>
            <a:pPr lvl="0" hangingPunct="1"/>
            <a:r>
              <a:rPr lang="tr-TR"/>
              <a:t>Biliyer atrezi</a:t>
            </a:r>
          </a:p>
        </p:txBody>
      </p:sp>
      <p:sp>
        <p:nvSpPr>
          <p:cNvPr id="3" name="4 İçerik Yer Tutucusu"/>
          <p:cNvSpPr txBox="1">
            <a:spLocks noGrp="1"/>
          </p:cNvSpPr>
          <p:nvPr>
            <p:ph idx="1"/>
          </p:nvPr>
        </p:nvSpPr>
        <p:spPr/>
        <p:txBody>
          <a:bodyPr/>
          <a:lstStyle/>
          <a:p>
            <a:pPr>
              <a:lnSpc>
                <a:spcPct val="90000"/>
              </a:lnSpc>
              <a:spcBef>
                <a:spcPts val="400"/>
              </a:spcBef>
            </a:pPr>
            <a:r>
              <a:rPr lang="tr-TR" dirty="0" err="1" smtClean="0"/>
              <a:t>Yenidoğan</a:t>
            </a:r>
            <a:r>
              <a:rPr lang="tr-TR" dirty="0" smtClean="0"/>
              <a:t>  safra kanallarının ve karaciğerin ilerleyici  </a:t>
            </a:r>
            <a:r>
              <a:rPr lang="tr-TR" dirty="0" err="1" smtClean="0"/>
              <a:t>fibro</a:t>
            </a:r>
            <a:r>
              <a:rPr lang="tr-TR" dirty="0" smtClean="0"/>
              <a:t>-</a:t>
            </a:r>
            <a:r>
              <a:rPr lang="tr-TR" dirty="0" err="1" smtClean="0"/>
              <a:t>inflammatuvar</a:t>
            </a:r>
            <a:r>
              <a:rPr lang="tr-TR" dirty="0" smtClean="0"/>
              <a:t> hastalığı</a:t>
            </a:r>
          </a:p>
          <a:p>
            <a:pPr lvl="0" hangingPunct="1">
              <a:lnSpc>
                <a:spcPct val="90000"/>
              </a:lnSpc>
              <a:spcBef>
                <a:spcPts val="400"/>
              </a:spcBef>
            </a:pPr>
            <a:r>
              <a:rPr lang="tr-TR" dirty="0" smtClean="0"/>
              <a:t>Çocuklarda </a:t>
            </a:r>
            <a:r>
              <a:rPr lang="tr-TR" dirty="0"/>
              <a:t>karaciğer naklinin  en önde gelen nedeni  %50</a:t>
            </a:r>
          </a:p>
          <a:p>
            <a:pPr lvl="0" hangingPunct="1">
              <a:lnSpc>
                <a:spcPct val="90000"/>
              </a:lnSpc>
              <a:spcBef>
                <a:spcPts val="400"/>
              </a:spcBef>
            </a:pPr>
            <a:r>
              <a:rPr lang="tr-TR" dirty="0" err="1"/>
              <a:t>Yenidoğan</a:t>
            </a:r>
            <a:r>
              <a:rPr lang="tr-TR" dirty="0"/>
              <a:t> </a:t>
            </a:r>
            <a:r>
              <a:rPr lang="tr-TR" dirty="0" err="1"/>
              <a:t>kolestazının</a:t>
            </a:r>
            <a:r>
              <a:rPr lang="tr-TR" dirty="0"/>
              <a:t> ve erken çocukluk dönemi kronik karaciğer hastalığının  en önemli nedeni</a:t>
            </a:r>
          </a:p>
          <a:p>
            <a:pPr lvl="0" hangingPunct="1">
              <a:lnSpc>
                <a:spcPct val="90000"/>
              </a:lnSpc>
              <a:spcBef>
                <a:spcPts val="400"/>
              </a:spcBef>
            </a:pPr>
            <a:r>
              <a:rPr lang="tr-TR" dirty="0"/>
              <a:t>Kızlarda daha sık</a:t>
            </a:r>
          </a:p>
          <a:p>
            <a:pPr marL="342900" lvl="1" indent="-342900" hangingPunct="1">
              <a:lnSpc>
                <a:spcPct val="90000"/>
              </a:lnSpc>
              <a:spcBef>
                <a:spcPts val="400"/>
              </a:spcBef>
              <a:buNone/>
            </a:pPr>
            <a:endParaRPr lang="tr-TR" sz="1600" dirty="0"/>
          </a:p>
          <a:p>
            <a:pPr lvl="0" hangingPunct="1">
              <a:lnSpc>
                <a:spcPct val="90000"/>
              </a:lnSpc>
              <a:spcBef>
                <a:spcPts val="400"/>
              </a:spcBef>
            </a:pPr>
            <a:endParaRPr lang="tr-TR" sz="1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1 Başlık"/>
          <p:cNvSpPr txBox="1">
            <a:spLocks noGrp="1"/>
          </p:cNvSpPr>
          <p:nvPr>
            <p:ph type="title"/>
          </p:nvPr>
        </p:nvSpPr>
        <p:spPr/>
        <p:txBody>
          <a:bodyPr/>
          <a:lstStyle/>
          <a:p>
            <a:pPr lvl="0" hangingPunct="1"/>
            <a:r>
              <a:rPr lang="tr-TR"/>
              <a:t>Biliyer atrezinin nedeni ne ???</a:t>
            </a:r>
          </a:p>
        </p:txBody>
      </p:sp>
      <p:sp>
        <p:nvSpPr>
          <p:cNvPr id="3" name="2 İçerik Yer Tutucusu"/>
          <p:cNvSpPr txBox="1">
            <a:spLocks noGrp="1"/>
          </p:cNvSpPr>
          <p:nvPr>
            <p:ph idx="1"/>
          </p:nvPr>
        </p:nvSpPr>
        <p:spPr/>
        <p:txBody>
          <a:bodyPr/>
          <a:lstStyle/>
          <a:p>
            <a:pPr lvl="0" hangingPunct="1">
              <a:lnSpc>
                <a:spcPct val="80000"/>
              </a:lnSpc>
              <a:spcBef>
                <a:spcPts val="700"/>
              </a:spcBef>
              <a:buNone/>
            </a:pPr>
            <a:endParaRPr lang="tr-TR" sz="2800" dirty="0"/>
          </a:p>
          <a:p>
            <a:pPr lvl="0" hangingPunct="1">
              <a:lnSpc>
                <a:spcPct val="80000"/>
              </a:lnSpc>
              <a:spcBef>
                <a:spcPts val="700"/>
              </a:spcBef>
              <a:buNone/>
            </a:pPr>
            <a:r>
              <a:rPr lang="tr-TR" sz="2800" dirty="0"/>
              <a:t>		1. </a:t>
            </a:r>
            <a:r>
              <a:rPr lang="tr-TR" sz="2800" dirty="0" err="1"/>
              <a:t>Viral</a:t>
            </a:r>
            <a:r>
              <a:rPr lang="tr-TR" sz="2800" dirty="0"/>
              <a:t> etiyoloji –tetikleyici faktör</a:t>
            </a:r>
          </a:p>
          <a:p>
            <a:pPr lvl="0" hangingPunct="1">
              <a:lnSpc>
                <a:spcPct val="80000"/>
              </a:lnSpc>
              <a:spcBef>
                <a:spcPts val="700"/>
              </a:spcBef>
              <a:buNone/>
            </a:pPr>
            <a:r>
              <a:rPr lang="tr-TR" sz="2800" dirty="0"/>
              <a:t>		2. </a:t>
            </a:r>
            <a:r>
              <a:rPr lang="tr-TR" sz="2800" dirty="0" err="1"/>
              <a:t>Otoimmun</a:t>
            </a:r>
            <a:r>
              <a:rPr lang="tr-TR" sz="2800" dirty="0"/>
              <a:t> etiyoloji</a:t>
            </a:r>
          </a:p>
          <a:p>
            <a:pPr lvl="0" hangingPunct="1">
              <a:lnSpc>
                <a:spcPct val="80000"/>
              </a:lnSpc>
              <a:spcBef>
                <a:spcPts val="700"/>
              </a:spcBef>
              <a:buNone/>
            </a:pPr>
            <a:r>
              <a:rPr lang="tr-TR" sz="2800" dirty="0"/>
              <a:t>		3. Genetik- </a:t>
            </a:r>
            <a:r>
              <a:rPr lang="tr-TR" sz="2800" dirty="0" err="1"/>
              <a:t>Sendromik</a:t>
            </a:r>
            <a:r>
              <a:rPr lang="tr-TR" sz="2800" dirty="0"/>
              <a:t> </a:t>
            </a:r>
            <a:r>
              <a:rPr lang="tr-TR" sz="2800" dirty="0" err="1"/>
              <a:t>biliyer</a:t>
            </a:r>
            <a:r>
              <a:rPr lang="tr-TR" sz="2800" dirty="0"/>
              <a:t> </a:t>
            </a:r>
            <a:r>
              <a:rPr lang="tr-TR" sz="2800" dirty="0" err="1"/>
              <a:t>atrezi</a:t>
            </a:r>
            <a:endParaRPr lang="tr-TR" sz="2800" dirty="0"/>
          </a:p>
          <a:p>
            <a:pPr lvl="0" hangingPunct="1">
              <a:lnSpc>
                <a:spcPct val="80000"/>
              </a:lnSpc>
              <a:spcBef>
                <a:spcPts val="700"/>
              </a:spcBef>
              <a:buNone/>
            </a:pPr>
            <a:endParaRPr lang="tr-TR" sz="3600" dirty="0"/>
          </a:p>
          <a:p>
            <a:pPr lvl="1" hangingPunct="1">
              <a:lnSpc>
                <a:spcPct val="80000"/>
              </a:lnSpc>
              <a:buNone/>
            </a:pPr>
            <a:r>
              <a:rPr lang="tr-TR" sz="3600" dirty="0"/>
              <a:t> </a:t>
            </a:r>
            <a:endParaRPr lang="tr-TR" sz="600" dirty="0"/>
          </a:p>
          <a:p>
            <a:pPr lvl="1" hangingPunct="1">
              <a:lnSpc>
                <a:spcPct val="80000"/>
              </a:lnSpc>
              <a:spcBef>
                <a:spcPts val="100"/>
              </a:spcBef>
            </a:pPr>
            <a:endParaRPr lang="tr-TR" sz="400" dirty="0"/>
          </a:p>
          <a:p>
            <a:pPr lvl="1" hangingPunct="1">
              <a:lnSpc>
                <a:spcPct val="80000"/>
              </a:lnSpc>
              <a:spcBef>
                <a:spcPts val="100"/>
              </a:spcBef>
            </a:pPr>
            <a:endParaRPr lang="tr-TR" sz="400" dirty="0"/>
          </a:p>
          <a:p>
            <a:pPr lvl="1" hangingPunct="1">
              <a:lnSpc>
                <a:spcPct val="80000"/>
              </a:lnSpc>
              <a:spcBef>
                <a:spcPts val="100"/>
              </a:spcBef>
            </a:pPr>
            <a:endParaRPr lang="tr-TR" dirty="0"/>
          </a:p>
          <a:p>
            <a:pPr lvl="0" hangingPunct="1">
              <a:lnSpc>
                <a:spcPct val="80000"/>
              </a:lnSpc>
              <a:spcBef>
                <a:spcPts val="100"/>
              </a:spcBef>
              <a:buNone/>
            </a:pPr>
            <a:endParaRPr lang="tr-T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Rectangle 2"/>
          <p:cNvSpPr txBox="1">
            <a:spLocks noGrp="1"/>
          </p:cNvSpPr>
          <p:nvPr>
            <p:ph type="title"/>
          </p:nvPr>
        </p:nvSpPr>
        <p:spPr>
          <a:xfrm>
            <a:off x="539552" y="620688"/>
            <a:ext cx="8229600" cy="1143000"/>
          </a:xfrm>
        </p:spPr>
        <p:txBody>
          <a:bodyPr/>
          <a:lstStyle/>
          <a:p>
            <a:pPr lvl="0" hangingPunct="1"/>
            <a:r>
              <a:rPr lang="tr-TR" dirty="0" err="1"/>
              <a:t>Patogenez</a:t>
            </a:r>
            <a:endParaRPr lang="en-US" dirty="0"/>
          </a:p>
        </p:txBody>
      </p:sp>
      <p:sp>
        <p:nvSpPr>
          <p:cNvPr id="3" name="Rectangle 3"/>
          <p:cNvSpPr txBox="1">
            <a:spLocks noGrp="1"/>
          </p:cNvSpPr>
          <p:nvPr>
            <p:ph idx="1"/>
          </p:nvPr>
        </p:nvSpPr>
        <p:spPr>
          <a:xfrm>
            <a:off x="467544" y="1772816"/>
            <a:ext cx="7772400" cy="4114800"/>
          </a:xfrm>
        </p:spPr>
        <p:txBody>
          <a:bodyPr>
            <a:normAutofit fontScale="85000" lnSpcReduction="20000"/>
          </a:bodyPr>
          <a:lstStyle/>
          <a:p>
            <a:pPr lvl="0" hangingPunct="1">
              <a:lnSpc>
                <a:spcPct val="90000"/>
              </a:lnSpc>
              <a:spcBef>
                <a:spcPts val="700"/>
              </a:spcBef>
            </a:pPr>
            <a:r>
              <a:rPr lang="tr-TR" sz="2800" dirty="0" err="1"/>
              <a:t>Progressif</a:t>
            </a:r>
            <a:r>
              <a:rPr lang="tr-TR" sz="2800" dirty="0"/>
              <a:t> skleroz ve </a:t>
            </a:r>
            <a:r>
              <a:rPr lang="tr-TR" sz="2800" dirty="0" err="1"/>
              <a:t>fibrozis</a:t>
            </a:r>
            <a:endParaRPr lang="tr-TR" sz="2800" dirty="0"/>
          </a:p>
          <a:p>
            <a:pPr lvl="0" hangingPunct="1">
              <a:lnSpc>
                <a:spcPct val="90000"/>
              </a:lnSpc>
              <a:spcBef>
                <a:spcPts val="700"/>
              </a:spcBef>
              <a:buNone/>
            </a:pPr>
            <a:endParaRPr lang="tr-TR" sz="2800" dirty="0"/>
          </a:p>
          <a:p>
            <a:pPr lvl="0" hangingPunct="1">
              <a:lnSpc>
                <a:spcPct val="90000"/>
              </a:lnSpc>
              <a:spcBef>
                <a:spcPts val="700"/>
              </a:spcBef>
            </a:pPr>
            <a:r>
              <a:rPr lang="tr-TR" sz="2800" dirty="0" err="1"/>
              <a:t>Postpartum</a:t>
            </a:r>
            <a:r>
              <a:rPr lang="tr-TR" sz="2800" dirty="0"/>
              <a:t> ilk iki ay içinde porta </a:t>
            </a:r>
            <a:r>
              <a:rPr lang="tr-TR" sz="2800" dirty="0" err="1"/>
              <a:t>hepatis</a:t>
            </a:r>
            <a:r>
              <a:rPr lang="tr-TR" sz="2800" dirty="0"/>
              <a:t> de az sayıda açık safra kanalı</a:t>
            </a:r>
          </a:p>
          <a:p>
            <a:pPr lvl="0" hangingPunct="1">
              <a:lnSpc>
                <a:spcPct val="90000"/>
              </a:lnSpc>
              <a:spcBef>
                <a:spcPts val="700"/>
              </a:spcBef>
            </a:pPr>
            <a:endParaRPr lang="tr-TR" sz="2800" dirty="0"/>
          </a:p>
          <a:p>
            <a:pPr lvl="0" hangingPunct="1">
              <a:lnSpc>
                <a:spcPct val="90000"/>
              </a:lnSpc>
              <a:spcBef>
                <a:spcPts val="700"/>
              </a:spcBef>
            </a:pPr>
            <a:r>
              <a:rPr lang="tr-TR" sz="2800" dirty="0"/>
              <a:t>İlk iki aydan sonra hızla </a:t>
            </a:r>
            <a:r>
              <a:rPr lang="tr-TR" sz="2800" dirty="0" err="1"/>
              <a:t>fibrozis</a:t>
            </a:r>
            <a:r>
              <a:rPr lang="tr-TR" sz="2800" dirty="0"/>
              <a:t> ile bu kanallarda tıkanır</a:t>
            </a:r>
          </a:p>
          <a:p>
            <a:pPr lvl="0" hangingPunct="1">
              <a:lnSpc>
                <a:spcPct val="90000"/>
              </a:lnSpc>
              <a:spcBef>
                <a:spcPts val="700"/>
              </a:spcBef>
              <a:buNone/>
            </a:pPr>
            <a:endParaRPr lang="tr-TR" sz="2800" dirty="0"/>
          </a:p>
          <a:p>
            <a:pPr lvl="0" hangingPunct="1">
              <a:lnSpc>
                <a:spcPct val="90000"/>
              </a:lnSpc>
              <a:spcBef>
                <a:spcPts val="700"/>
              </a:spcBef>
            </a:pPr>
            <a:r>
              <a:rPr lang="tr-TR" sz="2800" dirty="0" err="1"/>
              <a:t>Periportal</a:t>
            </a:r>
            <a:r>
              <a:rPr lang="tr-TR" sz="2800" dirty="0"/>
              <a:t> ve portal </a:t>
            </a:r>
            <a:r>
              <a:rPr lang="tr-TR" sz="2800" dirty="0" err="1"/>
              <a:t>fibrozis</a:t>
            </a:r>
            <a:r>
              <a:rPr lang="tr-TR" sz="2800" dirty="0"/>
              <a:t>, safra tıkaçları, </a:t>
            </a:r>
            <a:r>
              <a:rPr lang="tr-TR" sz="2800" dirty="0" err="1"/>
              <a:t>parankim</a:t>
            </a:r>
            <a:r>
              <a:rPr lang="tr-TR" sz="2800" dirty="0"/>
              <a:t> dejenerasyonu</a:t>
            </a:r>
          </a:p>
          <a:p>
            <a:pPr lvl="0" hangingPunct="1">
              <a:lnSpc>
                <a:spcPct val="90000"/>
              </a:lnSpc>
              <a:spcBef>
                <a:spcPts val="700"/>
              </a:spcBef>
            </a:pPr>
            <a:endParaRPr lang="tr-TR" sz="2800" dirty="0"/>
          </a:p>
          <a:p>
            <a:pPr lvl="4" hangingPunct="1">
              <a:lnSpc>
                <a:spcPct val="90000"/>
              </a:lnSpc>
              <a:spcBef>
                <a:spcPts val="700"/>
              </a:spcBef>
              <a:buNone/>
            </a:pPr>
            <a:r>
              <a:rPr lang="tr-TR" sz="2800" dirty="0"/>
              <a:t>BİLİYER SİROZ</a:t>
            </a:r>
          </a:p>
          <a:p>
            <a:pPr lvl="0" hangingPunct="1">
              <a:lnSpc>
                <a:spcPct val="90000"/>
              </a:lnSpc>
              <a:spcBef>
                <a:spcPts val="1000"/>
              </a:spcBef>
            </a:pPr>
            <a:endParaRPr lang="en-US" sz="4000" dirty="0">
              <a:solidFill>
                <a:srgbClr val="FF99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12728</TotalTime>
  <Words>1146</Words>
  <Application>Microsoft Office PowerPoint</Application>
  <PresentationFormat>Ekran Gösterisi (4:3)</PresentationFormat>
  <Paragraphs>172</Paragraphs>
  <Slides>16</Slides>
  <Notes>9</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16</vt:i4>
      </vt:variant>
    </vt:vector>
  </HeadingPairs>
  <TitlesOfParts>
    <vt:vector size="24" baseType="lpstr">
      <vt:lpstr>Arial</vt:lpstr>
      <vt:lpstr>Calibri</vt:lpstr>
      <vt:lpstr>Comic Sans MS</vt:lpstr>
      <vt:lpstr>Constantia</vt:lpstr>
      <vt:lpstr>Times New Roman</vt:lpstr>
      <vt:lpstr>Wingdings</vt:lpstr>
      <vt:lpstr>Wingdings 2</vt:lpstr>
      <vt:lpstr>Akış</vt:lpstr>
      <vt:lpstr>Bebek Sarıgül</vt:lpstr>
      <vt:lpstr>PowerPoint Sunusu</vt:lpstr>
      <vt:lpstr>PowerPoint Sunusu</vt:lpstr>
      <vt:lpstr>PowerPoint Sunusu</vt:lpstr>
      <vt:lpstr>Safra yolları patolojileri</vt:lpstr>
      <vt:lpstr>Safra yolları patolojileri</vt:lpstr>
      <vt:lpstr>Biliyer atrezi</vt:lpstr>
      <vt:lpstr>Biliyer atrezinin nedeni ne ???</vt:lpstr>
      <vt:lpstr>Patogenez</vt:lpstr>
      <vt:lpstr>Biliyer atrezi tipleri</vt:lpstr>
      <vt:lpstr>Klinik</vt:lpstr>
      <vt:lpstr>Nasıl tanı koyalım ??</vt:lpstr>
      <vt:lpstr>Kolanjiyografi</vt:lpstr>
      <vt:lpstr>Cerrahi tedavi</vt:lpstr>
      <vt:lpstr>Komplikasyonlar</vt:lpstr>
      <vt:lpstr>Prognostik faktörler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YENİDOĞANDA SARILIK YAPAN CERRAHİ NEDENLER</dc:title>
  <dc:creator>Meltem Kologlu</dc:creator>
  <cp:lastModifiedBy>ufuk ateş</cp:lastModifiedBy>
  <cp:revision>121</cp:revision>
  <cp:lastPrinted>1601-01-01T00:00:00Z</cp:lastPrinted>
  <dcterms:created xsi:type="dcterms:W3CDTF">2006-08-31T09:02:24Z</dcterms:created>
  <dcterms:modified xsi:type="dcterms:W3CDTF">2019-08-09T14:57:15Z</dcterms:modified>
</cp:coreProperties>
</file>