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8BEDEE-21E7-4D85-B2F5-33A2BBC75A46}" type="doc">
      <dgm:prSet loTypeId="urn:microsoft.com/office/officeart/2005/8/layout/arrow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8C8A51F5-3DEF-4175-9AED-C5B118A03F8B}">
      <dgm:prSet phldrT="[Metin]" custT="1"/>
      <dgm:spPr/>
      <dgm:t>
        <a:bodyPr/>
        <a:lstStyle/>
        <a:p>
          <a:r>
            <a:rPr lang="tr-TR" sz="2400" b="1" dirty="0" smtClean="0"/>
            <a:t>Standard temizleme ajanı</a:t>
          </a:r>
          <a:endParaRPr lang="tr-TR" sz="2400" b="1" dirty="0"/>
        </a:p>
      </dgm:t>
    </dgm:pt>
    <dgm:pt modelId="{5AA61E3D-1E60-4350-B1B5-112EFA6C7FD6}" type="parTrans" cxnId="{FCDE1ED9-770B-4C5A-AF9A-6B1170BC9FA4}">
      <dgm:prSet/>
      <dgm:spPr/>
      <dgm:t>
        <a:bodyPr/>
        <a:lstStyle/>
        <a:p>
          <a:endParaRPr lang="tr-TR"/>
        </a:p>
      </dgm:t>
    </dgm:pt>
    <dgm:pt modelId="{5608229D-E3E1-48FD-9AA5-38572B5FD2FC}" type="sibTrans" cxnId="{FCDE1ED9-770B-4C5A-AF9A-6B1170BC9FA4}">
      <dgm:prSet/>
      <dgm:spPr/>
      <dgm:t>
        <a:bodyPr/>
        <a:lstStyle/>
        <a:p>
          <a:endParaRPr lang="tr-TR"/>
        </a:p>
      </dgm:t>
    </dgm:pt>
    <dgm:pt modelId="{3DEAED42-EAEF-4EC8-8C88-BA12A6EB0873}">
      <dgm:prSet phldrT="[Metin]" custT="1"/>
      <dgm:spPr/>
      <dgm:t>
        <a:bodyPr/>
        <a:lstStyle/>
        <a:p>
          <a:r>
            <a:rPr lang="tr-TR" sz="2400" b="1" dirty="0" smtClean="0"/>
            <a:t>Yüzey  aktif madde ilavesi</a:t>
          </a:r>
        </a:p>
        <a:p>
          <a:r>
            <a:rPr lang="tr-TR" sz="2400" b="1" dirty="0" smtClean="0"/>
            <a:t>(kir </a:t>
          </a:r>
          <a:r>
            <a:rPr lang="tr-TR" sz="2400" b="1" dirty="0" err="1" smtClean="0"/>
            <a:t>penetrasyonu</a:t>
          </a:r>
          <a:r>
            <a:rPr lang="tr-TR" sz="2400" b="1" dirty="0" smtClean="0"/>
            <a:t> + </a:t>
          </a:r>
          <a:r>
            <a:rPr lang="tr-TR" sz="2400" b="1" dirty="0" err="1" smtClean="0"/>
            <a:t>ıslanabilirilk</a:t>
          </a:r>
          <a:r>
            <a:rPr lang="tr-TR" sz="2400" b="1" dirty="0" smtClean="0"/>
            <a:t>)</a:t>
          </a:r>
          <a:endParaRPr lang="tr-TR" sz="2400" b="1" dirty="0"/>
        </a:p>
      </dgm:t>
    </dgm:pt>
    <dgm:pt modelId="{8CF7725A-A783-4470-AC9C-069DF6D9A4D2}" type="parTrans" cxnId="{C0EB63FB-4068-4813-BD08-EB9990D63C6A}">
      <dgm:prSet/>
      <dgm:spPr/>
      <dgm:t>
        <a:bodyPr/>
        <a:lstStyle/>
        <a:p>
          <a:endParaRPr lang="tr-TR"/>
        </a:p>
      </dgm:t>
    </dgm:pt>
    <dgm:pt modelId="{69828F42-88E3-47EE-93A5-6B9A35975D70}" type="sibTrans" cxnId="{C0EB63FB-4068-4813-BD08-EB9990D63C6A}">
      <dgm:prSet/>
      <dgm:spPr/>
      <dgm:t>
        <a:bodyPr/>
        <a:lstStyle/>
        <a:p>
          <a:endParaRPr lang="tr-TR"/>
        </a:p>
      </dgm:t>
    </dgm:pt>
    <dgm:pt modelId="{DE89B06C-A124-4F87-855C-E7835B3E71E4}" type="pres">
      <dgm:prSet presAssocID="{8C8BEDEE-21E7-4D85-B2F5-33A2BBC75A46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8E23A4DF-F3E6-4EAE-A52D-9F1394147F6B}" type="pres">
      <dgm:prSet presAssocID="{8C8A51F5-3DEF-4175-9AED-C5B118A03F8B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9848878-D019-4A53-9448-2C735338D326}" type="pres">
      <dgm:prSet presAssocID="{3DEAED42-EAEF-4EC8-8C88-BA12A6EB0873}" presName="arrow" presStyleLbl="node1" presStyleIdx="1" presStyleCnt="2" custScaleY="9903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C0EB63FB-4068-4813-BD08-EB9990D63C6A}" srcId="{8C8BEDEE-21E7-4D85-B2F5-33A2BBC75A46}" destId="{3DEAED42-EAEF-4EC8-8C88-BA12A6EB0873}" srcOrd="1" destOrd="0" parTransId="{8CF7725A-A783-4470-AC9C-069DF6D9A4D2}" sibTransId="{69828F42-88E3-47EE-93A5-6B9A35975D70}"/>
    <dgm:cxn modelId="{04003E65-B905-4998-8FD2-EDC7EE9F49CA}" type="presOf" srcId="{8C8A51F5-3DEF-4175-9AED-C5B118A03F8B}" destId="{8E23A4DF-F3E6-4EAE-A52D-9F1394147F6B}" srcOrd="0" destOrd="0" presId="urn:microsoft.com/office/officeart/2005/8/layout/arrow5"/>
    <dgm:cxn modelId="{FCDE1ED9-770B-4C5A-AF9A-6B1170BC9FA4}" srcId="{8C8BEDEE-21E7-4D85-B2F5-33A2BBC75A46}" destId="{8C8A51F5-3DEF-4175-9AED-C5B118A03F8B}" srcOrd="0" destOrd="0" parTransId="{5AA61E3D-1E60-4350-B1B5-112EFA6C7FD6}" sibTransId="{5608229D-E3E1-48FD-9AA5-38572B5FD2FC}"/>
    <dgm:cxn modelId="{2CBE3C98-F450-4760-ABB0-A9FF9EF9A844}" type="presOf" srcId="{3DEAED42-EAEF-4EC8-8C88-BA12A6EB0873}" destId="{E9848878-D019-4A53-9448-2C735338D326}" srcOrd="0" destOrd="0" presId="urn:microsoft.com/office/officeart/2005/8/layout/arrow5"/>
    <dgm:cxn modelId="{9D073309-8692-4FE1-9261-B06FF7D614E1}" type="presOf" srcId="{8C8BEDEE-21E7-4D85-B2F5-33A2BBC75A46}" destId="{DE89B06C-A124-4F87-855C-E7835B3E71E4}" srcOrd="0" destOrd="0" presId="urn:microsoft.com/office/officeart/2005/8/layout/arrow5"/>
    <dgm:cxn modelId="{081E26A8-D980-4B23-9531-9DCD09F9A044}" type="presParOf" srcId="{DE89B06C-A124-4F87-855C-E7835B3E71E4}" destId="{8E23A4DF-F3E6-4EAE-A52D-9F1394147F6B}" srcOrd="0" destOrd="0" presId="urn:microsoft.com/office/officeart/2005/8/layout/arrow5"/>
    <dgm:cxn modelId="{FBF85883-8D16-4B47-84A5-876076CE8E7A}" type="presParOf" srcId="{DE89B06C-A124-4F87-855C-E7835B3E71E4}" destId="{E9848878-D019-4A53-9448-2C735338D326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23A4DF-F3E6-4EAE-A52D-9F1394147F6B}">
      <dsp:nvSpPr>
        <dsp:cNvPr id="0" name=""/>
        <dsp:cNvSpPr/>
      </dsp:nvSpPr>
      <dsp:spPr>
        <a:xfrm rot="16200000">
          <a:off x="1037" y="363"/>
          <a:ext cx="3327416" cy="3327416"/>
        </a:xfrm>
        <a:prstGeom prst="down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/>
            <a:t>Standard temizleme ajanı</a:t>
          </a:r>
          <a:endParaRPr lang="tr-TR" sz="2400" b="1" kern="1200" dirty="0"/>
        </a:p>
      </dsp:txBody>
      <dsp:txXfrm rot="5400000">
        <a:off x="1037" y="832217"/>
        <a:ext cx="2745118" cy="1663708"/>
      </dsp:txXfrm>
    </dsp:sp>
    <dsp:sp modelId="{E9848878-D019-4A53-9448-2C735338D326}">
      <dsp:nvSpPr>
        <dsp:cNvPr id="0" name=""/>
        <dsp:cNvSpPr/>
      </dsp:nvSpPr>
      <dsp:spPr>
        <a:xfrm rot="5400000">
          <a:off x="5168489" y="16451"/>
          <a:ext cx="3327416" cy="3295240"/>
        </a:xfrm>
        <a:prstGeom prst="down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/>
            <a:t>Yüzey  aktif madde ilavesi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/>
            <a:t>(kir </a:t>
          </a:r>
          <a:r>
            <a:rPr lang="tr-TR" sz="2400" b="1" kern="1200" dirty="0" err="1" smtClean="0"/>
            <a:t>penetrasyonu</a:t>
          </a:r>
          <a:r>
            <a:rPr lang="tr-TR" sz="2400" b="1" kern="1200" dirty="0" smtClean="0"/>
            <a:t> + </a:t>
          </a:r>
          <a:r>
            <a:rPr lang="tr-TR" sz="2400" b="1" kern="1200" dirty="0" err="1" smtClean="0"/>
            <a:t>ıslanabilirilk</a:t>
          </a:r>
          <a:r>
            <a:rPr lang="tr-TR" sz="2400" b="1" kern="1200" dirty="0" smtClean="0"/>
            <a:t>)</a:t>
          </a:r>
          <a:endParaRPr lang="tr-TR" sz="2400" b="1" kern="1200" dirty="0"/>
        </a:p>
      </dsp:txBody>
      <dsp:txXfrm rot="-5400000">
        <a:off x="5761245" y="832217"/>
        <a:ext cx="2718573" cy="16637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B96C7-1A30-44BB-B28E-52366B514B00}" type="datetimeFigureOut">
              <a:rPr lang="tr-TR" smtClean="0"/>
              <a:t>3.9.2021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90359-80AB-4246-849C-CD5DC76312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1094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B96C7-1A30-44BB-B28E-52366B514B00}" type="datetimeFigureOut">
              <a:rPr lang="tr-TR" smtClean="0"/>
              <a:t>3.9.2021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90359-80AB-4246-849C-CD5DC76312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9384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B96C7-1A30-44BB-B28E-52366B514B00}" type="datetimeFigureOut">
              <a:rPr lang="tr-TR" smtClean="0"/>
              <a:t>3.9.2021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90359-80AB-4246-849C-CD5DC76312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187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B96C7-1A30-44BB-B28E-52366B514B00}" type="datetimeFigureOut">
              <a:rPr lang="tr-TR" smtClean="0"/>
              <a:t>3.9.2021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90359-80AB-4246-849C-CD5DC76312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7996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B96C7-1A30-44BB-B28E-52366B514B00}" type="datetimeFigureOut">
              <a:rPr lang="tr-TR" smtClean="0"/>
              <a:t>3.9.2021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90359-80AB-4246-849C-CD5DC76312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2611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B96C7-1A30-44BB-B28E-52366B514B00}" type="datetimeFigureOut">
              <a:rPr lang="tr-TR" smtClean="0"/>
              <a:t>3.9.2021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90359-80AB-4246-849C-CD5DC76312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9377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B96C7-1A30-44BB-B28E-52366B514B00}" type="datetimeFigureOut">
              <a:rPr lang="tr-TR" smtClean="0"/>
              <a:t>3.9.2021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90359-80AB-4246-849C-CD5DC76312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8825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B96C7-1A30-44BB-B28E-52366B514B00}" type="datetimeFigureOut">
              <a:rPr lang="tr-TR" smtClean="0"/>
              <a:t>3.9.2021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90359-80AB-4246-849C-CD5DC76312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3148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B96C7-1A30-44BB-B28E-52366B514B00}" type="datetimeFigureOut">
              <a:rPr lang="tr-TR" smtClean="0"/>
              <a:t>3.9.2021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90359-80AB-4246-849C-CD5DC76312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0877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B96C7-1A30-44BB-B28E-52366B514B00}" type="datetimeFigureOut">
              <a:rPr lang="tr-TR" smtClean="0"/>
              <a:t>3.9.2021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90359-80AB-4246-849C-CD5DC76312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1455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B96C7-1A30-44BB-B28E-52366B514B00}" type="datetimeFigureOut">
              <a:rPr lang="tr-TR" smtClean="0"/>
              <a:t>3.9.2021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90359-80AB-4246-849C-CD5DC76312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699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FB96C7-1A30-44BB-B28E-52366B514B00}" type="datetimeFigureOut">
              <a:rPr lang="tr-TR" smtClean="0"/>
              <a:t>3.9.2021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90359-80AB-4246-849C-CD5DC76312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5776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Biyofilm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Prof.Dr</a:t>
            </a:r>
            <a:r>
              <a:rPr lang="tr-TR" dirty="0" smtClean="0"/>
              <a:t>. Barbaros Özer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29122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Bakteri ayak izi!!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Yüzeylerden bakterilerin uzaklaştırılması EPS ya da hücre yüzey </a:t>
            </a:r>
            <a:r>
              <a:rPr lang="tr-TR" dirty="0" err="1" smtClean="0"/>
              <a:t>fragmentlerini</a:t>
            </a:r>
            <a:r>
              <a:rPr lang="tr-TR" dirty="0" smtClean="0"/>
              <a:t> içeren “ayak izleri” bırakabilir</a:t>
            </a:r>
          </a:p>
          <a:p>
            <a:endParaRPr lang="tr-TR" dirty="0" smtClean="0"/>
          </a:p>
          <a:p>
            <a:r>
              <a:rPr lang="tr-TR" dirty="0" smtClean="0"/>
              <a:t>Bu ayak izleri sonraki bakteri </a:t>
            </a:r>
            <a:r>
              <a:rPr lang="tr-TR" dirty="0" err="1" smtClean="0"/>
              <a:t>tutunumlarını</a:t>
            </a:r>
            <a:r>
              <a:rPr lang="tr-TR" dirty="0" smtClean="0"/>
              <a:t> hızlandırır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995008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Bakteri yüzeyi</a:t>
            </a:r>
            <a:endParaRPr lang="tr-TR" dirty="0"/>
          </a:p>
        </p:txBody>
      </p:sp>
      <p:sp>
        <p:nvSpPr>
          <p:cNvPr id="4" name="3 Yuvarlatılmış Dikdörtgen"/>
          <p:cNvSpPr/>
          <p:nvPr/>
        </p:nvSpPr>
        <p:spPr>
          <a:xfrm>
            <a:off x="1991544" y="1916832"/>
            <a:ext cx="8424936" cy="28083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200" b="1" dirty="0"/>
              <a:t>Bakteriyel </a:t>
            </a:r>
            <a:r>
              <a:rPr lang="tr-TR" sz="3200" b="1" dirty="0" err="1"/>
              <a:t>biyosürfektant</a:t>
            </a:r>
            <a:r>
              <a:rPr lang="tr-TR" sz="3200" b="1" dirty="0"/>
              <a:t> üretimi</a:t>
            </a:r>
          </a:p>
          <a:p>
            <a:pPr algn="ctr"/>
            <a:endParaRPr lang="tr-TR" sz="2800" b="1" dirty="0">
              <a:solidFill>
                <a:srgbClr val="FFFF00"/>
              </a:solidFill>
            </a:endParaRPr>
          </a:p>
          <a:p>
            <a:pPr algn="ctr"/>
            <a:r>
              <a:rPr lang="tr-TR" sz="2800" dirty="0">
                <a:solidFill>
                  <a:srgbClr val="FFFF00"/>
                </a:solidFill>
              </a:rPr>
              <a:t>(örn.</a:t>
            </a:r>
            <a:r>
              <a:rPr lang="tr-TR" sz="2800" b="1" dirty="0">
                <a:solidFill>
                  <a:srgbClr val="FFFF00"/>
                </a:solidFill>
              </a:rPr>
              <a:t> </a:t>
            </a:r>
            <a:r>
              <a:rPr lang="tr-TR" sz="2800" i="1" dirty="0">
                <a:solidFill>
                  <a:srgbClr val="FFFF00"/>
                </a:solidFill>
              </a:rPr>
              <a:t>P. aeruginosa </a:t>
            </a:r>
            <a:r>
              <a:rPr lang="tr-TR" sz="2800" dirty="0">
                <a:solidFill>
                  <a:srgbClr val="FFFF00"/>
                </a:solidFill>
              </a:rPr>
              <a:t>tarafından üretilen </a:t>
            </a:r>
            <a:r>
              <a:rPr lang="tr-TR" sz="2800" dirty="0" err="1">
                <a:solidFill>
                  <a:srgbClr val="FFFF00"/>
                </a:solidFill>
              </a:rPr>
              <a:t>glikolipid</a:t>
            </a:r>
            <a:r>
              <a:rPr lang="tr-TR" sz="2800" dirty="0">
                <a:solidFill>
                  <a:srgbClr val="FFFF00"/>
                </a:solidFill>
              </a:rPr>
              <a:t> </a:t>
            </a:r>
            <a:r>
              <a:rPr lang="tr-TR" sz="2800" dirty="0" err="1">
                <a:solidFill>
                  <a:srgbClr val="FFFF00"/>
                </a:solidFill>
              </a:rPr>
              <a:t>rhamnolipid</a:t>
            </a:r>
            <a:r>
              <a:rPr lang="tr-TR" sz="2800" dirty="0">
                <a:solidFill>
                  <a:srgbClr val="FFFF00"/>
                </a:solidFill>
              </a:rPr>
              <a:t>)</a:t>
            </a:r>
            <a:endParaRPr lang="tr-TR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84181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Biyofilmin</a:t>
            </a:r>
            <a:r>
              <a:rPr lang="tr-TR" dirty="0" smtClean="0"/>
              <a:t> proses etkinliğine etkileri</a:t>
            </a:r>
            <a:endParaRPr lang="tr-T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03513" y="2325378"/>
            <a:ext cx="3888431" cy="4144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63953" y="2348880"/>
            <a:ext cx="4924425" cy="4104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7538621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Biyofilm</a:t>
            </a:r>
            <a:r>
              <a:rPr lang="tr-TR" dirty="0" smtClean="0"/>
              <a:t> içindeki bakteriler </a:t>
            </a:r>
            <a:r>
              <a:rPr lang="tr-TR" dirty="0" err="1" smtClean="0"/>
              <a:t>santiasyon</a:t>
            </a:r>
            <a:r>
              <a:rPr lang="tr-TR" dirty="0" smtClean="0"/>
              <a:t> ajanlarına karşı </a:t>
            </a:r>
            <a:r>
              <a:rPr lang="tr-TR" dirty="0" err="1" smtClean="0"/>
              <a:t>planktonik</a:t>
            </a:r>
            <a:r>
              <a:rPr lang="tr-TR" dirty="0" smtClean="0"/>
              <a:t> bakterilerden daha dirençlidir.</a:t>
            </a:r>
          </a:p>
          <a:p>
            <a:r>
              <a:rPr lang="tr-TR" dirty="0" err="1" smtClean="0"/>
              <a:t>Biyofilm</a:t>
            </a:r>
            <a:r>
              <a:rPr lang="tr-TR" dirty="0" smtClean="0"/>
              <a:t> içindeki </a:t>
            </a:r>
            <a:r>
              <a:rPr lang="tr-TR" i="1" dirty="0" smtClean="0"/>
              <a:t>S. thermophilus </a:t>
            </a:r>
            <a:r>
              <a:rPr lang="tr-TR" dirty="0" smtClean="0"/>
              <a:t>rutin CIP uygulamalarına (200 ppm sodyum </a:t>
            </a:r>
            <a:r>
              <a:rPr lang="tr-TR" dirty="0" err="1" smtClean="0"/>
              <a:t>hipoklorit</a:t>
            </a:r>
            <a:r>
              <a:rPr lang="tr-TR" dirty="0" smtClean="0"/>
              <a:t> ve 25 ppm </a:t>
            </a:r>
            <a:r>
              <a:rPr lang="tr-TR" dirty="0" err="1" smtClean="0"/>
              <a:t>cetyl</a:t>
            </a:r>
            <a:r>
              <a:rPr lang="tr-TR" dirty="0" smtClean="0"/>
              <a:t> </a:t>
            </a:r>
            <a:r>
              <a:rPr lang="tr-TR" dirty="0" err="1" smtClean="0"/>
              <a:t>trimethyl</a:t>
            </a:r>
            <a:r>
              <a:rPr lang="tr-TR" dirty="0" smtClean="0"/>
              <a:t> </a:t>
            </a:r>
            <a:r>
              <a:rPr lang="tr-TR" dirty="0" err="1" smtClean="0"/>
              <a:t>ammonium</a:t>
            </a:r>
            <a:r>
              <a:rPr lang="tr-TR" dirty="0" smtClean="0"/>
              <a:t> </a:t>
            </a:r>
            <a:r>
              <a:rPr lang="tr-TR" dirty="0" err="1" smtClean="0"/>
              <a:t>bromide</a:t>
            </a:r>
            <a:r>
              <a:rPr lang="tr-TR" dirty="0" smtClean="0"/>
              <a:t> (CTAB)) direnç gösterebilmektedir.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593297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Sanitasyon ajanlarına direnç gösteren hücreler </a:t>
            </a:r>
            <a:r>
              <a:rPr lang="tr-TR" dirty="0" err="1" smtClean="0"/>
              <a:t>biyofilmin</a:t>
            </a:r>
            <a:r>
              <a:rPr lang="tr-TR" dirty="0" smtClean="0"/>
              <a:t> hızla </a:t>
            </a:r>
            <a:r>
              <a:rPr lang="tr-TR" dirty="0" err="1" smtClean="0"/>
              <a:t>rejenere</a:t>
            </a:r>
            <a:r>
              <a:rPr lang="tr-TR" dirty="0" smtClean="0"/>
              <a:t> olmasına yol açabilir</a:t>
            </a:r>
          </a:p>
          <a:p>
            <a:endParaRPr lang="tr-TR" dirty="0" smtClean="0"/>
          </a:p>
          <a:p>
            <a:endParaRPr lang="tr-TR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59697" y="2924944"/>
            <a:ext cx="4308935" cy="3778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7 Düz Ok Bağlayıcısı"/>
          <p:cNvCxnSpPr/>
          <p:nvPr/>
        </p:nvCxnSpPr>
        <p:spPr>
          <a:xfrm flipH="1" flipV="1">
            <a:off x="2927648" y="4365104"/>
            <a:ext cx="1368152" cy="14401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Düz Ok Bağlayıcısı"/>
          <p:cNvCxnSpPr/>
          <p:nvPr/>
        </p:nvCxnSpPr>
        <p:spPr>
          <a:xfrm flipH="1" flipV="1">
            <a:off x="2711624" y="5589240"/>
            <a:ext cx="1800200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Metin kutusu"/>
          <p:cNvSpPr txBox="1"/>
          <p:nvPr/>
        </p:nvSpPr>
        <p:spPr>
          <a:xfrm>
            <a:off x="1703512" y="3861048"/>
            <a:ext cx="1080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400" b="1" dirty="0"/>
              <a:t>Temizlik öncesi</a:t>
            </a:r>
            <a:endParaRPr lang="tr-TR" sz="1400" b="1" dirty="0"/>
          </a:p>
        </p:txBody>
      </p:sp>
      <p:sp>
        <p:nvSpPr>
          <p:cNvPr id="13" name="12 Metin kutusu"/>
          <p:cNvSpPr txBox="1"/>
          <p:nvPr/>
        </p:nvSpPr>
        <p:spPr>
          <a:xfrm>
            <a:off x="1703512" y="5229200"/>
            <a:ext cx="1080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400" b="1" dirty="0"/>
              <a:t>Temizlik sonrası</a:t>
            </a:r>
            <a:endParaRPr lang="tr-TR" sz="1400" b="1" dirty="0"/>
          </a:p>
        </p:txBody>
      </p:sp>
      <p:sp>
        <p:nvSpPr>
          <p:cNvPr id="14" name="13 Metin kutusu"/>
          <p:cNvSpPr txBox="1"/>
          <p:nvPr/>
        </p:nvSpPr>
        <p:spPr>
          <a:xfrm>
            <a:off x="7608168" y="2780928"/>
            <a:ext cx="288032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/>
              <a:t>1: </a:t>
            </a:r>
            <a:r>
              <a:rPr lang="tr-TR" dirty="0"/>
              <a:t>%1.8 </a:t>
            </a:r>
            <a:r>
              <a:rPr lang="tr-TR" dirty="0" err="1"/>
              <a:t>NaOH</a:t>
            </a:r>
            <a:r>
              <a:rPr lang="tr-TR" dirty="0"/>
              <a:t> 75 </a:t>
            </a:r>
            <a:r>
              <a:rPr lang="tr-TR" dirty="0">
                <a:latin typeface="Times New Roman"/>
                <a:cs typeface="Times New Roman"/>
              </a:rPr>
              <a:t>º</a:t>
            </a:r>
            <a:r>
              <a:rPr lang="tr-TR" dirty="0"/>
              <a:t>C/30 </a:t>
            </a:r>
            <a:r>
              <a:rPr lang="tr-TR" dirty="0" err="1"/>
              <a:t>dk</a:t>
            </a:r>
            <a:r>
              <a:rPr lang="tr-TR" dirty="0"/>
              <a:t> + %1,0 HNO</a:t>
            </a:r>
            <a:r>
              <a:rPr lang="tr-TR" baseline="-25000" dirty="0"/>
              <a:t>3</a:t>
            </a:r>
            <a:r>
              <a:rPr lang="tr-TR" dirty="0"/>
              <a:t> 75 </a:t>
            </a:r>
            <a:r>
              <a:rPr lang="tr-TR" dirty="0">
                <a:latin typeface="Times New Roman"/>
                <a:cs typeface="Times New Roman"/>
              </a:rPr>
              <a:t>º</a:t>
            </a:r>
            <a:r>
              <a:rPr lang="tr-TR" dirty="0"/>
              <a:t>C/ 30 </a:t>
            </a:r>
            <a:r>
              <a:rPr lang="tr-TR" dirty="0" err="1"/>
              <a:t>dk</a:t>
            </a:r>
            <a:endParaRPr lang="tr-TR" dirty="0"/>
          </a:p>
          <a:p>
            <a:endParaRPr lang="tr-TR" dirty="0"/>
          </a:p>
          <a:p>
            <a:r>
              <a:rPr lang="tr-TR" sz="2400" b="1" dirty="0"/>
              <a:t>2: </a:t>
            </a:r>
            <a:r>
              <a:rPr lang="tr-TR" dirty="0"/>
              <a:t>%1.8 </a:t>
            </a:r>
            <a:r>
              <a:rPr lang="tr-TR" dirty="0" err="1"/>
              <a:t>NaOH</a:t>
            </a:r>
            <a:r>
              <a:rPr lang="tr-TR" dirty="0"/>
              <a:t> 75 </a:t>
            </a:r>
            <a:r>
              <a:rPr lang="tr-TR" dirty="0">
                <a:latin typeface="Times New Roman"/>
                <a:cs typeface="Times New Roman"/>
              </a:rPr>
              <a:t>º</a:t>
            </a:r>
            <a:r>
              <a:rPr lang="tr-TR" dirty="0"/>
              <a:t>C/30 </a:t>
            </a:r>
            <a:r>
              <a:rPr lang="tr-TR" dirty="0" err="1"/>
              <a:t>dk</a:t>
            </a:r>
            <a:endParaRPr lang="tr-TR" dirty="0"/>
          </a:p>
          <a:p>
            <a:endParaRPr lang="tr-TR" dirty="0"/>
          </a:p>
          <a:p>
            <a:r>
              <a:rPr lang="tr-TR" sz="2400" b="1" dirty="0"/>
              <a:t>3: </a:t>
            </a:r>
            <a:r>
              <a:rPr lang="tr-TR" dirty="0"/>
              <a:t>%0.08 enzim temelli  deterjan 60 </a:t>
            </a:r>
            <a:r>
              <a:rPr lang="tr-TR" dirty="0">
                <a:latin typeface="Times New Roman"/>
                <a:cs typeface="Times New Roman"/>
              </a:rPr>
              <a:t>º</a:t>
            </a:r>
            <a:r>
              <a:rPr lang="tr-TR" dirty="0"/>
              <a:t>C/30 </a:t>
            </a:r>
            <a:r>
              <a:rPr lang="tr-TR" dirty="0" err="1"/>
              <a:t>dk</a:t>
            </a:r>
            <a:r>
              <a:rPr lang="tr-TR" dirty="0"/>
              <a:t> + %1.8 </a:t>
            </a:r>
            <a:r>
              <a:rPr lang="tr-TR" dirty="0" err="1"/>
              <a:t>NaOH</a:t>
            </a:r>
            <a:r>
              <a:rPr lang="tr-TR" dirty="0"/>
              <a:t> 75 </a:t>
            </a:r>
            <a:r>
              <a:rPr lang="tr-TR" dirty="0">
                <a:latin typeface="Times New Roman"/>
                <a:cs typeface="Times New Roman"/>
              </a:rPr>
              <a:t>º</a:t>
            </a:r>
            <a:r>
              <a:rPr lang="tr-TR" dirty="0"/>
              <a:t>C/ 30 </a:t>
            </a:r>
            <a:r>
              <a:rPr lang="tr-TR" dirty="0" err="1"/>
              <a:t>dk</a:t>
            </a:r>
            <a:endParaRPr lang="tr-TR" dirty="0"/>
          </a:p>
          <a:p>
            <a:endParaRPr lang="tr-TR" dirty="0"/>
          </a:p>
          <a:p>
            <a:r>
              <a:rPr lang="tr-TR" sz="2400" b="1" dirty="0"/>
              <a:t>4: </a:t>
            </a:r>
            <a:r>
              <a:rPr lang="tr-TR" dirty="0"/>
              <a:t>%0.08 enzim temelli  deterjan 60 </a:t>
            </a:r>
            <a:r>
              <a:rPr lang="tr-TR" dirty="0">
                <a:latin typeface="Times New Roman"/>
                <a:cs typeface="Times New Roman"/>
              </a:rPr>
              <a:t>º</a:t>
            </a:r>
            <a:r>
              <a:rPr lang="tr-TR" dirty="0"/>
              <a:t>C/30 </a:t>
            </a:r>
            <a:r>
              <a:rPr lang="tr-TR" dirty="0" err="1"/>
              <a:t>dk</a:t>
            </a:r>
            <a:r>
              <a:rPr lang="tr-TR" dirty="0"/>
              <a:t> + %1,0 HNO</a:t>
            </a:r>
            <a:r>
              <a:rPr lang="tr-TR" baseline="-25000" dirty="0"/>
              <a:t>3</a:t>
            </a:r>
            <a:r>
              <a:rPr lang="tr-TR" dirty="0"/>
              <a:t> 75 </a:t>
            </a:r>
            <a:r>
              <a:rPr lang="tr-TR" dirty="0">
                <a:latin typeface="Times New Roman"/>
                <a:cs typeface="Times New Roman"/>
              </a:rPr>
              <a:t>º</a:t>
            </a:r>
            <a:r>
              <a:rPr lang="tr-TR" dirty="0"/>
              <a:t>C/ 30 </a:t>
            </a:r>
            <a:r>
              <a:rPr lang="tr-TR" dirty="0" err="1"/>
              <a:t>dk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482188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b="1" dirty="0" err="1"/>
              <a:t>Biyofilm</a:t>
            </a:r>
            <a:r>
              <a:rPr lang="tr-TR" sz="4000" b="1" dirty="0"/>
              <a:t> oluşumunun engellenmesi</a:t>
            </a:r>
            <a:endParaRPr lang="tr-TR" sz="40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Mikroorganizma türü (sporlu- sporsuz)</a:t>
            </a:r>
          </a:p>
          <a:p>
            <a:r>
              <a:rPr lang="tr-TR" dirty="0" smtClean="0"/>
              <a:t>Ürün özelliği (protein, yağ, karbonhidrat vb..)</a:t>
            </a:r>
          </a:p>
          <a:p>
            <a:r>
              <a:rPr lang="tr-TR" dirty="0" smtClean="0"/>
              <a:t>İşleme koşulları (süre, sıcaklık vb..)</a:t>
            </a:r>
          </a:p>
          <a:p>
            <a:r>
              <a:rPr lang="tr-TR" dirty="0" smtClean="0"/>
              <a:t>Yüzey materyali (pürüzlülük..)</a:t>
            </a:r>
          </a:p>
          <a:p>
            <a:r>
              <a:rPr lang="tr-TR" dirty="0" smtClean="0"/>
              <a:t>Temizlik ve sanitasyon koşulları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46774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dirty="0"/>
              <a:t>CIP sistemlerinin etkinliği</a:t>
            </a:r>
            <a:endParaRPr lang="tr-TR" sz="40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Temizlik çözeltisinin konsantrasyonu ve bileşimi</a:t>
            </a:r>
          </a:p>
          <a:p>
            <a:r>
              <a:rPr lang="tr-TR" dirty="0" smtClean="0"/>
              <a:t>Temizleme sıcaklığı</a:t>
            </a:r>
          </a:p>
          <a:p>
            <a:r>
              <a:rPr lang="tr-TR" dirty="0" smtClean="0"/>
              <a:t>Süre</a:t>
            </a:r>
          </a:p>
          <a:p>
            <a:r>
              <a:rPr lang="tr-TR" dirty="0" smtClean="0"/>
              <a:t>Temizlik çözeltisinin türbülans derecesi</a:t>
            </a:r>
          </a:p>
          <a:p>
            <a:r>
              <a:rPr lang="tr-TR" dirty="0" smtClean="0"/>
              <a:t>Temizlenecek yüzey </a:t>
            </a:r>
            <a:r>
              <a:rPr lang="tr-TR" dirty="0" err="1" smtClean="0"/>
              <a:t>karakterizasyonu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394250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Diyagram"/>
          <p:cNvGraphicFramePr/>
          <p:nvPr/>
        </p:nvGraphicFramePr>
        <p:xfrm>
          <a:off x="1919536" y="2132856"/>
          <a:ext cx="8496944" cy="3328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5 Oval"/>
          <p:cNvSpPr/>
          <p:nvPr/>
        </p:nvSpPr>
        <p:spPr>
          <a:xfrm>
            <a:off x="5303912" y="2492896"/>
            <a:ext cx="1728192" cy="25922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b="1" dirty="0">
                <a:solidFill>
                  <a:schemeClr val="tx1"/>
                </a:solidFill>
              </a:rPr>
              <a:t>CIP etkinliği</a:t>
            </a:r>
            <a:endParaRPr lang="tr-TR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93242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err="1"/>
              <a:t>Biyofilm</a:t>
            </a:r>
            <a:r>
              <a:rPr lang="tr-TR" sz="3600" b="1" dirty="0"/>
              <a:t> kontrolünde yeni yaklaşımlar</a:t>
            </a:r>
            <a:endParaRPr lang="tr-TR" sz="36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Biyosidal</a:t>
            </a:r>
            <a:r>
              <a:rPr lang="tr-TR" dirty="0" smtClean="0"/>
              <a:t> yüzeyler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dirty="0" err="1" smtClean="0"/>
              <a:t>Antbiofouling</a:t>
            </a:r>
            <a:r>
              <a:rPr lang="tr-TR" dirty="0" smtClean="0"/>
              <a:t> yüzeyler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4" name="3 Yuvarlatılmış Dikdörtgen"/>
          <p:cNvSpPr/>
          <p:nvPr/>
        </p:nvSpPr>
        <p:spPr>
          <a:xfrm>
            <a:off x="2423592" y="4581128"/>
            <a:ext cx="7128792" cy="8640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>
                <a:solidFill>
                  <a:srgbClr val="FFFF00"/>
                </a:solidFill>
              </a:rPr>
              <a:t>Yüzey topografyası ya da yüzey kimyası nedeniyle bakteri </a:t>
            </a:r>
            <a:r>
              <a:rPr lang="tr-TR" b="1" dirty="0" err="1">
                <a:solidFill>
                  <a:srgbClr val="FFFF00"/>
                </a:solidFill>
              </a:rPr>
              <a:t>tutunumunu</a:t>
            </a:r>
            <a:r>
              <a:rPr lang="tr-TR" b="1" dirty="0">
                <a:solidFill>
                  <a:srgbClr val="FFFF00"/>
                </a:solidFill>
              </a:rPr>
              <a:t> sınırlayan ya da engelleyen yüzeyler</a:t>
            </a:r>
            <a:endParaRPr lang="tr-TR" b="1" dirty="0">
              <a:solidFill>
                <a:srgbClr val="FFFF00"/>
              </a:solidFill>
            </a:endParaRPr>
          </a:p>
        </p:txBody>
      </p:sp>
      <p:sp>
        <p:nvSpPr>
          <p:cNvPr id="5" name="4 Yuvarlatılmış Dikdörtgen"/>
          <p:cNvSpPr/>
          <p:nvPr/>
        </p:nvSpPr>
        <p:spPr>
          <a:xfrm>
            <a:off x="2423592" y="2420888"/>
            <a:ext cx="7128792" cy="8640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>
                <a:solidFill>
                  <a:srgbClr val="FFFF00"/>
                </a:solidFill>
              </a:rPr>
              <a:t>Bakteri gelişimini engelleyen / öldüren yüzeyler</a:t>
            </a:r>
            <a:endParaRPr lang="tr-TR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38455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b="1" dirty="0" err="1"/>
              <a:t>Antibakteriyel</a:t>
            </a:r>
            <a:r>
              <a:rPr lang="tr-TR" sz="4000" b="1" dirty="0"/>
              <a:t> (</a:t>
            </a:r>
            <a:r>
              <a:rPr lang="tr-TR" sz="4000" b="1" dirty="0" err="1"/>
              <a:t>antibiofouling</a:t>
            </a:r>
            <a:r>
              <a:rPr lang="tr-TR" sz="4000" b="1" dirty="0"/>
              <a:t>) yüzeyler</a:t>
            </a:r>
            <a:endParaRPr lang="tr-TR" sz="4000" b="1" dirty="0"/>
          </a:p>
        </p:txBody>
      </p:sp>
      <p:sp>
        <p:nvSpPr>
          <p:cNvPr id="4" name="3 Yuvarlatılmış Dikdörtgen"/>
          <p:cNvSpPr/>
          <p:nvPr/>
        </p:nvSpPr>
        <p:spPr>
          <a:xfrm>
            <a:off x="2063552" y="1772816"/>
            <a:ext cx="7920880" cy="17281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b="1" dirty="0">
                <a:solidFill>
                  <a:schemeClr val="bg1"/>
                </a:solidFill>
              </a:rPr>
              <a:t>Kuru yüzeyler için</a:t>
            </a:r>
          </a:p>
          <a:p>
            <a:pPr algn="ctr"/>
            <a:r>
              <a:rPr lang="tr-TR" sz="2400" b="1" dirty="0">
                <a:solidFill>
                  <a:srgbClr val="FFFF00"/>
                </a:solidFill>
              </a:rPr>
              <a:t>N,N‐</a:t>
            </a:r>
            <a:r>
              <a:rPr lang="tr-TR" sz="2400" b="1" dirty="0" err="1">
                <a:solidFill>
                  <a:srgbClr val="FFFF00"/>
                </a:solidFill>
              </a:rPr>
              <a:t>dimethyl</a:t>
            </a:r>
            <a:r>
              <a:rPr lang="tr-TR" sz="2400" b="1" dirty="0">
                <a:solidFill>
                  <a:srgbClr val="FFFF00"/>
                </a:solidFill>
              </a:rPr>
              <a:t>‐2‐</a:t>
            </a:r>
            <a:r>
              <a:rPr lang="tr-TR" sz="2400" b="1" dirty="0" err="1">
                <a:solidFill>
                  <a:srgbClr val="FFFF00"/>
                </a:solidFill>
              </a:rPr>
              <a:t>morpholinone</a:t>
            </a:r>
            <a:r>
              <a:rPr lang="tr-TR" sz="2400" b="1" dirty="0">
                <a:solidFill>
                  <a:srgbClr val="FFFF00"/>
                </a:solidFill>
              </a:rPr>
              <a:t> (CB ring) ile kaplı yüzeyler</a:t>
            </a:r>
            <a:endParaRPr lang="tr-TR" sz="2400" b="1" dirty="0">
              <a:solidFill>
                <a:srgbClr val="FFFF00"/>
              </a:solidFill>
            </a:endParaRPr>
          </a:p>
        </p:txBody>
      </p:sp>
      <p:sp>
        <p:nvSpPr>
          <p:cNvPr id="5" name="4 Yuvarlatılmış Dikdörtgen"/>
          <p:cNvSpPr/>
          <p:nvPr/>
        </p:nvSpPr>
        <p:spPr>
          <a:xfrm>
            <a:off x="2135560" y="4149080"/>
            <a:ext cx="7920880" cy="17281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b="1" dirty="0">
                <a:solidFill>
                  <a:schemeClr val="bg1"/>
                </a:solidFill>
              </a:rPr>
              <a:t>Islak yüzeyler için</a:t>
            </a:r>
          </a:p>
          <a:p>
            <a:pPr algn="ctr"/>
            <a:r>
              <a:rPr lang="tr-TR" sz="2800" b="1" dirty="0" err="1">
                <a:solidFill>
                  <a:srgbClr val="FFFF00"/>
                </a:solidFill>
              </a:rPr>
              <a:t>Zwitterionic</a:t>
            </a:r>
            <a:r>
              <a:rPr lang="tr-TR" sz="2800" b="1" dirty="0">
                <a:solidFill>
                  <a:srgbClr val="FFFF00"/>
                </a:solidFill>
              </a:rPr>
              <a:t> </a:t>
            </a:r>
            <a:r>
              <a:rPr lang="tr-TR" sz="2800" b="1" dirty="0" err="1">
                <a:solidFill>
                  <a:srgbClr val="FFFF00"/>
                </a:solidFill>
              </a:rPr>
              <a:t>carboxybetaine</a:t>
            </a:r>
            <a:r>
              <a:rPr lang="tr-TR" sz="2800" b="1" dirty="0">
                <a:solidFill>
                  <a:srgbClr val="FFFF00"/>
                </a:solidFill>
              </a:rPr>
              <a:t> (CB‐OH ring)</a:t>
            </a:r>
            <a:endParaRPr lang="tr-TR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36076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err="1"/>
              <a:t>Antibakteriyel</a:t>
            </a:r>
            <a:r>
              <a:rPr lang="tr-TR" sz="3600" b="1" dirty="0"/>
              <a:t> (</a:t>
            </a:r>
            <a:r>
              <a:rPr lang="tr-TR" sz="3600" b="1" dirty="0" err="1"/>
              <a:t>antibiofouling</a:t>
            </a:r>
            <a:r>
              <a:rPr lang="tr-TR" sz="3600" b="1" dirty="0"/>
              <a:t>) yüzeyler</a:t>
            </a:r>
            <a:endParaRPr lang="tr-TR" sz="3600" dirty="0"/>
          </a:p>
        </p:txBody>
      </p:sp>
      <p:sp>
        <p:nvSpPr>
          <p:cNvPr id="4" name="3 Yuvarlatılmış Dikdörtgen"/>
          <p:cNvSpPr/>
          <p:nvPr/>
        </p:nvSpPr>
        <p:spPr>
          <a:xfrm>
            <a:off x="2207568" y="2348880"/>
            <a:ext cx="7704856" cy="26642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 err="1"/>
              <a:t>Antibakteriyel</a:t>
            </a:r>
            <a:r>
              <a:rPr lang="tr-TR" sz="2800" b="1" dirty="0"/>
              <a:t> yüzey boyaları</a:t>
            </a:r>
          </a:p>
          <a:p>
            <a:pPr algn="ctr"/>
            <a:endParaRPr lang="tr-TR" sz="2400" b="1" dirty="0">
              <a:solidFill>
                <a:srgbClr val="FFFF00"/>
              </a:solidFill>
            </a:endParaRPr>
          </a:p>
          <a:p>
            <a:pPr algn="ctr"/>
            <a:r>
              <a:rPr lang="tr-TR" sz="2400" b="1" dirty="0">
                <a:solidFill>
                  <a:srgbClr val="FFFF00"/>
                </a:solidFill>
              </a:rPr>
              <a:t>gümüş, titanyum, </a:t>
            </a:r>
            <a:r>
              <a:rPr lang="tr-TR" sz="2400" b="1" dirty="0" err="1">
                <a:solidFill>
                  <a:srgbClr val="FFFF00"/>
                </a:solidFill>
              </a:rPr>
              <a:t>hidroksiapatit</a:t>
            </a:r>
            <a:r>
              <a:rPr lang="tr-TR" sz="2400" b="1" dirty="0">
                <a:solidFill>
                  <a:srgbClr val="FFFF00"/>
                </a:solidFill>
              </a:rPr>
              <a:t>, antibiyotikler, dörtlü amonyum bileşikleri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tr-TR" sz="2400" b="1" dirty="0">
                <a:solidFill>
                  <a:srgbClr val="FFFF00"/>
                </a:solidFill>
              </a:rPr>
              <a:t>ya da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tr-TR" sz="2400" b="1" dirty="0" err="1">
                <a:solidFill>
                  <a:srgbClr val="FFFF00"/>
                </a:solidFill>
              </a:rPr>
              <a:t>florür</a:t>
            </a:r>
            <a:r>
              <a:rPr lang="tr-TR" sz="2400" b="1" dirty="0">
                <a:solidFill>
                  <a:srgbClr val="FFFF00"/>
                </a:solidFill>
              </a:rPr>
              <a:t> iyonları</a:t>
            </a:r>
          </a:p>
          <a:p>
            <a:pPr algn="ctr"/>
            <a:endParaRPr lang="tr-TR" sz="2400" b="1" dirty="0">
              <a:solidFill>
                <a:schemeClr val="tx1"/>
              </a:solidFill>
            </a:endParaRPr>
          </a:p>
          <a:p>
            <a:pPr algn="ctr"/>
            <a:r>
              <a:rPr lang="tr-TR" sz="2400" b="1" dirty="0">
                <a:solidFill>
                  <a:schemeClr val="tx1"/>
                </a:solidFill>
              </a:rPr>
              <a:t>Gıda güvenliği riskleri???</a:t>
            </a:r>
            <a:endParaRPr lang="tr-TR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66243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b="1" dirty="0" err="1"/>
              <a:t>Biyofilm</a:t>
            </a:r>
            <a:r>
              <a:rPr lang="tr-TR" sz="4000" b="1" dirty="0"/>
              <a:t> oluşumu-Görüş 1</a:t>
            </a:r>
            <a:endParaRPr lang="tr-TR" sz="40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Suda çözünen protein bileşikleri </a:t>
            </a:r>
            <a:r>
              <a:rPr lang="tr-TR" sz="2400" dirty="0" err="1"/>
              <a:t>Pseudomonas’ların</a:t>
            </a:r>
            <a:r>
              <a:rPr lang="tr-TR" sz="2400" dirty="0"/>
              <a:t> paslanmaz çelik yüzeylere tutunmasını engeller</a:t>
            </a:r>
          </a:p>
          <a:p>
            <a:endParaRPr lang="tr-TR" sz="2400" dirty="0"/>
          </a:p>
          <a:p>
            <a:r>
              <a:rPr lang="tr-TR" sz="2400" dirty="0"/>
              <a:t>Yağsız süt </a:t>
            </a:r>
            <a:r>
              <a:rPr lang="en-US" sz="2400" i="1" dirty="0"/>
              <a:t>Staphylococcus aureus, Listeria monocytogenes </a:t>
            </a:r>
            <a:r>
              <a:rPr lang="tr-TR" sz="2400" dirty="0"/>
              <a:t>ve</a:t>
            </a:r>
            <a:r>
              <a:rPr lang="tr-TR" sz="2400" i="1" dirty="0"/>
              <a:t> </a:t>
            </a:r>
            <a:r>
              <a:rPr lang="en-US" sz="2400" i="1" dirty="0"/>
              <a:t>Serratia</a:t>
            </a:r>
            <a:r>
              <a:rPr lang="tr-TR" sz="2400" i="1" dirty="0"/>
              <a:t> </a:t>
            </a:r>
            <a:r>
              <a:rPr lang="tr-TR" sz="2400" i="1" dirty="0" err="1"/>
              <a:t>marcescens’</a:t>
            </a:r>
            <a:r>
              <a:rPr lang="tr-TR" sz="2400" dirty="0" err="1"/>
              <a:t>in</a:t>
            </a:r>
            <a:r>
              <a:rPr lang="tr-TR" sz="2400" i="1" dirty="0"/>
              <a:t> </a:t>
            </a:r>
            <a:r>
              <a:rPr lang="tr-TR" sz="2400" dirty="0"/>
              <a:t>yüzeye tutunmasını sınırlandırır</a:t>
            </a:r>
          </a:p>
          <a:p>
            <a:endParaRPr lang="tr-TR" sz="2400" dirty="0"/>
          </a:p>
          <a:p>
            <a:r>
              <a:rPr lang="tr-TR" sz="2400" dirty="0">
                <a:solidFill>
                  <a:srgbClr val="C00000"/>
                </a:solidFill>
              </a:rPr>
              <a:t>Proteinler yüzeye  bağlanma konusunda bakteriler ile yarış içerisindedir</a:t>
            </a:r>
            <a:endParaRPr lang="tr-TR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02091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Biyofilm</a:t>
            </a:r>
            <a:r>
              <a:rPr lang="tr-TR" b="1" dirty="0" smtClean="0"/>
              <a:t> oluşumu-Görüş 2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Paslanmaz yüzeyler ile plastik yüzeylerin serum proteinleri veya laktoz ile kaplanması bakteri </a:t>
            </a:r>
            <a:r>
              <a:rPr lang="tr-TR" dirty="0" err="1"/>
              <a:t>tutunumunu</a:t>
            </a:r>
            <a:r>
              <a:rPr lang="tr-TR" dirty="0"/>
              <a:t> arttırır</a:t>
            </a:r>
          </a:p>
          <a:p>
            <a:endParaRPr lang="tr-TR" dirty="0"/>
          </a:p>
          <a:p>
            <a:r>
              <a:rPr lang="tr-TR" dirty="0"/>
              <a:t>Et suyu paslanmaz yüzeylerde yüzey yükleri azalttığından bakteri </a:t>
            </a:r>
            <a:r>
              <a:rPr lang="tr-TR" dirty="0" err="1"/>
              <a:t>adsorbsiyonunu</a:t>
            </a:r>
            <a:r>
              <a:rPr lang="tr-TR" dirty="0"/>
              <a:t> arttırır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240252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376</Words>
  <Application>Microsoft Office PowerPoint</Application>
  <PresentationFormat>Geniş ekran</PresentationFormat>
  <Paragraphs>69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Office Teması</vt:lpstr>
      <vt:lpstr>Biyofilm</vt:lpstr>
      <vt:lpstr>Biyofilm oluşumunun engellenmesi</vt:lpstr>
      <vt:lpstr>CIP sistemlerinin etkinliği</vt:lpstr>
      <vt:lpstr>PowerPoint Sunusu</vt:lpstr>
      <vt:lpstr>Biyofilm kontrolünde yeni yaklaşımlar</vt:lpstr>
      <vt:lpstr>Antibakteriyel (antibiofouling) yüzeyler</vt:lpstr>
      <vt:lpstr>Antibakteriyel (antibiofouling) yüzeyler</vt:lpstr>
      <vt:lpstr>Biyofilm oluşumu-Görüş 1</vt:lpstr>
      <vt:lpstr>Biyofilm oluşumu-Görüş 2</vt:lpstr>
      <vt:lpstr>Bakteri ayak izi!!</vt:lpstr>
      <vt:lpstr>Bakteri yüzeyi</vt:lpstr>
      <vt:lpstr>Biyofilmin proses etkinliğine etkileri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Biyofilm</dc:title>
  <dc:creator>süt</dc:creator>
  <cp:lastModifiedBy>süt</cp:lastModifiedBy>
  <cp:revision>1</cp:revision>
  <dcterms:created xsi:type="dcterms:W3CDTF">2021-09-03T19:08:36Z</dcterms:created>
  <dcterms:modified xsi:type="dcterms:W3CDTF">2021-09-03T19:08:45Z</dcterms:modified>
</cp:coreProperties>
</file>