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72" r:id="rId3"/>
    <p:sldId id="258" r:id="rId4"/>
    <p:sldId id="259" r:id="rId5"/>
    <p:sldId id="260" r:id="rId6"/>
    <p:sldId id="261" r:id="rId7"/>
    <p:sldId id="262" r:id="rId8"/>
    <p:sldId id="263" r:id="rId9"/>
    <p:sldId id="264" r:id="rId10"/>
    <p:sldId id="265" r:id="rId11"/>
    <p:sldId id="267" r:id="rId12"/>
    <p:sldId id="268" r:id="rId13"/>
    <p:sldId id="273" r:id="rId14"/>
    <p:sldId id="274" r:id="rId15"/>
    <p:sldId id="275" r:id="rId16"/>
    <p:sldId id="278" r:id="rId17"/>
    <p:sldId id="279" r:id="rId18"/>
    <p:sldId id="269" r:id="rId19"/>
    <p:sldId id="270" r:id="rId20"/>
    <p:sldId id="271"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20"/>
    <p:restoredTop sz="96296"/>
  </p:normalViewPr>
  <p:slideViewPr>
    <p:cSldViewPr snapToGrid="0" snapToObjects="1">
      <p:cViewPr varScale="1">
        <p:scale>
          <a:sx n="92" d="100"/>
          <a:sy n="92" d="100"/>
        </p:scale>
        <p:origin x="176" y="4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16C67-50B4-1B46-80A1-937A1C5ABCC9}" type="datetimeFigureOut">
              <a:rPr lang="tr-TR" smtClean="0"/>
              <a:t>13.12.2021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A6A71-6B7D-6148-9BDD-DD0AB7DD69F9}" type="slidenum">
              <a:rPr lang="tr-TR" smtClean="0"/>
              <a:t>‹#›</a:t>
            </a:fld>
            <a:endParaRPr lang="tr-TR"/>
          </a:p>
        </p:txBody>
      </p:sp>
    </p:spTree>
    <p:extLst>
      <p:ext uri="{BB962C8B-B14F-4D97-AF65-F5344CB8AC3E}">
        <p14:creationId xmlns:p14="http://schemas.microsoft.com/office/powerpoint/2010/main" val="183126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B95666-83FF-9441-A8C6-B1487BADA87A}" type="slidenum">
              <a:rPr lang="tr-TR" sz="1200">
                <a:latin typeface="Times New Roman"/>
              </a:rPr>
              <a:pPr eaLnBrk="1" hangingPunct="1"/>
              <a:t>3</a:t>
            </a:fld>
            <a:endParaRPr lang="tr-TR" sz="1200" dirty="0">
              <a:latin typeface="Times New Roman"/>
            </a:endParaRP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6601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41BF9BA0-AF7F-7D4C-A733-3F7A016788EC}" type="slidenum">
              <a:rPr lang="tr-TR" smtClean="0"/>
              <a:pPr>
                <a:defRPr/>
              </a:pPr>
              <a:t>7</a:t>
            </a:fld>
            <a:endParaRPr lang="tr-TR" dirty="0"/>
          </a:p>
        </p:txBody>
      </p:sp>
    </p:spTree>
    <p:extLst>
      <p:ext uri="{BB962C8B-B14F-4D97-AF65-F5344CB8AC3E}">
        <p14:creationId xmlns:p14="http://schemas.microsoft.com/office/powerpoint/2010/main" val="145423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7BE111-94BE-E546-B3F7-472B4AC25BBC}" type="slidenum">
              <a:rPr lang="tr-TR" sz="1200">
                <a:latin typeface="Times New Roman"/>
              </a:rPr>
              <a:pPr eaLnBrk="1" hangingPunct="1"/>
              <a:t>8</a:t>
            </a:fld>
            <a:endParaRPr lang="tr-TR" sz="1200" dirty="0">
              <a:latin typeface="Times New Roman"/>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67129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519A6A71-6B7D-6148-9BDD-DD0AB7DD69F9}" type="slidenum">
              <a:rPr lang="tr-TR" smtClean="0"/>
              <a:t>10</a:t>
            </a:fld>
            <a:endParaRPr lang="tr-TR"/>
          </a:p>
        </p:txBody>
      </p:sp>
    </p:spTree>
    <p:extLst>
      <p:ext uri="{BB962C8B-B14F-4D97-AF65-F5344CB8AC3E}">
        <p14:creationId xmlns:p14="http://schemas.microsoft.com/office/powerpoint/2010/main" val="2290327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BF9BA0-AF7F-7D4C-A733-3F7A016788EC}" type="slidenum">
              <a:rPr lang="tr-TR" smtClean="0"/>
              <a:pPr>
                <a:defRPr/>
              </a:pPr>
              <a:t>11</a:t>
            </a:fld>
            <a:endParaRPr lang="tr-TR" dirty="0"/>
          </a:p>
        </p:txBody>
      </p:sp>
    </p:spTree>
    <p:extLst>
      <p:ext uri="{BB962C8B-B14F-4D97-AF65-F5344CB8AC3E}">
        <p14:creationId xmlns:p14="http://schemas.microsoft.com/office/powerpoint/2010/main" val="135971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519A6A71-6B7D-6148-9BDD-DD0AB7DD69F9}" type="slidenum">
              <a:rPr lang="tr-TR" smtClean="0"/>
              <a:t>17</a:t>
            </a:fld>
            <a:endParaRPr lang="tr-TR"/>
          </a:p>
        </p:txBody>
      </p:sp>
    </p:spTree>
    <p:extLst>
      <p:ext uri="{BB962C8B-B14F-4D97-AF65-F5344CB8AC3E}">
        <p14:creationId xmlns:p14="http://schemas.microsoft.com/office/powerpoint/2010/main" val="410924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95B684-DAF0-2E4F-9BC2-F116438907ED}" type="datetimeFigureOut">
              <a:rPr lang="tr-TR" smtClean="0"/>
              <a:t>13.12.2021</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147957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95B684-DAF0-2E4F-9BC2-F116438907ED}" type="datetimeFigureOut">
              <a:rPr lang="tr-TR" smtClean="0"/>
              <a:t>13.12.2021</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7592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95B684-DAF0-2E4F-9BC2-F116438907ED}" type="datetimeFigureOut">
              <a:rPr lang="tr-TR" smtClean="0"/>
              <a:t>13.12.2021</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48571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95B684-DAF0-2E4F-9BC2-F116438907ED}" type="datetimeFigureOut">
              <a:rPr lang="tr-TR" smtClean="0"/>
              <a:t>13.12.2021</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156957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p:cNvSpPr>
            <a:spLocks noGrp="1"/>
          </p:cNvSpPr>
          <p:nvPr>
            <p:ph type="dt" sz="half" idx="10"/>
          </p:nvPr>
        </p:nvSpPr>
        <p:spPr/>
        <p:txBody>
          <a:bodyPr/>
          <a:lstStyle/>
          <a:p>
            <a:fld id="{6295B684-DAF0-2E4F-9BC2-F116438907ED}" type="datetimeFigureOut">
              <a:rPr lang="tr-TR" smtClean="0"/>
              <a:t>13.12.2021</a:t>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15706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95B684-DAF0-2E4F-9BC2-F116438907ED}" type="datetimeFigureOut">
              <a:rPr lang="tr-TR" smtClean="0"/>
              <a:t>13.12.2021</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53240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95B684-DAF0-2E4F-9BC2-F116438907ED}" type="datetimeFigureOut">
              <a:rPr lang="tr-TR" smtClean="0"/>
              <a:t>13.12.2021</a:t>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1726583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6295B684-DAF0-2E4F-9BC2-F116438907ED}" type="datetimeFigureOut">
              <a:rPr lang="tr-TR" smtClean="0"/>
              <a:t>13.12.2021</a:t>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189245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95B684-DAF0-2E4F-9BC2-F116438907ED}" type="datetimeFigureOut">
              <a:rPr lang="tr-TR" smtClean="0"/>
              <a:t>13.12.2021</a:t>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4905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6295B684-DAF0-2E4F-9BC2-F116438907ED}" type="datetimeFigureOut">
              <a:rPr lang="tr-TR" smtClean="0"/>
              <a:t>13.12.2021</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200350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6295B684-DAF0-2E4F-9BC2-F116438907ED}" type="datetimeFigureOut">
              <a:rPr lang="tr-TR" smtClean="0"/>
              <a:t>13.12.2021</a:t>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44D543-B402-E649-BD89-C4B6305725FA}" type="slidenum">
              <a:rPr lang="tr-TR" smtClean="0"/>
              <a:t>‹#›</a:t>
            </a:fld>
            <a:endParaRPr lang="tr-TR"/>
          </a:p>
        </p:txBody>
      </p:sp>
    </p:spTree>
    <p:extLst>
      <p:ext uri="{BB962C8B-B14F-4D97-AF65-F5344CB8AC3E}">
        <p14:creationId xmlns:p14="http://schemas.microsoft.com/office/powerpoint/2010/main" val="30627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5B684-DAF0-2E4F-9BC2-F116438907ED}" type="datetimeFigureOut">
              <a:rPr lang="tr-TR" smtClean="0"/>
              <a:t>13.12.2021</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4D543-B402-E649-BD89-C4B6305725FA}" type="slidenum">
              <a:rPr lang="tr-TR" smtClean="0"/>
              <a:t>‹#›</a:t>
            </a:fld>
            <a:endParaRPr lang="tr-TR"/>
          </a:p>
        </p:txBody>
      </p:sp>
    </p:spTree>
    <p:extLst>
      <p:ext uri="{BB962C8B-B14F-4D97-AF65-F5344CB8AC3E}">
        <p14:creationId xmlns:p14="http://schemas.microsoft.com/office/powerpoint/2010/main" val="504025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242836" y="2445442"/>
            <a:ext cx="5415649" cy="2062103"/>
          </a:xfrm>
          <a:prstGeom prst="rect">
            <a:avLst/>
          </a:prstGeom>
          <a:noFill/>
        </p:spPr>
        <p:txBody>
          <a:bodyPr wrap="none" rtlCol="0">
            <a:spAutoFit/>
          </a:bodyPr>
          <a:lstStyle/>
          <a:p>
            <a:pPr algn="ctr"/>
            <a:r>
              <a:rPr lang="tr-TR" sz="3200" b="1">
                <a:latin typeface="Calibri" charset="0"/>
                <a:ea typeface="Calibri" charset="0"/>
                <a:cs typeface="Calibri" charset="0"/>
              </a:rPr>
              <a:t>11. </a:t>
            </a:r>
            <a:r>
              <a:rPr lang="tr-TR" sz="3200" b="1" dirty="0">
                <a:latin typeface="Calibri" charset="0"/>
                <a:ea typeface="Calibri" charset="0"/>
                <a:cs typeface="Calibri" charset="0"/>
              </a:rPr>
              <a:t>BÖLÜM</a:t>
            </a:r>
          </a:p>
          <a:p>
            <a:pPr algn="ctr"/>
            <a:r>
              <a:rPr lang="tr-TR" sz="3200" b="1" dirty="0">
                <a:latin typeface="Calibri" charset="0"/>
                <a:ea typeface="Calibri" charset="0"/>
                <a:cs typeface="Calibri" charset="0"/>
              </a:rPr>
              <a:t>UBEYD KÜLTÜRÜNÜN YAYILIMI</a:t>
            </a:r>
          </a:p>
          <a:p>
            <a:pPr algn="ctr"/>
            <a:r>
              <a:rPr lang="tr-TR" sz="3200" b="1" dirty="0">
                <a:latin typeface="Calibri" charset="0"/>
                <a:ea typeface="Calibri" charset="0"/>
                <a:cs typeface="Calibri" charset="0"/>
              </a:rPr>
              <a:t>VE </a:t>
            </a:r>
          </a:p>
          <a:p>
            <a:pPr algn="ctr"/>
            <a:r>
              <a:rPr lang="tr-TR" sz="3200" b="1" dirty="0">
                <a:latin typeface="Calibri" charset="0"/>
                <a:ea typeface="Calibri" charset="0"/>
                <a:cs typeface="Calibri" charset="0"/>
              </a:rPr>
              <a:t>DİNİ YAPILARIN OLUŞUMU</a:t>
            </a:r>
          </a:p>
        </p:txBody>
      </p:sp>
    </p:spTree>
    <p:extLst>
      <p:ext uri="{BB962C8B-B14F-4D97-AF65-F5344CB8AC3E}">
        <p14:creationId xmlns:p14="http://schemas.microsoft.com/office/powerpoint/2010/main" val="1417920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9842" y="1064568"/>
            <a:ext cx="3548531" cy="4893647"/>
          </a:xfrm>
          <a:prstGeom prst="rect">
            <a:avLst/>
          </a:prstGeom>
        </p:spPr>
        <p:txBody>
          <a:bodyPr wrap="square">
            <a:spAutoFit/>
          </a:bodyPr>
          <a:lstStyle/>
          <a:p>
            <a:pPr algn="r"/>
            <a:r>
              <a:rPr lang="en-US" sz="2400" dirty="0" err="1"/>
              <a:t>Burası</a:t>
            </a:r>
            <a:r>
              <a:rPr lang="en-US" sz="2400" dirty="0"/>
              <a:t>, </a:t>
            </a:r>
            <a:r>
              <a:rPr lang="en-US" sz="2400" dirty="0" err="1"/>
              <a:t>Diyala</a:t>
            </a:r>
            <a:r>
              <a:rPr lang="en-US" sz="2400" dirty="0"/>
              <a:t> </a:t>
            </a:r>
            <a:r>
              <a:rPr lang="en-US" sz="2400" dirty="0" err="1"/>
              <a:t>Irmağı’nda</a:t>
            </a:r>
            <a:r>
              <a:rPr lang="en-US" sz="2400" dirty="0"/>
              <a:t> </a:t>
            </a:r>
            <a:r>
              <a:rPr lang="en-US" sz="2400" dirty="0" err="1"/>
              <a:t>baraj</a:t>
            </a:r>
            <a:r>
              <a:rPr lang="en-US" sz="2400" dirty="0"/>
              <a:t> </a:t>
            </a:r>
            <a:r>
              <a:rPr lang="en-US" sz="2400" dirty="0" err="1"/>
              <a:t>yapım</a:t>
            </a:r>
            <a:r>
              <a:rPr lang="en-US" sz="2400" dirty="0"/>
              <a:t> </a:t>
            </a:r>
            <a:r>
              <a:rPr lang="en-US" sz="2400" dirty="0" err="1"/>
              <a:t>çalışmaları</a:t>
            </a:r>
            <a:r>
              <a:rPr lang="en-US" sz="2400" dirty="0"/>
              <a:t> </a:t>
            </a:r>
            <a:r>
              <a:rPr lang="en-US" sz="2400" dirty="0" err="1"/>
              <a:t>sırasında</a:t>
            </a:r>
            <a:r>
              <a:rPr lang="en-US" sz="2400" dirty="0"/>
              <a:t> </a:t>
            </a:r>
            <a:r>
              <a:rPr lang="en-US" sz="2400" dirty="0" err="1"/>
              <a:t>tespit</a:t>
            </a:r>
            <a:r>
              <a:rPr lang="en-US" sz="2400" dirty="0"/>
              <a:t> </a:t>
            </a:r>
            <a:r>
              <a:rPr lang="en-US" sz="2400" dirty="0" err="1"/>
              <a:t>edilmiş</a:t>
            </a:r>
            <a:r>
              <a:rPr lang="en-US" sz="2400" dirty="0"/>
              <a:t>. </a:t>
            </a:r>
            <a:r>
              <a:rPr lang="en-US" sz="2400" dirty="0" err="1"/>
              <a:t>Erhanedanlar</a:t>
            </a:r>
            <a:r>
              <a:rPr lang="en-US" sz="2400" dirty="0"/>
              <a:t> </a:t>
            </a:r>
            <a:r>
              <a:rPr lang="en-US" sz="2400" dirty="0" err="1"/>
              <a:t>ve</a:t>
            </a:r>
            <a:r>
              <a:rPr lang="en-US" sz="2400" dirty="0"/>
              <a:t> </a:t>
            </a:r>
            <a:r>
              <a:rPr lang="en-US" sz="2400" dirty="0" err="1"/>
              <a:t>İslami</a:t>
            </a:r>
            <a:r>
              <a:rPr lang="en-US" sz="2400" dirty="0"/>
              <a:t> </a:t>
            </a:r>
            <a:r>
              <a:rPr lang="en-US" sz="2400" dirty="0" err="1"/>
              <a:t>dönemler</a:t>
            </a:r>
            <a:r>
              <a:rPr lang="en-US" sz="2400" dirty="0"/>
              <a:t> </a:t>
            </a:r>
            <a:r>
              <a:rPr lang="en-US" sz="2400" dirty="0" err="1"/>
              <a:t>ile</a:t>
            </a:r>
            <a:r>
              <a:rPr lang="en-US" sz="2400" dirty="0"/>
              <a:t> </a:t>
            </a:r>
            <a:r>
              <a:rPr lang="en-US" sz="2400" dirty="0" err="1"/>
              <a:t>Geç</a:t>
            </a:r>
            <a:r>
              <a:rPr lang="en-US" sz="2400" dirty="0"/>
              <a:t> </a:t>
            </a:r>
            <a:r>
              <a:rPr lang="en-US" sz="2400" dirty="0" err="1"/>
              <a:t>Ubeyd</a:t>
            </a:r>
            <a:r>
              <a:rPr lang="en-US" sz="2400" dirty="0"/>
              <a:t>  </a:t>
            </a:r>
            <a:r>
              <a:rPr lang="en-US" sz="2400" dirty="0" err="1"/>
              <a:t>dönemine</a:t>
            </a:r>
            <a:r>
              <a:rPr lang="en-US" sz="2400" dirty="0"/>
              <a:t> </a:t>
            </a:r>
            <a:r>
              <a:rPr lang="en-US" sz="2400" dirty="0" err="1"/>
              <a:t>ait</a:t>
            </a:r>
            <a:r>
              <a:rPr lang="en-US" sz="2400" dirty="0"/>
              <a:t> </a:t>
            </a:r>
            <a:r>
              <a:rPr lang="en-US" sz="2400" dirty="0" err="1"/>
              <a:t>yerleşmeler</a:t>
            </a:r>
            <a:r>
              <a:rPr lang="en-US" sz="2400" dirty="0"/>
              <a:t> </a:t>
            </a:r>
            <a:r>
              <a:rPr lang="en-US" sz="2400" dirty="0" err="1"/>
              <a:t>mevcuttur</a:t>
            </a:r>
            <a:r>
              <a:rPr lang="en-US" sz="2400" dirty="0"/>
              <a:t>. </a:t>
            </a:r>
            <a:r>
              <a:rPr lang="en-US" sz="2400" dirty="0" err="1"/>
              <a:t>Höyüğün</a:t>
            </a:r>
            <a:r>
              <a:rPr lang="en-US" sz="2400" dirty="0"/>
              <a:t> </a:t>
            </a:r>
            <a:r>
              <a:rPr lang="en-US" sz="2400" dirty="0" err="1"/>
              <a:t>orta</a:t>
            </a:r>
            <a:r>
              <a:rPr lang="en-US" sz="2400" dirty="0"/>
              <a:t> </a:t>
            </a:r>
            <a:r>
              <a:rPr lang="en-US" sz="2400" dirty="0" err="1"/>
              <a:t>noktasında</a:t>
            </a:r>
            <a:r>
              <a:rPr lang="en-US" sz="2400" dirty="0"/>
              <a:t> </a:t>
            </a:r>
            <a:r>
              <a:rPr lang="en-US" sz="2400" dirty="0" err="1"/>
              <a:t>duvarlarının</a:t>
            </a:r>
            <a:r>
              <a:rPr lang="en-US" sz="2400" dirty="0"/>
              <a:t> 2 </a:t>
            </a:r>
            <a:r>
              <a:rPr lang="en-US" sz="2400" dirty="0" err="1"/>
              <a:t>metreyi</a:t>
            </a:r>
            <a:r>
              <a:rPr lang="en-US" sz="2400" dirty="0"/>
              <a:t> </a:t>
            </a:r>
            <a:r>
              <a:rPr lang="en-US" sz="2400" dirty="0" err="1"/>
              <a:t>aşan</a:t>
            </a:r>
            <a:r>
              <a:rPr lang="en-US" sz="2400" dirty="0"/>
              <a:t> </a:t>
            </a:r>
            <a:r>
              <a:rPr lang="en-US" sz="2400" dirty="0" err="1"/>
              <a:t>kısımlarıyla</a:t>
            </a:r>
            <a:r>
              <a:rPr lang="en-US" sz="2400" dirty="0"/>
              <a:t> </a:t>
            </a:r>
            <a:r>
              <a:rPr lang="en-US" sz="2400" dirty="0" err="1"/>
              <a:t>bir</a:t>
            </a:r>
            <a:r>
              <a:rPr lang="en-US" sz="2400" dirty="0"/>
              <a:t> </a:t>
            </a:r>
            <a:r>
              <a:rPr lang="en-US" sz="2400" dirty="0" err="1"/>
              <a:t>ev</a:t>
            </a:r>
            <a:r>
              <a:rPr lang="en-US" sz="2400" dirty="0"/>
              <a:t> </a:t>
            </a:r>
            <a:r>
              <a:rPr lang="en-US" sz="2400" dirty="0" err="1"/>
              <a:t>ortaya</a:t>
            </a:r>
            <a:r>
              <a:rPr lang="en-US" sz="2400" dirty="0"/>
              <a:t> </a:t>
            </a:r>
            <a:r>
              <a:rPr lang="en-US" sz="2400" dirty="0" err="1"/>
              <a:t>çıkarılmış</a:t>
            </a:r>
            <a:r>
              <a:rPr lang="en-US" sz="2400" dirty="0"/>
              <a:t>, </a:t>
            </a:r>
            <a:r>
              <a:rPr lang="en-US" sz="2400" dirty="0" err="1"/>
              <a:t>Geç</a:t>
            </a:r>
            <a:r>
              <a:rPr lang="en-US" sz="2400" dirty="0"/>
              <a:t> </a:t>
            </a:r>
            <a:r>
              <a:rPr lang="en-US" sz="2400" dirty="0" err="1"/>
              <a:t>Ubeyt’e</a:t>
            </a:r>
            <a:r>
              <a:rPr lang="en-US" sz="2400" dirty="0"/>
              <a:t> </a:t>
            </a:r>
            <a:r>
              <a:rPr lang="en-US" sz="2400" dirty="0" err="1"/>
              <a:t>aittir</a:t>
            </a:r>
            <a:r>
              <a:rPr lang="en-US" sz="2400" dirty="0"/>
              <a:t>. Bina </a:t>
            </a:r>
            <a:r>
              <a:rPr lang="en-US" sz="2400" dirty="0" err="1"/>
              <a:t>bir</a:t>
            </a:r>
            <a:r>
              <a:rPr lang="en-US" sz="2400" dirty="0"/>
              <a:t> </a:t>
            </a:r>
            <a:r>
              <a:rPr lang="en-US" sz="2400" dirty="0" err="1"/>
              <a:t>yangın</a:t>
            </a:r>
            <a:r>
              <a:rPr lang="en-US" sz="2400" dirty="0"/>
              <a:t> </a:t>
            </a:r>
            <a:r>
              <a:rPr lang="en-US" sz="2400" dirty="0" err="1"/>
              <a:t>görmüş</a:t>
            </a:r>
            <a:r>
              <a:rPr lang="en-US" sz="2400" dirty="0"/>
              <a:t>, </a:t>
            </a:r>
            <a:r>
              <a:rPr lang="en-US" sz="2400" dirty="0" err="1"/>
              <a:t>çanak</a:t>
            </a:r>
            <a:r>
              <a:rPr lang="en-US" sz="2400" dirty="0"/>
              <a:t> </a:t>
            </a:r>
            <a:r>
              <a:rPr lang="en-US" sz="2400" dirty="0" err="1"/>
              <a:t>çömlek</a:t>
            </a:r>
            <a:r>
              <a:rPr lang="en-US" sz="2400" dirty="0"/>
              <a:t> </a:t>
            </a:r>
            <a:r>
              <a:rPr lang="en-US" sz="2400" dirty="0" err="1"/>
              <a:t>insitu</a:t>
            </a:r>
            <a:r>
              <a:rPr lang="en-US" sz="2400" dirty="0"/>
              <a:t> </a:t>
            </a:r>
            <a:r>
              <a:rPr lang="en-US" sz="2400" dirty="0" err="1"/>
              <a:t>kalmış</a:t>
            </a:r>
            <a:r>
              <a:rPr lang="en-US" sz="2400" dirty="0"/>
              <a:t>. </a:t>
            </a:r>
          </a:p>
        </p:txBody>
      </p:sp>
      <p:sp>
        <p:nvSpPr>
          <p:cNvPr id="3" name="Metin kutusu 2"/>
          <p:cNvSpPr txBox="1"/>
          <p:nvPr/>
        </p:nvSpPr>
        <p:spPr>
          <a:xfrm>
            <a:off x="4851753" y="291404"/>
            <a:ext cx="1903085" cy="461665"/>
          </a:xfrm>
          <a:prstGeom prst="rect">
            <a:avLst/>
          </a:prstGeom>
          <a:noFill/>
        </p:spPr>
        <p:txBody>
          <a:bodyPr wrap="none" rtlCol="0">
            <a:spAutoFit/>
          </a:bodyPr>
          <a:lstStyle/>
          <a:p>
            <a:r>
              <a:rPr lang="tr-TR" sz="2400" b="1" dirty="0"/>
              <a:t>TEL MADHUR</a:t>
            </a:r>
          </a:p>
        </p:txBody>
      </p:sp>
      <p:pic>
        <p:nvPicPr>
          <p:cNvPr id="5" name="Picture 2">
            <a:extLst>
              <a:ext uri="{FF2B5EF4-FFF2-40B4-BE49-F238E27FC236}">
                <a16:creationId xmlns:a16="http://schemas.microsoft.com/office/drawing/2014/main" id="{3DE9539E-69F4-2F48-8703-73498A2F9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3555" y="1066428"/>
            <a:ext cx="3399479" cy="4725144"/>
          </a:xfrm>
          <a:prstGeom prst="rect">
            <a:avLst/>
          </a:prstGeom>
          <a:ln>
            <a:noFill/>
          </a:ln>
          <a:effectLst>
            <a:outerShdw blurRad="292100" dist="139700" dir="2700000" algn="tl" rotWithShape="0">
              <a:srgbClr val="333333">
                <a:alpha val="65000"/>
              </a:srgbClr>
            </a:outerShdw>
          </a:effectLst>
        </p:spPr>
      </p:pic>
      <p:sp>
        <p:nvSpPr>
          <p:cNvPr id="7" name="Metin kutusu 6">
            <a:extLst>
              <a:ext uri="{FF2B5EF4-FFF2-40B4-BE49-F238E27FC236}">
                <a16:creationId xmlns:a16="http://schemas.microsoft.com/office/drawing/2014/main" id="{A484E544-59FA-BB4A-9C4E-9086D2F3474C}"/>
              </a:ext>
            </a:extLst>
          </p:cNvPr>
          <p:cNvSpPr txBox="1"/>
          <p:nvPr/>
        </p:nvSpPr>
        <p:spPr>
          <a:xfrm>
            <a:off x="4103555" y="2529140"/>
            <a:ext cx="3323987" cy="2062103"/>
          </a:xfrm>
          <a:prstGeom prst="rect">
            <a:avLst/>
          </a:prstGeom>
          <a:noFill/>
        </p:spPr>
        <p:txBody>
          <a:bodyPr wrap="none" rtlCol="0">
            <a:spAutoFit/>
          </a:bodyPr>
          <a:lstStyle/>
          <a:p>
            <a:r>
              <a:rPr lang="tr-TR" sz="3200" dirty="0">
                <a:solidFill>
                  <a:schemeClr val="tx1">
                    <a:alpha val="33000"/>
                  </a:schemeClr>
                </a:solidFill>
              </a:rPr>
              <a:t>EĞİTİM AMAÇLI </a:t>
            </a:r>
          </a:p>
          <a:p>
            <a:endParaRPr lang="tr-TR" sz="3200" dirty="0">
              <a:solidFill>
                <a:schemeClr val="tx1">
                  <a:alpha val="33000"/>
                </a:schemeClr>
              </a:solidFill>
            </a:endParaRPr>
          </a:p>
          <a:p>
            <a:endParaRPr lang="tr-TR" sz="3200" dirty="0">
              <a:solidFill>
                <a:schemeClr val="tx1">
                  <a:alpha val="33000"/>
                </a:schemeClr>
              </a:solidFill>
            </a:endParaRPr>
          </a:p>
          <a:p>
            <a:r>
              <a:rPr lang="tr-TR" sz="3200" dirty="0">
                <a:solidFill>
                  <a:schemeClr val="tx1">
                    <a:alpha val="33000"/>
                  </a:schemeClr>
                </a:solidFill>
              </a:rPr>
              <a:t>KULLANIM İÇİNDİR</a:t>
            </a:r>
          </a:p>
        </p:txBody>
      </p:sp>
      <p:sp>
        <p:nvSpPr>
          <p:cNvPr id="8" name="Rectangle 1">
            <a:extLst>
              <a:ext uri="{FF2B5EF4-FFF2-40B4-BE49-F238E27FC236}">
                <a16:creationId xmlns:a16="http://schemas.microsoft.com/office/drawing/2014/main" id="{E296AF98-74FD-AE4D-97FD-B5BE57E4C40E}"/>
              </a:ext>
            </a:extLst>
          </p:cNvPr>
          <p:cNvSpPr/>
          <p:nvPr/>
        </p:nvSpPr>
        <p:spPr>
          <a:xfrm>
            <a:off x="8101318" y="1328812"/>
            <a:ext cx="3445618" cy="4462760"/>
          </a:xfrm>
          <a:prstGeom prst="rect">
            <a:avLst/>
          </a:prstGeom>
        </p:spPr>
        <p:txBody>
          <a:bodyPr wrap="square">
            <a:spAutoFit/>
          </a:bodyPr>
          <a:lstStyle/>
          <a:p>
            <a:r>
              <a:rPr lang="en-US" sz="2400" dirty="0">
                <a:latin typeface="Times New Roman"/>
              </a:rPr>
              <a:t>Tel Madhur </a:t>
            </a:r>
            <a:r>
              <a:rPr lang="en-US" sz="2400" dirty="0" err="1">
                <a:latin typeface="Times New Roman"/>
              </a:rPr>
              <a:t>dönem</a:t>
            </a:r>
            <a:r>
              <a:rPr lang="en-US" sz="2400" dirty="0">
                <a:latin typeface="Times New Roman"/>
              </a:rPr>
              <a:t> </a:t>
            </a:r>
            <a:r>
              <a:rPr lang="en-US" sz="2400" dirty="0" err="1">
                <a:latin typeface="Times New Roman"/>
              </a:rPr>
              <a:t>için</a:t>
            </a:r>
            <a:r>
              <a:rPr lang="en-US" sz="2400" dirty="0">
                <a:latin typeface="Times New Roman"/>
              </a:rPr>
              <a:t> </a:t>
            </a:r>
            <a:r>
              <a:rPr lang="en-US" sz="2400" dirty="0" err="1">
                <a:latin typeface="Times New Roman"/>
              </a:rPr>
              <a:t>örnek</a:t>
            </a:r>
            <a:r>
              <a:rPr lang="en-US" sz="2400" dirty="0">
                <a:latin typeface="Times New Roman"/>
              </a:rPr>
              <a:t> </a:t>
            </a:r>
            <a:r>
              <a:rPr lang="en-US" sz="2400" dirty="0" err="1">
                <a:latin typeface="Times New Roman"/>
              </a:rPr>
              <a:t>bir</a:t>
            </a:r>
            <a:r>
              <a:rPr lang="en-US" sz="2400" dirty="0">
                <a:latin typeface="Times New Roman"/>
              </a:rPr>
              <a:t> </a:t>
            </a:r>
            <a:r>
              <a:rPr lang="en-US" sz="2400" dirty="0" err="1">
                <a:latin typeface="Times New Roman"/>
              </a:rPr>
              <a:t>merkez</a:t>
            </a:r>
            <a:r>
              <a:rPr lang="en-US" sz="2400" dirty="0">
                <a:latin typeface="Times New Roman"/>
              </a:rPr>
              <a:t>, </a:t>
            </a:r>
            <a:r>
              <a:rPr lang="en-US" sz="2400" dirty="0" err="1">
                <a:latin typeface="Times New Roman"/>
              </a:rPr>
              <a:t>Ubeyd</a:t>
            </a:r>
            <a:r>
              <a:rPr lang="en-US" sz="2400" dirty="0">
                <a:latin typeface="Times New Roman"/>
              </a:rPr>
              <a:t> 4’ e </a:t>
            </a:r>
            <a:r>
              <a:rPr lang="en-US" sz="2400" dirty="0" err="1">
                <a:latin typeface="Times New Roman"/>
              </a:rPr>
              <a:t>ait</a:t>
            </a:r>
            <a:r>
              <a:rPr lang="en-US" sz="2400" dirty="0">
                <a:latin typeface="Times New Roman"/>
              </a:rPr>
              <a:t> </a:t>
            </a:r>
            <a:r>
              <a:rPr lang="en-US" sz="2400" dirty="0" err="1">
                <a:latin typeface="Times New Roman"/>
              </a:rPr>
              <a:t>üç</a:t>
            </a:r>
            <a:r>
              <a:rPr lang="en-US" sz="2400" dirty="0">
                <a:latin typeface="Times New Roman"/>
              </a:rPr>
              <a:t> </a:t>
            </a:r>
            <a:r>
              <a:rPr lang="en-US" sz="2400" dirty="0" err="1">
                <a:latin typeface="Times New Roman"/>
              </a:rPr>
              <a:t>bölümlü</a:t>
            </a:r>
            <a:r>
              <a:rPr lang="en-US" sz="2400" dirty="0">
                <a:latin typeface="Times New Roman"/>
              </a:rPr>
              <a:t> </a:t>
            </a:r>
            <a:r>
              <a:rPr lang="en-US" sz="2400" dirty="0" err="1">
                <a:latin typeface="Times New Roman"/>
              </a:rPr>
              <a:t>bir</a:t>
            </a:r>
            <a:r>
              <a:rPr lang="en-US" sz="2400" dirty="0">
                <a:latin typeface="Times New Roman"/>
              </a:rPr>
              <a:t> </a:t>
            </a:r>
            <a:r>
              <a:rPr lang="en-US" sz="2400" dirty="0" err="1">
                <a:latin typeface="Times New Roman"/>
              </a:rPr>
              <a:t>yapı</a:t>
            </a:r>
            <a:r>
              <a:rPr lang="en-US" sz="2400" dirty="0">
                <a:latin typeface="Times New Roman"/>
              </a:rPr>
              <a:t> var.</a:t>
            </a:r>
          </a:p>
          <a:p>
            <a:r>
              <a:rPr lang="en-US" sz="2400" dirty="0" err="1">
                <a:latin typeface="Times New Roman"/>
              </a:rPr>
              <a:t>Yangın</a:t>
            </a:r>
            <a:r>
              <a:rPr lang="en-US" sz="2400" dirty="0">
                <a:latin typeface="Times New Roman"/>
              </a:rPr>
              <a:t> </a:t>
            </a:r>
            <a:r>
              <a:rPr lang="en-US" sz="2400" dirty="0" err="1">
                <a:latin typeface="Times New Roman"/>
              </a:rPr>
              <a:t>görmüş</a:t>
            </a:r>
            <a:r>
              <a:rPr lang="en-US" sz="2400" dirty="0">
                <a:latin typeface="Times New Roman"/>
              </a:rPr>
              <a:t> </a:t>
            </a:r>
            <a:r>
              <a:rPr lang="en-US" sz="2400" dirty="0" err="1">
                <a:latin typeface="Times New Roman"/>
              </a:rPr>
              <a:t>bir</a:t>
            </a:r>
            <a:r>
              <a:rPr lang="en-US" sz="2400" dirty="0">
                <a:latin typeface="Times New Roman"/>
              </a:rPr>
              <a:t> </a:t>
            </a:r>
            <a:r>
              <a:rPr lang="en-US" sz="2400" dirty="0" err="1">
                <a:latin typeface="Times New Roman"/>
              </a:rPr>
              <a:t>yapıdır</a:t>
            </a:r>
            <a:r>
              <a:rPr lang="en-US" sz="2400" dirty="0">
                <a:latin typeface="Times New Roman"/>
              </a:rPr>
              <a:t>. </a:t>
            </a:r>
            <a:r>
              <a:rPr lang="en-US" sz="2400" dirty="0" err="1">
                <a:latin typeface="Times New Roman"/>
              </a:rPr>
              <a:t>Odalarında</a:t>
            </a:r>
            <a:r>
              <a:rPr lang="en-US" sz="2400" dirty="0">
                <a:latin typeface="Times New Roman"/>
              </a:rPr>
              <a:t> </a:t>
            </a:r>
            <a:r>
              <a:rPr lang="en-US" sz="2400" dirty="0" err="1">
                <a:latin typeface="Times New Roman"/>
              </a:rPr>
              <a:t>öğütme</a:t>
            </a:r>
            <a:r>
              <a:rPr lang="en-US" sz="2400" dirty="0">
                <a:latin typeface="Times New Roman"/>
              </a:rPr>
              <a:t> </a:t>
            </a:r>
            <a:r>
              <a:rPr lang="en-US" sz="2400" dirty="0" err="1">
                <a:latin typeface="Times New Roman"/>
              </a:rPr>
              <a:t>taşları</a:t>
            </a:r>
            <a:r>
              <a:rPr lang="en-US" sz="2400" dirty="0">
                <a:latin typeface="Times New Roman"/>
              </a:rPr>
              <a:t>, </a:t>
            </a:r>
            <a:r>
              <a:rPr lang="en-US" sz="2400" dirty="0" err="1">
                <a:latin typeface="Times New Roman"/>
              </a:rPr>
              <a:t>havan</a:t>
            </a:r>
            <a:r>
              <a:rPr lang="en-US" sz="2400" dirty="0">
                <a:latin typeface="Times New Roman"/>
              </a:rPr>
              <a:t> </a:t>
            </a:r>
            <a:r>
              <a:rPr lang="en-US" sz="2400" dirty="0" err="1">
                <a:latin typeface="Times New Roman"/>
              </a:rPr>
              <a:t>elleri</a:t>
            </a:r>
            <a:r>
              <a:rPr lang="en-US" sz="2400" dirty="0">
                <a:latin typeface="Times New Roman"/>
              </a:rPr>
              <a:t>, </a:t>
            </a:r>
            <a:r>
              <a:rPr lang="en-US" sz="2400" dirty="0" err="1">
                <a:latin typeface="Times New Roman"/>
              </a:rPr>
              <a:t>taş</a:t>
            </a:r>
            <a:r>
              <a:rPr lang="en-US" sz="2400" dirty="0">
                <a:latin typeface="Times New Roman"/>
              </a:rPr>
              <a:t> </a:t>
            </a:r>
            <a:r>
              <a:rPr lang="en-US" sz="2400" dirty="0" err="1">
                <a:latin typeface="Times New Roman"/>
              </a:rPr>
              <a:t>çapalar</a:t>
            </a:r>
            <a:r>
              <a:rPr lang="en-US" sz="2400" dirty="0">
                <a:latin typeface="Times New Roman"/>
              </a:rPr>
              <a:t>, </a:t>
            </a:r>
            <a:r>
              <a:rPr lang="en-US" sz="2400" dirty="0" err="1">
                <a:latin typeface="Times New Roman"/>
              </a:rPr>
              <a:t>ağırşaklar</a:t>
            </a:r>
            <a:r>
              <a:rPr lang="en-US" sz="2400" dirty="0">
                <a:latin typeface="Times New Roman"/>
              </a:rPr>
              <a:t>, </a:t>
            </a:r>
            <a:r>
              <a:rPr lang="en-US" sz="2400" dirty="0" err="1">
                <a:latin typeface="Times New Roman"/>
              </a:rPr>
              <a:t>sayısız</a:t>
            </a:r>
            <a:r>
              <a:rPr lang="en-US" sz="2400" dirty="0">
                <a:latin typeface="Times New Roman"/>
              </a:rPr>
              <a:t> </a:t>
            </a:r>
            <a:r>
              <a:rPr lang="en-US" sz="2400" dirty="0" err="1">
                <a:latin typeface="Times New Roman"/>
              </a:rPr>
              <a:t>günlük</a:t>
            </a:r>
            <a:r>
              <a:rPr lang="en-US" sz="2400" dirty="0">
                <a:latin typeface="Times New Roman"/>
              </a:rPr>
              <a:t> </a:t>
            </a:r>
            <a:r>
              <a:rPr lang="en-US" sz="2400" dirty="0" err="1">
                <a:latin typeface="Times New Roman"/>
              </a:rPr>
              <a:t>kap</a:t>
            </a:r>
            <a:r>
              <a:rPr lang="en-US" sz="2400" dirty="0">
                <a:latin typeface="Times New Roman"/>
              </a:rPr>
              <a:t> </a:t>
            </a:r>
            <a:r>
              <a:rPr lang="en-US" sz="2400" dirty="0" err="1">
                <a:latin typeface="Times New Roman"/>
              </a:rPr>
              <a:t>tüm</a:t>
            </a:r>
            <a:r>
              <a:rPr lang="en-US" sz="2400" dirty="0">
                <a:latin typeface="Times New Roman"/>
              </a:rPr>
              <a:t> </a:t>
            </a:r>
            <a:r>
              <a:rPr lang="en-US" sz="2400" dirty="0" err="1">
                <a:latin typeface="Times New Roman"/>
              </a:rPr>
              <a:t>günlük</a:t>
            </a:r>
            <a:r>
              <a:rPr lang="en-US" sz="2400" dirty="0">
                <a:latin typeface="Times New Roman"/>
              </a:rPr>
              <a:t> </a:t>
            </a:r>
            <a:r>
              <a:rPr lang="en-US" sz="2400" dirty="0" err="1">
                <a:latin typeface="Times New Roman"/>
              </a:rPr>
              <a:t>eşya</a:t>
            </a:r>
            <a:r>
              <a:rPr lang="en-US" sz="2400" dirty="0">
                <a:latin typeface="Times New Roman"/>
              </a:rPr>
              <a:t> </a:t>
            </a:r>
            <a:r>
              <a:rPr lang="en-US" sz="2400" dirty="0" err="1">
                <a:latin typeface="Times New Roman"/>
              </a:rPr>
              <a:t>odalarda</a:t>
            </a:r>
            <a:r>
              <a:rPr lang="en-US" sz="2400" dirty="0">
                <a:latin typeface="Times New Roman"/>
              </a:rPr>
              <a:t> </a:t>
            </a:r>
            <a:r>
              <a:rPr lang="en-US" sz="2400" dirty="0" err="1">
                <a:latin typeface="Times New Roman"/>
              </a:rPr>
              <a:t>bulunmuştur</a:t>
            </a:r>
            <a:r>
              <a:rPr lang="en-US" sz="2400" dirty="0">
                <a:latin typeface="Times New Roman"/>
              </a:rPr>
              <a:t>.</a:t>
            </a:r>
          </a:p>
          <a:p>
            <a:endParaRPr lang="en-US" sz="2000" dirty="0">
              <a:latin typeface="Times New Roman"/>
            </a:endParaRPr>
          </a:p>
        </p:txBody>
      </p:sp>
    </p:spTree>
    <p:extLst>
      <p:ext uri="{BB962C8B-B14F-4D97-AF65-F5344CB8AC3E}">
        <p14:creationId xmlns:p14="http://schemas.microsoft.com/office/powerpoint/2010/main" val="4237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kran Resmi 2014-12-15 13.08.25.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59496" y="748"/>
            <a:ext cx="4445482" cy="5732508"/>
          </a:xfrm>
          <a:prstGeom prst="rect">
            <a:avLst/>
          </a:prstGeom>
        </p:spPr>
      </p:pic>
      <p:pic>
        <p:nvPicPr>
          <p:cNvPr id="3" name="Picture 2" descr="Ekran Resmi 2014-12-15 13.08.25.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40592" y="44624"/>
            <a:ext cx="4519905" cy="5732508"/>
          </a:xfrm>
          <a:prstGeom prst="rect">
            <a:avLst/>
          </a:prstGeom>
        </p:spPr>
      </p:pic>
      <p:sp>
        <p:nvSpPr>
          <p:cNvPr id="4" name="Rectangle 3"/>
          <p:cNvSpPr/>
          <p:nvPr/>
        </p:nvSpPr>
        <p:spPr>
          <a:xfrm>
            <a:off x="2495600" y="5986201"/>
            <a:ext cx="7560840" cy="461665"/>
          </a:xfrm>
          <a:prstGeom prst="rect">
            <a:avLst/>
          </a:prstGeom>
        </p:spPr>
        <p:txBody>
          <a:bodyPr wrap="square">
            <a:spAutoFit/>
          </a:bodyPr>
          <a:lstStyle/>
          <a:p>
            <a:pPr eaLnBrk="1" hangingPunct="1">
              <a:spcBef>
                <a:spcPct val="50000"/>
              </a:spcBef>
            </a:pPr>
            <a:r>
              <a:rPr lang="tr-TR" altLang="ja-JP" sz="2400" b="1" dirty="0">
                <a:latin typeface="Calibri" charset="0"/>
                <a:ea typeface="Calibri" charset="0"/>
                <a:cs typeface="Calibri" charset="0"/>
              </a:rPr>
              <a:t>Tel </a:t>
            </a:r>
            <a:r>
              <a:rPr lang="tr-TR" altLang="ja-JP" sz="2400" b="1" dirty="0" err="1">
                <a:latin typeface="Calibri" charset="0"/>
                <a:ea typeface="Calibri" charset="0"/>
                <a:cs typeface="Calibri" charset="0"/>
              </a:rPr>
              <a:t>Madhur</a:t>
            </a:r>
            <a:r>
              <a:rPr lang="ja-JP" altLang="tr-TR" sz="2400" b="1" dirty="0">
                <a:latin typeface="Calibri" charset="0"/>
                <a:ea typeface="Calibri" charset="0"/>
                <a:cs typeface="Calibri" charset="0"/>
              </a:rPr>
              <a:t>’</a:t>
            </a:r>
            <a:r>
              <a:rPr lang="tr-TR" altLang="ja-JP" sz="2400" b="1" dirty="0">
                <a:latin typeface="Calibri" charset="0"/>
                <a:ea typeface="Calibri" charset="0"/>
                <a:cs typeface="Calibri" charset="0"/>
              </a:rPr>
              <a:t>da güzel bir ev örneği mevcut (Ubeyd 4) </a:t>
            </a:r>
            <a:endParaRPr lang="tr-TR" sz="2400" b="1" dirty="0">
              <a:latin typeface="Calibri" charset="0"/>
              <a:ea typeface="Calibri" charset="0"/>
              <a:cs typeface="Calibri" charset="0"/>
            </a:endParaRPr>
          </a:p>
        </p:txBody>
      </p:sp>
      <p:sp>
        <p:nvSpPr>
          <p:cNvPr id="5" name="Metin kutusu 4"/>
          <p:cNvSpPr txBox="1"/>
          <p:nvPr/>
        </p:nvSpPr>
        <p:spPr>
          <a:xfrm>
            <a:off x="3877633" y="2329686"/>
            <a:ext cx="3323987" cy="2062103"/>
          </a:xfrm>
          <a:prstGeom prst="rect">
            <a:avLst/>
          </a:prstGeom>
          <a:noFill/>
        </p:spPr>
        <p:txBody>
          <a:bodyPr wrap="none" rtlCol="0">
            <a:spAutoFit/>
          </a:bodyPr>
          <a:lstStyle/>
          <a:p>
            <a:r>
              <a:rPr lang="tr-TR" sz="3200" dirty="0">
                <a:solidFill>
                  <a:schemeClr val="tx1">
                    <a:alpha val="33000"/>
                  </a:schemeClr>
                </a:solidFill>
              </a:rPr>
              <a:t>EĞİTİM AMAÇLI </a:t>
            </a:r>
          </a:p>
          <a:p>
            <a:endParaRPr lang="tr-TR" sz="3200" dirty="0">
              <a:solidFill>
                <a:schemeClr val="tx1">
                  <a:alpha val="33000"/>
                </a:schemeClr>
              </a:solidFill>
            </a:endParaRPr>
          </a:p>
          <a:p>
            <a:endParaRPr lang="tr-TR" sz="3200" dirty="0">
              <a:solidFill>
                <a:schemeClr val="tx1">
                  <a:alpha val="33000"/>
                </a:schemeClr>
              </a:solidFill>
            </a:endParaRPr>
          </a:p>
          <a:p>
            <a:r>
              <a:rPr lang="tr-TR" sz="3200" dirty="0">
                <a:solidFill>
                  <a:schemeClr val="tx1">
                    <a:alpha val="33000"/>
                  </a:schemeClr>
                </a:solidFill>
              </a:rPr>
              <a:t>KULLANIM İÇİNDİR</a:t>
            </a:r>
          </a:p>
        </p:txBody>
      </p:sp>
    </p:spTree>
    <p:extLst>
      <p:ext uri="{BB962C8B-B14F-4D97-AF65-F5344CB8AC3E}">
        <p14:creationId xmlns:p14="http://schemas.microsoft.com/office/powerpoint/2010/main" val="137095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584" y="692696"/>
            <a:ext cx="7488832" cy="5472608"/>
          </a:xfrm>
          <a:prstGeom prst="rect">
            <a:avLst/>
          </a:prstGeom>
        </p:spPr>
        <p:txBody>
          <a:bodyPr wrap="square">
            <a:spAutoFit/>
          </a:bodyPr>
          <a:lstStyle/>
          <a:p>
            <a:r>
              <a:rPr lang="en-US" sz="2400" b="1" dirty="0">
                <a:latin typeface="Times New Roman"/>
              </a:rPr>
              <a:t>Tel </a:t>
            </a:r>
            <a:r>
              <a:rPr lang="en-US" sz="2400" b="1" dirty="0" err="1">
                <a:latin typeface="Times New Roman"/>
              </a:rPr>
              <a:t>Abade</a:t>
            </a:r>
            <a:r>
              <a:rPr lang="en-US" sz="2400" b="1" dirty="0">
                <a:latin typeface="Times New Roman"/>
              </a:rPr>
              <a:t> </a:t>
            </a:r>
            <a:r>
              <a:rPr lang="en-US" sz="2400" b="1" dirty="0" err="1">
                <a:latin typeface="Times New Roman"/>
              </a:rPr>
              <a:t>ve</a:t>
            </a:r>
            <a:r>
              <a:rPr lang="en-US" sz="2400" b="1" dirty="0">
                <a:latin typeface="Times New Roman"/>
              </a:rPr>
              <a:t> </a:t>
            </a:r>
            <a:r>
              <a:rPr lang="en-US" sz="2400" b="1" dirty="0" err="1">
                <a:latin typeface="Times New Roman"/>
              </a:rPr>
              <a:t>Kheit</a:t>
            </a:r>
            <a:r>
              <a:rPr lang="en-US" sz="2400" b="1" dirty="0">
                <a:latin typeface="Times New Roman"/>
              </a:rPr>
              <a:t> </a:t>
            </a:r>
            <a:r>
              <a:rPr lang="en-US" sz="2400" b="1" dirty="0" err="1">
                <a:latin typeface="Times New Roman"/>
              </a:rPr>
              <a:t>Kasım</a:t>
            </a:r>
            <a:r>
              <a:rPr lang="en-US" sz="2400" b="1" dirty="0">
                <a:latin typeface="Times New Roman"/>
              </a:rPr>
              <a:t> </a:t>
            </a:r>
            <a:r>
              <a:rPr lang="en-US" sz="2400" b="1" dirty="0" err="1">
                <a:latin typeface="Times New Roman"/>
              </a:rPr>
              <a:t>bulunan</a:t>
            </a:r>
            <a:r>
              <a:rPr lang="en-US" sz="2400" b="1" dirty="0">
                <a:latin typeface="Times New Roman"/>
              </a:rPr>
              <a:t> </a:t>
            </a:r>
            <a:r>
              <a:rPr lang="en-US" sz="2400" b="1" dirty="0" err="1">
                <a:latin typeface="Times New Roman"/>
              </a:rPr>
              <a:t>Ubeyd</a:t>
            </a:r>
            <a:r>
              <a:rPr lang="en-US" sz="2400" b="1" dirty="0">
                <a:latin typeface="Times New Roman"/>
              </a:rPr>
              <a:t> 3 </a:t>
            </a:r>
            <a:r>
              <a:rPr lang="en-US" sz="2400" b="1" dirty="0" err="1">
                <a:latin typeface="Times New Roman"/>
              </a:rPr>
              <a:t>bölümlü</a:t>
            </a:r>
            <a:r>
              <a:rPr lang="en-US" sz="2400" b="1" dirty="0">
                <a:latin typeface="Times New Roman"/>
              </a:rPr>
              <a:t> </a:t>
            </a:r>
            <a:r>
              <a:rPr lang="en-US" sz="2400" b="1" dirty="0" err="1">
                <a:latin typeface="Times New Roman"/>
              </a:rPr>
              <a:t>evleri</a:t>
            </a:r>
            <a:r>
              <a:rPr lang="en-US" sz="2400" b="1" dirty="0">
                <a:latin typeface="Times New Roman"/>
              </a:rPr>
              <a:t> </a:t>
            </a:r>
            <a:r>
              <a:rPr lang="en-US" sz="2400" b="1" dirty="0" err="1">
                <a:latin typeface="Times New Roman"/>
              </a:rPr>
              <a:t>daha</a:t>
            </a:r>
            <a:r>
              <a:rPr lang="en-US" sz="2400" b="1" dirty="0">
                <a:latin typeface="Times New Roman"/>
              </a:rPr>
              <a:t> </a:t>
            </a:r>
            <a:r>
              <a:rPr lang="en-US" sz="2400" b="1" dirty="0" err="1">
                <a:latin typeface="Times New Roman"/>
              </a:rPr>
              <a:t>itinalıdır</a:t>
            </a:r>
            <a:r>
              <a:rPr lang="en-US" sz="2400" b="1" dirty="0">
                <a:latin typeface="Times New Roman"/>
              </a:rPr>
              <a:t>.</a:t>
            </a:r>
          </a:p>
          <a:p>
            <a:endParaRPr lang="en-US" sz="2400" b="1" dirty="0">
              <a:latin typeface="Times New Roman"/>
            </a:endParaRPr>
          </a:p>
          <a:p>
            <a:r>
              <a:rPr lang="en-US" sz="2400" b="1" dirty="0" err="1">
                <a:latin typeface="Times New Roman"/>
              </a:rPr>
              <a:t>Orta</a:t>
            </a:r>
            <a:r>
              <a:rPr lang="en-US" sz="2400" b="1" dirty="0">
                <a:latin typeface="Times New Roman"/>
              </a:rPr>
              <a:t> </a:t>
            </a:r>
            <a:r>
              <a:rPr lang="en-US" sz="2400" b="1" dirty="0" err="1">
                <a:latin typeface="Times New Roman"/>
              </a:rPr>
              <a:t>hol</a:t>
            </a:r>
            <a:r>
              <a:rPr lang="en-US" sz="2400" b="1" dirty="0">
                <a:latin typeface="Times New Roman"/>
              </a:rPr>
              <a:t> </a:t>
            </a:r>
            <a:r>
              <a:rPr lang="en-US" sz="2400" b="1" dirty="0" err="1">
                <a:latin typeface="Times New Roman"/>
              </a:rPr>
              <a:t>veya</a:t>
            </a:r>
            <a:r>
              <a:rPr lang="en-US" sz="2400" b="1" dirty="0">
                <a:latin typeface="Times New Roman"/>
              </a:rPr>
              <a:t> salon </a:t>
            </a:r>
            <a:r>
              <a:rPr lang="en-US" sz="2400" b="1" dirty="0" err="1">
                <a:latin typeface="Times New Roman"/>
              </a:rPr>
              <a:t>Madhur’daki</a:t>
            </a:r>
            <a:r>
              <a:rPr lang="en-US" sz="2400" b="1" dirty="0">
                <a:latin typeface="Times New Roman"/>
              </a:rPr>
              <a:t> </a:t>
            </a:r>
            <a:r>
              <a:rPr lang="en-US" sz="2400" b="1" dirty="0" err="1">
                <a:latin typeface="Times New Roman"/>
              </a:rPr>
              <a:t>gibi</a:t>
            </a:r>
            <a:r>
              <a:rPr lang="en-US" sz="2400" b="1" dirty="0">
                <a:latin typeface="Times New Roman"/>
              </a:rPr>
              <a:t> </a:t>
            </a:r>
            <a:r>
              <a:rPr lang="en-US" sz="2400" b="1" dirty="0" err="1">
                <a:latin typeface="Times New Roman"/>
              </a:rPr>
              <a:t>dikdörtgen</a:t>
            </a:r>
            <a:r>
              <a:rPr lang="en-US" sz="2400" b="1" dirty="0">
                <a:latin typeface="Times New Roman"/>
              </a:rPr>
              <a:t> </a:t>
            </a:r>
            <a:r>
              <a:rPr lang="en-US" sz="2400" b="1" dirty="0" err="1">
                <a:latin typeface="Times New Roman"/>
              </a:rPr>
              <a:t>değil</a:t>
            </a:r>
            <a:r>
              <a:rPr lang="en-US" sz="2400" b="1" dirty="0">
                <a:latin typeface="Times New Roman"/>
              </a:rPr>
              <a:t> </a:t>
            </a:r>
            <a:r>
              <a:rPr lang="en-US" sz="2400" b="1" dirty="0" err="1">
                <a:latin typeface="Times New Roman"/>
              </a:rPr>
              <a:t>haç</a:t>
            </a:r>
            <a:r>
              <a:rPr lang="en-US" sz="2400" b="1" dirty="0">
                <a:latin typeface="Times New Roman"/>
              </a:rPr>
              <a:t> </a:t>
            </a:r>
            <a:r>
              <a:rPr lang="en-US" sz="2400" b="1" dirty="0" err="1">
                <a:latin typeface="Times New Roman"/>
              </a:rPr>
              <a:t>biçimlidir</a:t>
            </a:r>
            <a:r>
              <a:rPr lang="en-US" sz="2400" b="1" dirty="0">
                <a:latin typeface="Times New Roman"/>
              </a:rPr>
              <a:t>.</a:t>
            </a:r>
          </a:p>
          <a:p>
            <a:endParaRPr lang="en-US" sz="2400" b="1" dirty="0">
              <a:latin typeface="Times New Roman"/>
            </a:endParaRPr>
          </a:p>
          <a:p>
            <a:r>
              <a:rPr lang="en-US" sz="2400" b="1" dirty="0" err="1">
                <a:latin typeface="Times New Roman"/>
              </a:rPr>
              <a:t>Değirmentepe’de</a:t>
            </a:r>
            <a:r>
              <a:rPr lang="en-US" sz="2400" b="1" dirty="0">
                <a:latin typeface="Times New Roman"/>
              </a:rPr>
              <a:t> de </a:t>
            </a:r>
            <a:r>
              <a:rPr lang="en-US" sz="2400" b="1" dirty="0" err="1">
                <a:latin typeface="Times New Roman"/>
              </a:rPr>
              <a:t>Ubeyd</a:t>
            </a:r>
            <a:r>
              <a:rPr lang="en-US" sz="2400" b="1" dirty="0">
                <a:latin typeface="Times New Roman"/>
              </a:rPr>
              <a:t> </a:t>
            </a:r>
            <a:r>
              <a:rPr lang="en-US" sz="2400" b="1" dirty="0" err="1">
                <a:latin typeface="Times New Roman"/>
              </a:rPr>
              <a:t>yapısı</a:t>
            </a:r>
            <a:r>
              <a:rPr lang="en-US" sz="2400" b="1" dirty="0">
                <a:latin typeface="Times New Roman"/>
              </a:rPr>
              <a:t> var.</a:t>
            </a:r>
          </a:p>
          <a:p>
            <a:endParaRPr lang="en-US" sz="2400" b="1" dirty="0">
              <a:latin typeface="Times New Roman"/>
            </a:endParaRPr>
          </a:p>
          <a:p>
            <a:r>
              <a:rPr lang="en-US" sz="2400" b="1" dirty="0" err="1">
                <a:latin typeface="Times New Roman"/>
              </a:rPr>
              <a:t>Ubeyd</a:t>
            </a:r>
            <a:r>
              <a:rPr lang="en-US" sz="2400" b="1" dirty="0">
                <a:latin typeface="Times New Roman"/>
              </a:rPr>
              <a:t> </a:t>
            </a:r>
            <a:r>
              <a:rPr lang="en-US" sz="2400" b="1" dirty="0" err="1">
                <a:latin typeface="Times New Roman"/>
              </a:rPr>
              <a:t>evleri</a:t>
            </a:r>
            <a:r>
              <a:rPr lang="en-US" sz="2400" b="1" dirty="0">
                <a:latin typeface="Times New Roman"/>
              </a:rPr>
              <a:t> </a:t>
            </a:r>
            <a:r>
              <a:rPr lang="en-US" sz="2400" b="1" dirty="0" err="1">
                <a:latin typeface="Times New Roman"/>
              </a:rPr>
              <a:t>çok</a:t>
            </a:r>
            <a:r>
              <a:rPr lang="en-US" sz="2400" b="1" dirty="0">
                <a:latin typeface="Times New Roman"/>
              </a:rPr>
              <a:t> </a:t>
            </a:r>
            <a:r>
              <a:rPr lang="en-US" sz="2400" b="1" dirty="0" err="1">
                <a:latin typeface="Times New Roman"/>
              </a:rPr>
              <a:t>büyük</a:t>
            </a:r>
            <a:r>
              <a:rPr lang="en-US" sz="2400" b="1" dirty="0">
                <a:latin typeface="Times New Roman"/>
              </a:rPr>
              <a:t> </a:t>
            </a:r>
            <a:r>
              <a:rPr lang="en-US" sz="2400" b="1" dirty="0" err="1">
                <a:latin typeface="Times New Roman"/>
              </a:rPr>
              <a:t>olup</a:t>
            </a:r>
            <a:r>
              <a:rPr lang="en-US" sz="2400" b="1" dirty="0">
                <a:latin typeface="Times New Roman"/>
              </a:rPr>
              <a:t> </a:t>
            </a:r>
            <a:r>
              <a:rPr lang="en-US" sz="2400" b="1" dirty="0" err="1">
                <a:latin typeface="Times New Roman"/>
              </a:rPr>
              <a:t>yaklaşık</a:t>
            </a:r>
            <a:r>
              <a:rPr lang="en-US" sz="2400" b="1" dirty="0">
                <a:latin typeface="Times New Roman"/>
              </a:rPr>
              <a:t> 200 </a:t>
            </a:r>
            <a:r>
              <a:rPr lang="en-US" sz="2400" b="1" dirty="0" err="1">
                <a:latin typeface="Times New Roman"/>
              </a:rPr>
              <a:t>metrekarelik</a:t>
            </a:r>
            <a:r>
              <a:rPr lang="en-US" sz="2400" b="1" dirty="0">
                <a:latin typeface="Times New Roman"/>
              </a:rPr>
              <a:t> </a:t>
            </a:r>
            <a:r>
              <a:rPr lang="en-US" sz="2400" b="1" dirty="0" err="1">
                <a:latin typeface="Times New Roman"/>
              </a:rPr>
              <a:t>bir</a:t>
            </a:r>
            <a:r>
              <a:rPr lang="en-US" sz="2400" b="1" dirty="0">
                <a:latin typeface="Times New Roman"/>
              </a:rPr>
              <a:t> </a:t>
            </a:r>
            <a:r>
              <a:rPr lang="en-US" sz="2400" b="1" dirty="0" err="1">
                <a:latin typeface="Times New Roman"/>
              </a:rPr>
              <a:t>alanı</a:t>
            </a:r>
            <a:r>
              <a:rPr lang="en-US" sz="2400" b="1" dirty="0">
                <a:latin typeface="Times New Roman"/>
              </a:rPr>
              <a:t> </a:t>
            </a:r>
            <a:r>
              <a:rPr lang="en-US" sz="2400" b="1" dirty="0" err="1">
                <a:latin typeface="Times New Roman"/>
              </a:rPr>
              <a:t>kaplarlar</a:t>
            </a:r>
            <a:r>
              <a:rPr lang="en-US" sz="2400" b="1" dirty="0">
                <a:latin typeface="Times New Roman"/>
              </a:rPr>
              <a:t>.</a:t>
            </a:r>
          </a:p>
          <a:p>
            <a:endParaRPr lang="en-US" sz="2400" b="1" dirty="0">
              <a:latin typeface="Times New Roman"/>
            </a:endParaRPr>
          </a:p>
          <a:p>
            <a:r>
              <a:rPr lang="en-US" sz="2400" b="1" dirty="0" err="1">
                <a:latin typeface="Times New Roman"/>
              </a:rPr>
              <a:t>Ubeyd’ten</a:t>
            </a:r>
            <a:r>
              <a:rPr lang="en-US" sz="2400" b="1" dirty="0">
                <a:latin typeface="Times New Roman"/>
              </a:rPr>
              <a:t> </a:t>
            </a:r>
            <a:r>
              <a:rPr lang="en-US" sz="2400" b="1" dirty="0" err="1">
                <a:latin typeface="Times New Roman"/>
              </a:rPr>
              <a:t>Uruk’a</a:t>
            </a:r>
            <a:r>
              <a:rPr lang="en-US" sz="2400" b="1" dirty="0">
                <a:latin typeface="Times New Roman"/>
              </a:rPr>
              <a:t> </a:t>
            </a:r>
            <a:r>
              <a:rPr lang="en-US" sz="2400" b="1" dirty="0" err="1">
                <a:latin typeface="Times New Roman"/>
              </a:rPr>
              <a:t>geçiş</a:t>
            </a:r>
            <a:r>
              <a:rPr lang="en-US" sz="2400" b="1" dirty="0">
                <a:latin typeface="Times New Roman"/>
              </a:rPr>
              <a:t> </a:t>
            </a:r>
            <a:r>
              <a:rPr lang="en-US" sz="2400" b="1" dirty="0" err="1">
                <a:latin typeface="Times New Roman"/>
              </a:rPr>
              <a:t>yaklaşık</a:t>
            </a:r>
            <a:r>
              <a:rPr lang="en-US" sz="2400" b="1" dirty="0">
                <a:latin typeface="Times New Roman"/>
              </a:rPr>
              <a:t> M.Ö.4300’lerde </a:t>
            </a:r>
            <a:r>
              <a:rPr lang="en-US" sz="2400" b="1" dirty="0" err="1">
                <a:latin typeface="Times New Roman"/>
              </a:rPr>
              <a:t>olmuştur</a:t>
            </a:r>
            <a:r>
              <a:rPr lang="en-US" sz="2400" b="1" dirty="0">
                <a:latin typeface="Times New Roman"/>
              </a:rPr>
              <a:t>.</a:t>
            </a:r>
          </a:p>
          <a:p>
            <a:r>
              <a:rPr lang="en-US" sz="2400" b="1" dirty="0">
                <a:latin typeface="Times New Roman"/>
              </a:rPr>
              <a:t>    </a:t>
            </a:r>
          </a:p>
        </p:txBody>
      </p:sp>
    </p:spTree>
    <p:extLst>
      <p:ext uri="{BB962C8B-B14F-4D97-AF65-F5344CB8AC3E}">
        <p14:creationId xmlns:p14="http://schemas.microsoft.com/office/powerpoint/2010/main" val="132525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979D90D-948C-7448-80FC-154D14496C0B}"/>
              </a:ext>
            </a:extLst>
          </p:cNvPr>
          <p:cNvSpPr txBox="1"/>
          <p:nvPr/>
        </p:nvSpPr>
        <p:spPr>
          <a:xfrm>
            <a:off x="79389" y="541818"/>
            <a:ext cx="12112611" cy="6186309"/>
          </a:xfrm>
          <a:prstGeom prst="rect">
            <a:avLst/>
          </a:prstGeom>
          <a:noFill/>
        </p:spPr>
        <p:txBody>
          <a:bodyPr wrap="none" rtlCol="0">
            <a:spAutoFit/>
          </a:bodyPr>
          <a:lstStyle/>
          <a:p>
            <a:r>
              <a:rPr lang="tr-TR" dirty="0"/>
              <a:t>*Ubeyd yayılımı başlamadan önce </a:t>
            </a:r>
            <a:r>
              <a:rPr lang="tr-TR" dirty="0" err="1"/>
              <a:t>Halaf</a:t>
            </a:r>
            <a:r>
              <a:rPr lang="tr-TR" dirty="0"/>
              <a:t> kültürünün yer aldığı kuzey; Ubeyd kültürünün yer aldığı güney toplulukları</a:t>
            </a:r>
          </a:p>
          <a:p>
            <a:r>
              <a:rPr lang="tr-TR" dirty="0"/>
              <a:t>Sosyal ve kültürel alt yapıları farklılık gösteriyordu.</a:t>
            </a:r>
          </a:p>
          <a:p>
            <a:r>
              <a:rPr lang="tr-TR" dirty="0"/>
              <a:t>*Güneydeki toplulukların zengin tarım kaynakları nedeniyle denetim ve kontrol sistemi oluşturup besin depolama  kavramını</a:t>
            </a:r>
          </a:p>
          <a:p>
            <a:r>
              <a:rPr lang="tr-TR" dirty="0"/>
              <a:t>Ve sistemini tesis ettiklerinden bir yönetim ve seçkin grubu kendisini toplumdan ayırmıştır. </a:t>
            </a:r>
          </a:p>
          <a:p>
            <a:r>
              <a:rPr lang="tr-TR" dirty="0"/>
              <a:t>*M.Ö.5500’lerde Ubeyd kültürünün kuzeyde </a:t>
            </a:r>
            <a:r>
              <a:rPr lang="tr-TR" dirty="0" err="1"/>
              <a:t>Halaf</a:t>
            </a:r>
            <a:r>
              <a:rPr lang="tr-TR" dirty="0"/>
              <a:t> topraklarına yayılmasıyla birlikte kuzeyin etkin ve yetkinleri </a:t>
            </a:r>
          </a:p>
          <a:p>
            <a:r>
              <a:rPr lang="tr-TR" dirty="0"/>
              <a:t>Uzun mesafelerden gelen ender mallara ulaşmışlardır. </a:t>
            </a:r>
          </a:p>
          <a:p>
            <a:r>
              <a:rPr lang="tr-TR" dirty="0"/>
              <a:t>*Böylece Ubeyd ile beraber Basra körfezinden Kuzey Irak, Batı İran, Kuzey Suriye, Çukurova, Elazığ, Malatya bölgelerine </a:t>
            </a:r>
          </a:p>
          <a:p>
            <a:r>
              <a:rPr lang="tr-TR" dirty="0"/>
              <a:t>kadar olan büyük coğrafya içinde </a:t>
            </a:r>
            <a:r>
              <a:rPr lang="tr-TR" dirty="0" err="1"/>
              <a:t>Halaf’a</a:t>
            </a:r>
            <a:r>
              <a:rPr lang="tr-TR" dirty="0"/>
              <a:t> zıt ve daha refah düzeyli kültürel bir bütünlük oluşmuştur.</a:t>
            </a:r>
          </a:p>
          <a:p>
            <a:r>
              <a:rPr lang="tr-TR" dirty="0"/>
              <a:t>*Geniş bir alanda oluşan bu </a:t>
            </a:r>
            <a:r>
              <a:rPr lang="tr-TR" dirty="0" err="1"/>
              <a:t>sosyo</a:t>
            </a:r>
            <a:r>
              <a:rPr lang="tr-TR" dirty="0"/>
              <a:t>-ekonomik alt yapı daha sonraki Uruk Çağı’nın kentleşmenin temelini oluşturmuştur.</a:t>
            </a:r>
          </a:p>
          <a:p>
            <a:r>
              <a:rPr lang="tr-TR" dirty="0"/>
              <a:t>*</a:t>
            </a:r>
            <a:r>
              <a:rPr lang="tr-TR" b="1" dirty="0"/>
              <a:t>Dolayısıyla Ubeyd dönemi bu bağlamda neolitik köy toplumundan kent toplumuna geçiş için bir köprü olarak görülmektedir</a:t>
            </a:r>
            <a:r>
              <a:rPr lang="tr-TR" dirty="0"/>
              <a:t>.</a:t>
            </a:r>
          </a:p>
          <a:p>
            <a:r>
              <a:rPr lang="tr-TR" dirty="0"/>
              <a:t>*Artık </a:t>
            </a:r>
            <a:r>
              <a:rPr lang="tr-TR" dirty="0" err="1"/>
              <a:t>Cemdet</a:t>
            </a:r>
            <a:r>
              <a:rPr lang="tr-TR" dirty="0"/>
              <a:t> </a:t>
            </a:r>
            <a:r>
              <a:rPr lang="tr-TR" dirty="0" err="1"/>
              <a:t>Nasr</a:t>
            </a:r>
            <a:r>
              <a:rPr lang="tr-TR" dirty="0"/>
              <a:t> sonrasındaki şehir devletlerine giden yol açılmıştır.</a:t>
            </a:r>
          </a:p>
          <a:p>
            <a:r>
              <a:rPr lang="tr-TR" dirty="0"/>
              <a:t>*İlk Ubeyd tapınakları </a:t>
            </a:r>
            <a:r>
              <a:rPr lang="tr-TR" dirty="0" err="1"/>
              <a:t>Eridu’da</a:t>
            </a:r>
            <a:r>
              <a:rPr lang="tr-TR" dirty="0"/>
              <a:t> inşa edilmiştir.</a:t>
            </a:r>
          </a:p>
          <a:p>
            <a:r>
              <a:rPr lang="tr-TR" dirty="0"/>
              <a:t>*Bu bağlamda </a:t>
            </a:r>
            <a:r>
              <a:rPr lang="tr-TR" dirty="0" err="1"/>
              <a:t>Eridu</a:t>
            </a:r>
            <a:r>
              <a:rPr lang="tr-TR" dirty="0"/>
              <a:t>, Ubeyd kültürünün tamamını barındırmaktadır. Bu doğrultuda Ubeyd kültürü için </a:t>
            </a:r>
            <a:r>
              <a:rPr lang="tr-TR" dirty="0" err="1"/>
              <a:t>Eridu’nun</a:t>
            </a:r>
            <a:r>
              <a:rPr lang="tr-TR" dirty="0"/>
              <a:t> önemli</a:t>
            </a:r>
          </a:p>
          <a:p>
            <a:r>
              <a:rPr lang="tr-TR" dirty="0"/>
              <a:t>Bir yeri vardır. </a:t>
            </a:r>
          </a:p>
          <a:p>
            <a:r>
              <a:rPr lang="tr-TR" dirty="0"/>
              <a:t>*Bu dönemde güney Mezopotamya insan toplulukları tarım ve sulama işlemlerinin daha da geliştirmişlerdir. </a:t>
            </a:r>
          </a:p>
          <a:p>
            <a:r>
              <a:rPr lang="tr-TR" dirty="0"/>
              <a:t>*Güneyde büyüyen ve zenginleşen toplumlar, kurulan büyük yapılar tabii ki hammadde gereksinimini arttırmıştır. </a:t>
            </a:r>
          </a:p>
          <a:p>
            <a:r>
              <a:rPr lang="tr-TR" dirty="0"/>
              <a:t>*Refahı artan yöneticilerin ve çevrelerinde oluşan seçkinlerin ve kurdukları büyük yapıların kaynak gereksinimi için</a:t>
            </a:r>
          </a:p>
          <a:p>
            <a:r>
              <a:rPr lang="tr-TR" dirty="0"/>
              <a:t>komşu bölgelerle takas ilişkilerine girmişlerdir.</a:t>
            </a:r>
          </a:p>
          <a:p>
            <a:r>
              <a:rPr lang="tr-TR" dirty="0"/>
              <a:t>*Bu gereksinimler ve bunlara bağlı ilişkiler kültürel temaslara neden olmuştur. Böylece yeni kavramlar oluşmaya başlamıştır.</a:t>
            </a:r>
          </a:p>
          <a:p>
            <a:r>
              <a:rPr lang="tr-TR" dirty="0"/>
              <a:t>*Bu dönemdeki kültürel karşılaşmaların sonucunda teknoloji transferleri de oluşmuştur.</a:t>
            </a:r>
          </a:p>
          <a:p>
            <a:endParaRPr lang="tr-TR" dirty="0"/>
          </a:p>
          <a:p>
            <a:endParaRPr lang="tr-TR" dirty="0"/>
          </a:p>
        </p:txBody>
      </p:sp>
    </p:spTree>
    <p:extLst>
      <p:ext uri="{BB962C8B-B14F-4D97-AF65-F5344CB8AC3E}">
        <p14:creationId xmlns:p14="http://schemas.microsoft.com/office/powerpoint/2010/main" val="167964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9C2C699-1DCD-1549-82A9-DF034BB4BE58}"/>
              </a:ext>
            </a:extLst>
          </p:cNvPr>
          <p:cNvSpPr/>
          <p:nvPr/>
        </p:nvSpPr>
        <p:spPr>
          <a:xfrm>
            <a:off x="872356" y="400990"/>
            <a:ext cx="8542421" cy="5909310"/>
          </a:xfrm>
          <a:prstGeom prst="rect">
            <a:avLst/>
          </a:prstGeom>
        </p:spPr>
        <p:txBody>
          <a:bodyPr wrap="square">
            <a:spAutoFit/>
          </a:bodyPr>
          <a:lstStyle/>
          <a:p>
            <a:r>
              <a:rPr lang="tr-TR" dirty="0" err="1">
                <a:solidFill>
                  <a:srgbClr val="000000"/>
                </a:solidFill>
                <a:latin typeface="Tahoma" panose="020B0604030504040204" pitchFamily="34" charset="0"/>
              </a:rPr>
              <a:t>Stein</a:t>
            </a:r>
            <a:r>
              <a:rPr lang="tr-TR" dirty="0">
                <a:solidFill>
                  <a:srgbClr val="000000"/>
                </a:solidFill>
                <a:latin typeface="Tahoma" panose="020B0604030504040204" pitchFamily="34" charset="0"/>
              </a:rPr>
              <a:t>, maddi kültür buluntularına göre Ubeyd kültür çevrenini: </a:t>
            </a:r>
          </a:p>
          <a:p>
            <a:endParaRPr lang="tr-TR" dirty="0">
              <a:solidFill>
                <a:srgbClr val="000000"/>
              </a:solidFill>
              <a:latin typeface="Tahoma" panose="020B0604030504040204" pitchFamily="34" charset="0"/>
            </a:endParaRPr>
          </a:p>
          <a:p>
            <a:r>
              <a:rPr lang="tr-TR" dirty="0">
                <a:solidFill>
                  <a:srgbClr val="000000"/>
                </a:solidFill>
                <a:latin typeface="Tahoma" panose="020B0604030504040204" pitchFamily="34" charset="0"/>
              </a:rPr>
              <a:t>1- Güney Mezopotamya ya da Ubeyd’in kalbi: </a:t>
            </a:r>
            <a:r>
              <a:rPr lang="tr-TR" dirty="0" err="1">
                <a:solidFill>
                  <a:srgbClr val="000000"/>
                </a:solidFill>
                <a:latin typeface="Tahoma" panose="020B0604030504040204" pitchFamily="34" charset="0"/>
              </a:rPr>
              <a:t>Eridu</a:t>
            </a:r>
            <a:r>
              <a:rPr lang="tr-TR" dirty="0">
                <a:solidFill>
                  <a:srgbClr val="000000"/>
                </a:solidFill>
                <a:latin typeface="Tahoma" panose="020B0604030504040204" pitchFamily="34" charset="0"/>
              </a:rPr>
              <a:t>, el- </a:t>
            </a:r>
            <a:r>
              <a:rPr lang="tr-TR" dirty="0" err="1">
                <a:solidFill>
                  <a:srgbClr val="000000"/>
                </a:solidFill>
                <a:latin typeface="Tahoma" panose="020B0604030504040204" pitchFamily="34" charset="0"/>
              </a:rPr>
              <a:t>Veyli</a:t>
            </a:r>
            <a:r>
              <a:rPr lang="tr-TR" dirty="0">
                <a:solidFill>
                  <a:srgbClr val="000000"/>
                </a:solidFill>
                <a:latin typeface="Tahoma" panose="020B0604030504040204" pitchFamily="34" charset="0"/>
              </a:rPr>
              <a:t>, Hacı Muhammed, Ur ve Uruk gibi </a:t>
            </a:r>
            <a:r>
              <a:rPr lang="tr-TR" dirty="0" err="1">
                <a:solidFill>
                  <a:srgbClr val="000000"/>
                </a:solidFill>
                <a:latin typeface="Tahoma" panose="020B0604030504040204" pitchFamily="34" charset="0"/>
              </a:rPr>
              <a:t>yerleşimler</a:t>
            </a:r>
            <a:r>
              <a:rPr lang="tr-TR" dirty="0">
                <a:solidFill>
                  <a:srgbClr val="000000"/>
                </a:solidFill>
                <a:latin typeface="Tahoma" panose="020B0604030504040204" pitchFamily="34" charset="0"/>
              </a:rPr>
              <a:t>. </a:t>
            </a:r>
          </a:p>
          <a:p>
            <a:r>
              <a:rPr lang="tr-TR" dirty="0">
                <a:solidFill>
                  <a:srgbClr val="000000"/>
                </a:solidFill>
                <a:latin typeface="Tahoma" panose="020B0604030504040204" pitchFamily="34" charset="0"/>
              </a:rPr>
              <a:t>2- Orta Mezopotamya: </a:t>
            </a:r>
            <a:r>
              <a:rPr lang="tr-TR" dirty="0" err="1">
                <a:solidFill>
                  <a:srgbClr val="000000"/>
                </a:solidFill>
                <a:latin typeface="Tahoma" panose="020B0604030504040204" pitchFamily="34" charset="0"/>
              </a:rPr>
              <a:t>Tell</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Uqair</a:t>
            </a:r>
            <a:r>
              <a:rPr lang="tr-TR" dirty="0">
                <a:solidFill>
                  <a:srgbClr val="000000"/>
                </a:solidFill>
                <a:latin typeface="Tahoma" panose="020B0604030504040204" pitchFamily="34" charset="0"/>
              </a:rPr>
              <a:t> ve </a:t>
            </a:r>
            <a:r>
              <a:rPr lang="tr-TR" dirty="0" err="1">
                <a:solidFill>
                  <a:srgbClr val="000000"/>
                </a:solidFill>
                <a:latin typeface="Tahoma" panose="020B0604030504040204" pitchFamily="34" charset="0"/>
              </a:rPr>
              <a:t>Ras</a:t>
            </a:r>
            <a:r>
              <a:rPr lang="tr-TR" dirty="0">
                <a:solidFill>
                  <a:srgbClr val="000000"/>
                </a:solidFill>
                <a:latin typeface="Tahoma" panose="020B0604030504040204" pitchFamily="34" charset="0"/>
              </a:rPr>
              <a:t> el-</a:t>
            </a:r>
            <a:r>
              <a:rPr lang="tr-TR" dirty="0" err="1">
                <a:solidFill>
                  <a:srgbClr val="000000"/>
                </a:solidFill>
                <a:latin typeface="Tahoma" panose="020B0604030504040204" pitchFamily="34" charset="0"/>
              </a:rPr>
              <a:t>Amiya</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yerleşmeleri</a:t>
            </a:r>
            <a:r>
              <a:rPr lang="tr-TR" dirty="0">
                <a:solidFill>
                  <a:srgbClr val="000000"/>
                </a:solidFill>
                <a:latin typeface="Tahoma" panose="020B0604030504040204" pitchFamily="34" charset="0"/>
              </a:rPr>
              <a:t>. </a:t>
            </a:r>
          </a:p>
          <a:p>
            <a:r>
              <a:rPr lang="tr-TR" dirty="0">
                <a:solidFill>
                  <a:srgbClr val="000000"/>
                </a:solidFill>
                <a:latin typeface="Tahoma" panose="020B0604030504040204" pitchFamily="34" charset="0"/>
              </a:rPr>
              <a:t>3- Dicle’nin önemli kollarından </a:t>
            </a:r>
            <a:r>
              <a:rPr lang="tr-TR" dirty="0" err="1">
                <a:solidFill>
                  <a:srgbClr val="000000"/>
                </a:solidFill>
                <a:latin typeface="Tahoma" panose="020B0604030504040204" pitchFamily="34" charset="0"/>
              </a:rPr>
              <a:t>Diyala</a:t>
            </a:r>
            <a:r>
              <a:rPr lang="tr-TR" dirty="0">
                <a:solidFill>
                  <a:srgbClr val="000000"/>
                </a:solidFill>
                <a:latin typeface="Tahoma" panose="020B0604030504040204" pitchFamily="34" charset="0"/>
              </a:rPr>
              <a:t> Nehri üzerindeki </a:t>
            </a:r>
            <a:r>
              <a:rPr lang="tr-TR" dirty="0" err="1">
                <a:solidFill>
                  <a:srgbClr val="000000"/>
                </a:solidFill>
                <a:latin typeface="Tahoma" panose="020B0604030504040204" pitchFamily="34" charset="0"/>
              </a:rPr>
              <a:t>Orta-doğu</a:t>
            </a:r>
            <a:r>
              <a:rPr lang="tr-TR" dirty="0">
                <a:solidFill>
                  <a:srgbClr val="000000"/>
                </a:solidFill>
                <a:latin typeface="Tahoma" panose="020B0604030504040204" pitchFamily="34" charset="0"/>
              </a:rPr>
              <a:t> Irak topraklarına </a:t>
            </a:r>
            <a:r>
              <a:rPr lang="tr-TR" dirty="0" err="1">
                <a:solidFill>
                  <a:srgbClr val="000000"/>
                </a:solidFill>
                <a:latin typeface="Tahoma" panose="020B0604030504040204" pitchFamily="34" charset="0"/>
              </a:rPr>
              <a:t>karşılık</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düşen</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Hamrin</a:t>
            </a:r>
            <a:r>
              <a:rPr lang="tr-TR" dirty="0">
                <a:solidFill>
                  <a:srgbClr val="000000"/>
                </a:solidFill>
                <a:latin typeface="Tahoma" panose="020B0604030504040204" pitchFamily="34" charset="0"/>
              </a:rPr>
              <a:t> Bölgesi: </a:t>
            </a:r>
            <a:r>
              <a:rPr lang="tr-TR" dirty="0" err="1">
                <a:solidFill>
                  <a:srgbClr val="000000"/>
                </a:solidFill>
                <a:latin typeface="Tahoma" panose="020B0604030504040204" pitchFamily="34" charset="0"/>
              </a:rPr>
              <a:t>Tell</a:t>
            </a:r>
            <a:r>
              <a:rPr lang="tr-TR" dirty="0">
                <a:solidFill>
                  <a:srgbClr val="000000"/>
                </a:solidFill>
                <a:latin typeface="Tahoma" panose="020B0604030504040204" pitchFamily="34" charset="0"/>
              </a:rPr>
              <a:t> Abada ve </a:t>
            </a:r>
            <a:r>
              <a:rPr lang="tr-TR" dirty="0" err="1">
                <a:solidFill>
                  <a:srgbClr val="000000"/>
                </a:solidFill>
                <a:latin typeface="Tahoma" panose="020B0604030504040204" pitchFamily="34" charset="0"/>
              </a:rPr>
              <a:t>Tell</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Madhur</a:t>
            </a:r>
            <a:r>
              <a:rPr lang="tr-TR" dirty="0">
                <a:solidFill>
                  <a:srgbClr val="000000"/>
                </a:solidFill>
                <a:latin typeface="Tahoma" panose="020B0604030504040204" pitchFamily="34" charset="0"/>
              </a:rPr>
              <a:t> gibi </a:t>
            </a:r>
            <a:r>
              <a:rPr lang="tr-TR" dirty="0" err="1">
                <a:solidFill>
                  <a:srgbClr val="000000"/>
                </a:solidFill>
                <a:latin typeface="Tahoma" panose="020B0604030504040204" pitchFamily="34" charset="0"/>
              </a:rPr>
              <a:t>yerleşimler</a:t>
            </a:r>
            <a:r>
              <a:rPr lang="tr-TR" dirty="0">
                <a:solidFill>
                  <a:srgbClr val="000000"/>
                </a:solidFill>
                <a:latin typeface="Tahoma" panose="020B0604030504040204" pitchFamily="34" charset="0"/>
              </a:rPr>
              <a:t>. </a:t>
            </a:r>
          </a:p>
          <a:p>
            <a:r>
              <a:rPr lang="tr-TR" dirty="0">
                <a:solidFill>
                  <a:srgbClr val="000000"/>
                </a:solidFill>
                <a:latin typeface="Tahoma" panose="020B0604030504040204" pitchFamily="34" charset="0"/>
              </a:rPr>
              <a:t>4- Kuzey Mezopotamya ve </a:t>
            </a:r>
            <a:r>
              <a:rPr lang="tr-TR" dirty="0" err="1">
                <a:solidFill>
                  <a:srgbClr val="000000"/>
                </a:solidFill>
                <a:latin typeface="Tahoma" panose="020B0604030504040204" pitchFamily="34" charset="0"/>
              </a:rPr>
              <a:t>Kuzeydoğu</a:t>
            </a:r>
            <a:r>
              <a:rPr lang="tr-TR" dirty="0">
                <a:solidFill>
                  <a:srgbClr val="000000"/>
                </a:solidFill>
                <a:latin typeface="Tahoma" panose="020B0604030504040204" pitchFamily="34" charset="0"/>
              </a:rPr>
              <a:t> Suriye: (Musul yakınlarındaki) </a:t>
            </a:r>
            <a:r>
              <a:rPr lang="tr-TR" dirty="0" err="1">
                <a:solidFill>
                  <a:srgbClr val="000000"/>
                </a:solidFill>
                <a:latin typeface="Tahoma" panose="020B0604030504040204" pitchFamily="34" charset="0"/>
              </a:rPr>
              <a:t>Tell</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Arpaciya</a:t>
            </a:r>
            <a:r>
              <a:rPr lang="tr-TR" dirty="0">
                <a:solidFill>
                  <a:srgbClr val="000000"/>
                </a:solidFill>
                <a:latin typeface="Tahoma" panose="020B0604030504040204" pitchFamily="34" charset="0"/>
              </a:rPr>
              <a:t>, Tepe </a:t>
            </a:r>
            <a:r>
              <a:rPr lang="tr-TR" dirty="0" err="1">
                <a:solidFill>
                  <a:srgbClr val="000000"/>
                </a:solidFill>
                <a:latin typeface="Tahoma" panose="020B0604030504040204" pitchFamily="34" charset="0"/>
              </a:rPr>
              <a:t>Gavra</a:t>
            </a:r>
            <a:r>
              <a:rPr lang="tr-TR" dirty="0">
                <a:solidFill>
                  <a:srgbClr val="000000"/>
                </a:solidFill>
                <a:latin typeface="Tahoma" panose="020B0604030504040204" pitchFamily="34" charset="0"/>
              </a:rPr>
              <a:t> ve Yarım Tepe </a:t>
            </a:r>
            <a:r>
              <a:rPr lang="tr-TR" dirty="0" err="1">
                <a:solidFill>
                  <a:srgbClr val="000000"/>
                </a:solidFill>
                <a:latin typeface="Tahoma" panose="020B0604030504040204" pitchFamily="34" charset="0"/>
              </a:rPr>
              <a:t>yerleşimleri</a:t>
            </a:r>
            <a:r>
              <a:rPr lang="tr-TR" dirty="0">
                <a:solidFill>
                  <a:srgbClr val="000000"/>
                </a:solidFill>
                <a:latin typeface="Tahoma" panose="020B0604030504040204" pitchFamily="34" charset="0"/>
              </a:rPr>
              <a:t>. </a:t>
            </a:r>
          </a:p>
          <a:p>
            <a:r>
              <a:rPr lang="tr-TR" dirty="0">
                <a:solidFill>
                  <a:srgbClr val="000000"/>
                </a:solidFill>
                <a:latin typeface="Tahoma" panose="020B0604030504040204" pitchFamily="34" charset="0"/>
              </a:rPr>
              <a:t>5- Kuzeybatı Suriye ve Hatay bölgesi: </a:t>
            </a:r>
            <a:r>
              <a:rPr lang="tr-TR" dirty="0" err="1">
                <a:solidFill>
                  <a:srgbClr val="000000"/>
                </a:solidFill>
                <a:latin typeface="Tahoma" panose="020B0604030504040204" pitchFamily="34" charset="0"/>
              </a:rPr>
              <a:t>Tell</a:t>
            </a:r>
            <a:r>
              <a:rPr lang="tr-TR" dirty="0">
                <a:solidFill>
                  <a:srgbClr val="000000"/>
                </a:solidFill>
                <a:latin typeface="Tahoma" panose="020B0604030504040204" pitchFamily="34" charset="0"/>
              </a:rPr>
              <a:t> Kurdu, Hama, </a:t>
            </a:r>
            <a:r>
              <a:rPr lang="tr-TR" dirty="0" err="1">
                <a:solidFill>
                  <a:srgbClr val="000000"/>
                </a:solidFill>
                <a:latin typeface="Tahoma" panose="020B0604030504040204" pitchFamily="34" charset="0"/>
              </a:rPr>
              <a:t>Mashnaqa</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Tell</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Abr</a:t>
            </a:r>
            <a:r>
              <a:rPr lang="tr-TR" dirty="0">
                <a:solidFill>
                  <a:srgbClr val="000000"/>
                </a:solidFill>
                <a:latin typeface="Tahoma" panose="020B0604030504040204" pitchFamily="34" charset="0"/>
              </a:rPr>
              <a:t> ve </a:t>
            </a:r>
            <a:r>
              <a:rPr lang="tr-TR" dirty="0" err="1">
                <a:solidFill>
                  <a:srgbClr val="000000"/>
                </a:solidFill>
                <a:latin typeface="Tahoma" panose="020B0604030504040204" pitchFamily="34" charset="0"/>
              </a:rPr>
              <a:t>Kosak</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Shamali</a:t>
            </a:r>
            <a:r>
              <a:rPr lang="tr-TR" dirty="0">
                <a:solidFill>
                  <a:srgbClr val="000000"/>
                </a:solidFill>
                <a:latin typeface="Tahoma" panose="020B0604030504040204" pitchFamily="34" charset="0"/>
              </a:rPr>
              <a:t> höyükleri. </a:t>
            </a:r>
          </a:p>
          <a:p>
            <a:r>
              <a:rPr lang="tr-TR" dirty="0">
                <a:solidFill>
                  <a:srgbClr val="000000"/>
                </a:solidFill>
                <a:latin typeface="Tahoma" panose="020B0604030504040204" pitchFamily="34" charset="0"/>
              </a:rPr>
              <a:t>6- </a:t>
            </a:r>
            <a:r>
              <a:rPr lang="tr-TR" dirty="0" err="1">
                <a:solidFill>
                  <a:srgbClr val="000000"/>
                </a:solidFill>
                <a:latin typeface="Tahoma" panose="020B0604030504040204" pitchFamily="34" charset="0"/>
              </a:rPr>
              <a:t>Güneydoğu</a:t>
            </a:r>
            <a:r>
              <a:rPr lang="tr-TR" dirty="0">
                <a:solidFill>
                  <a:srgbClr val="000000"/>
                </a:solidFill>
                <a:latin typeface="Tahoma" panose="020B0604030504040204" pitchFamily="34" charset="0"/>
              </a:rPr>
              <a:t> Anadolu: </a:t>
            </a:r>
            <a:r>
              <a:rPr lang="tr-TR" dirty="0" err="1">
                <a:solidFill>
                  <a:srgbClr val="000000"/>
                </a:solidFill>
                <a:latin typeface="Tahoma" panose="020B0604030504040204" pitchFamily="34" charset="0"/>
              </a:rPr>
              <a:t>Değirmentepe</a:t>
            </a:r>
            <a:r>
              <a:rPr lang="tr-TR" dirty="0">
                <a:solidFill>
                  <a:srgbClr val="000000"/>
                </a:solidFill>
                <a:latin typeface="Tahoma" panose="020B0604030504040204" pitchFamily="34" charset="0"/>
              </a:rPr>
              <a:t>. </a:t>
            </a:r>
          </a:p>
          <a:p>
            <a:r>
              <a:rPr lang="tr-TR" dirty="0">
                <a:solidFill>
                  <a:srgbClr val="000000"/>
                </a:solidFill>
                <a:latin typeface="Tahoma" panose="020B0604030504040204" pitchFamily="34" charset="0"/>
              </a:rPr>
              <a:t>7- </a:t>
            </a:r>
            <a:r>
              <a:rPr lang="tr-TR" dirty="0" err="1">
                <a:solidFill>
                  <a:srgbClr val="000000"/>
                </a:solidFill>
                <a:latin typeface="Tahoma" panose="020B0604030504040204" pitchFamily="34" charset="0"/>
              </a:rPr>
              <a:t>Susiana</a:t>
            </a:r>
            <a:r>
              <a:rPr lang="tr-TR" dirty="0">
                <a:solidFill>
                  <a:srgbClr val="000000"/>
                </a:solidFill>
                <a:latin typeface="Tahoma" panose="020B0604030504040204" pitchFamily="34" charset="0"/>
              </a:rPr>
              <a:t> Ovası’nı da içine alan Batı </a:t>
            </a:r>
            <a:r>
              <a:rPr lang="tr-TR" dirty="0" err="1">
                <a:solidFill>
                  <a:srgbClr val="000000"/>
                </a:solidFill>
                <a:latin typeface="Tahoma" panose="020B0604030504040204" pitchFamily="34" charset="0"/>
              </a:rPr>
              <a:t>İran</a:t>
            </a:r>
            <a:r>
              <a:rPr lang="tr-TR" dirty="0">
                <a:solidFill>
                  <a:srgbClr val="000000"/>
                </a:solidFill>
                <a:latin typeface="Tahoma" panose="020B0604030504040204" pitchFamily="34" charset="0"/>
              </a:rPr>
              <a:t> toprakları. </a:t>
            </a:r>
          </a:p>
          <a:p>
            <a:r>
              <a:rPr lang="tr-TR" dirty="0">
                <a:solidFill>
                  <a:srgbClr val="000000"/>
                </a:solidFill>
                <a:latin typeface="Tahoma" panose="020B0604030504040204" pitchFamily="34" charset="0"/>
              </a:rPr>
              <a:t>8- Basra Körfezi’nin batı (Kuveyt ve Suudi Arabistan) kıyıları </a:t>
            </a:r>
            <a:r>
              <a:rPr lang="tr-TR" dirty="0" err="1">
                <a:solidFill>
                  <a:srgbClr val="000000"/>
                </a:solidFill>
                <a:latin typeface="Tahoma" panose="020B0604030504040204" pitchFamily="34" charset="0"/>
              </a:rPr>
              <a:t>şeklinde</a:t>
            </a:r>
            <a:r>
              <a:rPr lang="tr-TR" dirty="0">
                <a:solidFill>
                  <a:srgbClr val="000000"/>
                </a:solidFill>
                <a:latin typeface="Tahoma" panose="020B0604030504040204" pitchFamily="34" charset="0"/>
              </a:rPr>
              <a:t> 8 bölgeye ayırarak incelemektedir. </a:t>
            </a:r>
          </a:p>
          <a:p>
            <a:endParaRPr lang="tr-TR" dirty="0">
              <a:solidFill>
                <a:srgbClr val="000000"/>
              </a:solidFill>
              <a:latin typeface="Tahoma" panose="020B0604030504040204" pitchFamily="34" charset="0"/>
            </a:endParaRPr>
          </a:p>
          <a:p>
            <a:r>
              <a:rPr lang="tr-TR" dirty="0" err="1">
                <a:solidFill>
                  <a:srgbClr val="000000"/>
                </a:solidFill>
                <a:latin typeface="Tahoma" panose="020B0604030504040204" pitchFamily="34" charset="0"/>
              </a:rPr>
              <a:t>Stein</a:t>
            </a:r>
            <a:r>
              <a:rPr lang="tr-TR" dirty="0">
                <a:solidFill>
                  <a:srgbClr val="000000"/>
                </a:solidFill>
                <a:latin typeface="Tahoma" panose="020B0604030504040204" pitchFamily="34" charset="0"/>
              </a:rPr>
              <a:t>, bu bölümleme sayesinde Ubeyd ufku ya da Ubeyd </a:t>
            </a:r>
            <a:r>
              <a:rPr lang="tr-TR" dirty="0" err="1">
                <a:solidFill>
                  <a:srgbClr val="000000"/>
                </a:solidFill>
                <a:latin typeface="Tahoma" panose="020B0604030504040204" pitchFamily="34" charset="0"/>
              </a:rPr>
              <a:t>etkileşim</a:t>
            </a:r>
            <a:r>
              <a:rPr lang="tr-TR" dirty="0">
                <a:solidFill>
                  <a:srgbClr val="000000"/>
                </a:solidFill>
                <a:latin typeface="Tahoma" panose="020B0604030504040204" pitchFamily="34" charset="0"/>
              </a:rPr>
              <a:t> bölgesi adını </a:t>
            </a:r>
            <a:r>
              <a:rPr lang="tr-TR" dirty="0" err="1">
                <a:solidFill>
                  <a:srgbClr val="000000"/>
                </a:solidFill>
                <a:latin typeface="Tahoma" panose="020B0604030504040204" pitchFamily="34" charset="0"/>
              </a:rPr>
              <a:t>verdiği</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coğrafyanın</a:t>
            </a:r>
            <a:r>
              <a:rPr lang="tr-TR" dirty="0">
                <a:solidFill>
                  <a:srgbClr val="000000"/>
                </a:solidFill>
                <a:latin typeface="Tahoma" panose="020B0604030504040204" pitchFamily="34" charset="0"/>
              </a:rPr>
              <a:t> yekpare </a:t>
            </a:r>
            <a:r>
              <a:rPr lang="tr-TR" dirty="0" err="1">
                <a:solidFill>
                  <a:srgbClr val="000000"/>
                </a:solidFill>
                <a:latin typeface="Tahoma" panose="020B0604030504040204" pitchFamily="34" charset="0"/>
              </a:rPr>
              <a:t>olmadığını</a:t>
            </a:r>
            <a:r>
              <a:rPr lang="tr-TR" dirty="0">
                <a:solidFill>
                  <a:srgbClr val="000000"/>
                </a:solidFill>
                <a:latin typeface="Tahoma" panose="020B0604030504040204" pitchFamily="34" charset="0"/>
              </a:rPr>
              <a:t> hatırlatırken, Ubeyd olgusunun </a:t>
            </a:r>
            <a:r>
              <a:rPr lang="tr-TR" dirty="0" err="1">
                <a:solidFill>
                  <a:srgbClr val="000000"/>
                </a:solidFill>
                <a:latin typeface="Tahoma" panose="020B0604030504040204" pitchFamily="34" charset="0"/>
              </a:rPr>
              <a:t>çoğul</a:t>
            </a:r>
            <a:r>
              <a:rPr lang="tr-TR" dirty="0">
                <a:solidFill>
                  <a:srgbClr val="000000"/>
                </a:solidFill>
                <a:latin typeface="Tahoma" panose="020B0604030504040204" pitchFamily="34" charset="0"/>
              </a:rPr>
              <a:t> (çok- merkezli) karakterini vurgulayarak, sonradan </a:t>
            </a:r>
            <a:r>
              <a:rPr lang="tr-TR" dirty="0" err="1">
                <a:solidFill>
                  <a:srgbClr val="000000"/>
                </a:solidFill>
                <a:latin typeface="Tahoma" panose="020B0604030504040204" pitchFamily="34" charset="0"/>
              </a:rPr>
              <a:t>doğan</a:t>
            </a:r>
            <a:r>
              <a:rPr lang="tr-TR" dirty="0">
                <a:solidFill>
                  <a:srgbClr val="000000"/>
                </a:solidFill>
                <a:latin typeface="Tahoma" panose="020B0604030504040204" pitchFamily="34" charset="0"/>
              </a:rPr>
              <a:t> “Uruk </a:t>
            </a:r>
            <a:r>
              <a:rPr lang="tr-TR" dirty="0" err="1">
                <a:solidFill>
                  <a:srgbClr val="000000"/>
                </a:solidFill>
                <a:latin typeface="Tahoma" panose="020B0604030504040204" pitchFamily="34" charset="0"/>
              </a:rPr>
              <a:t>yayılışı”na</a:t>
            </a:r>
            <a:r>
              <a:rPr lang="tr-TR" dirty="0">
                <a:solidFill>
                  <a:srgbClr val="000000"/>
                </a:solidFill>
                <a:latin typeface="Tahoma" panose="020B0604030504040204" pitchFamily="34" charset="0"/>
              </a:rPr>
              <a:t> referansla “Ubeyd yayılması” denen süreci bir kültürün çevreye </a:t>
            </a:r>
            <a:r>
              <a:rPr lang="tr-TR" dirty="0" err="1">
                <a:solidFill>
                  <a:srgbClr val="000000"/>
                </a:solidFill>
                <a:latin typeface="Tahoma" panose="020B0604030504040204" pitchFamily="34" charset="0"/>
              </a:rPr>
              <a:t>doğru</a:t>
            </a:r>
            <a:r>
              <a:rPr lang="tr-TR" dirty="0">
                <a:solidFill>
                  <a:srgbClr val="000000"/>
                </a:solidFill>
                <a:latin typeface="Tahoma" panose="020B0604030504040204" pitchFamily="34" charset="0"/>
              </a:rPr>
              <a:t> </a:t>
            </a:r>
            <a:r>
              <a:rPr lang="tr-TR" dirty="0" err="1">
                <a:solidFill>
                  <a:srgbClr val="000000"/>
                </a:solidFill>
                <a:latin typeface="Tahoma" panose="020B0604030504040204" pitchFamily="34" charset="0"/>
              </a:rPr>
              <a:t>genişlemesi</a:t>
            </a:r>
            <a:r>
              <a:rPr lang="tr-TR" dirty="0">
                <a:solidFill>
                  <a:srgbClr val="000000"/>
                </a:solidFill>
                <a:latin typeface="Tahoma" panose="020B0604030504040204" pitchFamily="34" charset="0"/>
              </a:rPr>
              <a:t> olarak tanımlamayı da reddetmektedir  </a:t>
            </a:r>
            <a:endParaRPr lang="tr-TR" dirty="0"/>
          </a:p>
        </p:txBody>
      </p:sp>
    </p:spTree>
    <p:extLst>
      <p:ext uri="{BB962C8B-B14F-4D97-AF65-F5344CB8AC3E}">
        <p14:creationId xmlns:p14="http://schemas.microsoft.com/office/powerpoint/2010/main" val="35181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4BE4A20-AE8F-304D-9CAA-502E9633FF05}"/>
              </a:ext>
            </a:extLst>
          </p:cNvPr>
          <p:cNvSpPr/>
          <p:nvPr/>
        </p:nvSpPr>
        <p:spPr>
          <a:xfrm>
            <a:off x="1808704" y="1623033"/>
            <a:ext cx="7385538" cy="3785652"/>
          </a:xfrm>
          <a:prstGeom prst="rect">
            <a:avLst/>
          </a:prstGeom>
        </p:spPr>
        <p:txBody>
          <a:bodyPr wrap="square">
            <a:spAutoFit/>
          </a:bodyPr>
          <a:lstStyle/>
          <a:p>
            <a:pPr algn="ctr"/>
            <a:r>
              <a:rPr lang="tr-TR" sz="2400" b="1" dirty="0">
                <a:solidFill>
                  <a:srgbClr val="000000"/>
                </a:solidFill>
                <a:latin typeface="Tahoma" panose="020B0604030504040204" pitchFamily="34" charset="0"/>
              </a:rPr>
              <a:t>Bazı </a:t>
            </a:r>
            <a:r>
              <a:rPr lang="tr-TR" sz="2400" b="1" dirty="0" err="1">
                <a:solidFill>
                  <a:srgbClr val="000000"/>
                </a:solidFill>
                <a:latin typeface="Tahoma" panose="020B0604030504040204" pitchFamily="34" charset="0"/>
              </a:rPr>
              <a:t>araştırmacılar</a:t>
            </a:r>
            <a:r>
              <a:rPr lang="tr-TR" sz="2400" b="1" dirty="0">
                <a:solidFill>
                  <a:srgbClr val="000000"/>
                </a:solidFill>
                <a:latin typeface="Tahoma" panose="020B0604030504040204" pitchFamily="34" charset="0"/>
              </a:rPr>
              <a:t> </a:t>
            </a:r>
            <a:r>
              <a:rPr lang="tr-TR" sz="2400" b="1" dirty="0" err="1">
                <a:solidFill>
                  <a:srgbClr val="000000"/>
                </a:solidFill>
                <a:latin typeface="Tahoma" panose="020B0604030504040204" pitchFamily="34" charset="0"/>
              </a:rPr>
              <a:t>işte</a:t>
            </a:r>
            <a:r>
              <a:rPr lang="tr-TR" sz="2400" b="1" dirty="0">
                <a:solidFill>
                  <a:srgbClr val="000000"/>
                </a:solidFill>
                <a:latin typeface="Tahoma" panose="020B0604030504040204" pitchFamily="34" charset="0"/>
              </a:rPr>
              <a:t> bu nedenle </a:t>
            </a:r>
            <a:r>
              <a:rPr lang="tr-TR" sz="2400" b="1" dirty="0" err="1">
                <a:solidFill>
                  <a:srgbClr val="000000"/>
                </a:solidFill>
                <a:latin typeface="Tahoma" panose="020B0604030504040204" pitchFamily="34" charset="0"/>
              </a:rPr>
              <a:t>indirgemecilik</a:t>
            </a:r>
            <a:r>
              <a:rPr lang="tr-TR" sz="2400" b="1" dirty="0">
                <a:solidFill>
                  <a:srgbClr val="000000"/>
                </a:solidFill>
                <a:latin typeface="Tahoma" panose="020B0604030504040204" pitchFamily="34" charset="0"/>
              </a:rPr>
              <a:t> kokan </a:t>
            </a:r>
          </a:p>
          <a:p>
            <a:pPr algn="ctr"/>
            <a:r>
              <a:rPr lang="tr-TR" sz="2400" b="1" u="sng" dirty="0">
                <a:solidFill>
                  <a:srgbClr val="000000"/>
                </a:solidFill>
                <a:latin typeface="Tahoma" panose="020B0604030504040204" pitchFamily="34" charset="0"/>
              </a:rPr>
              <a:t>“kültür” terimi </a:t>
            </a:r>
          </a:p>
          <a:p>
            <a:pPr algn="ctr"/>
            <a:r>
              <a:rPr lang="tr-TR" sz="2400" b="1" dirty="0">
                <a:solidFill>
                  <a:srgbClr val="000000"/>
                </a:solidFill>
                <a:latin typeface="Tahoma" panose="020B0604030504040204" pitchFamily="34" charset="0"/>
              </a:rPr>
              <a:t>yerine </a:t>
            </a:r>
          </a:p>
          <a:p>
            <a:pPr algn="ctr"/>
            <a:r>
              <a:rPr lang="tr-TR" sz="2400" b="1" u="sng" dirty="0">
                <a:solidFill>
                  <a:srgbClr val="000000"/>
                </a:solidFill>
                <a:latin typeface="Tahoma" panose="020B0604030504040204" pitchFamily="34" charset="0"/>
              </a:rPr>
              <a:t>“Ubeyd olgusu”</a:t>
            </a:r>
            <a:r>
              <a:rPr lang="tr-TR" sz="2400" b="1" dirty="0">
                <a:solidFill>
                  <a:srgbClr val="000000"/>
                </a:solidFill>
                <a:latin typeface="Tahoma" panose="020B0604030504040204" pitchFamily="34" charset="0"/>
              </a:rPr>
              <a:t>,</a:t>
            </a:r>
          </a:p>
          <a:p>
            <a:pPr algn="ctr"/>
            <a:r>
              <a:rPr lang="tr-TR" sz="2400" b="1" u="sng" dirty="0">
                <a:solidFill>
                  <a:srgbClr val="000000"/>
                </a:solidFill>
                <a:latin typeface="Tahoma" panose="020B0604030504040204" pitchFamily="34" charset="0"/>
              </a:rPr>
              <a:t> “Ubeyd </a:t>
            </a:r>
            <a:r>
              <a:rPr lang="tr-TR" sz="2400" b="1" u="sng" dirty="0" err="1">
                <a:solidFill>
                  <a:srgbClr val="000000"/>
                </a:solidFill>
                <a:latin typeface="Tahoma" panose="020B0604030504040204" pitchFamily="34" charset="0"/>
              </a:rPr>
              <a:t>etkileşim</a:t>
            </a:r>
            <a:r>
              <a:rPr lang="tr-TR" sz="2400" b="1" u="sng" dirty="0">
                <a:solidFill>
                  <a:srgbClr val="000000"/>
                </a:solidFill>
                <a:latin typeface="Tahoma" panose="020B0604030504040204" pitchFamily="34" charset="0"/>
              </a:rPr>
              <a:t> bölgesi”</a:t>
            </a:r>
            <a:r>
              <a:rPr lang="tr-TR" sz="2400" b="1" dirty="0">
                <a:solidFill>
                  <a:srgbClr val="000000"/>
                </a:solidFill>
                <a:latin typeface="Tahoma" panose="020B0604030504040204" pitchFamily="34" charset="0"/>
              </a:rPr>
              <a:t> </a:t>
            </a:r>
          </a:p>
          <a:p>
            <a:pPr algn="ctr"/>
            <a:r>
              <a:rPr lang="tr-TR" sz="2400" b="1" dirty="0">
                <a:solidFill>
                  <a:srgbClr val="000000"/>
                </a:solidFill>
                <a:latin typeface="Tahoma" panose="020B0604030504040204" pitchFamily="34" charset="0"/>
              </a:rPr>
              <a:t>ve </a:t>
            </a:r>
          </a:p>
          <a:p>
            <a:pPr algn="ctr"/>
            <a:r>
              <a:rPr lang="tr-TR" sz="2400" b="1" u="sng" dirty="0">
                <a:solidFill>
                  <a:srgbClr val="000000"/>
                </a:solidFill>
                <a:latin typeface="Tahoma" panose="020B0604030504040204" pitchFamily="34" charset="0"/>
              </a:rPr>
              <a:t>“Ubeyd ufku”</a:t>
            </a:r>
            <a:r>
              <a:rPr lang="tr-TR" sz="2400" b="1" dirty="0">
                <a:solidFill>
                  <a:srgbClr val="000000"/>
                </a:solidFill>
                <a:latin typeface="Tahoma" panose="020B0604030504040204" pitchFamily="34" charset="0"/>
              </a:rPr>
              <a:t> </a:t>
            </a:r>
          </a:p>
          <a:p>
            <a:pPr algn="ctr"/>
            <a:r>
              <a:rPr lang="tr-TR" sz="2400" b="1" dirty="0">
                <a:solidFill>
                  <a:srgbClr val="000000"/>
                </a:solidFill>
                <a:latin typeface="Tahoma" panose="020B0604030504040204" pitchFamily="34" charset="0"/>
              </a:rPr>
              <a:t>gibi nötr kavramlara </a:t>
            </a:r>
            <a:r>
              <a:rPr lang="tr-TR" sz="2400" b="1" dirty="0" err="1">
                <a:solidFill>
                  <a:srgbClr val="000000"/>
                </a:solidFill>
                <a:latin typeface="Tahoma" panose="020B0604030504040204" pitchFamily="34" charset="0"/>
              </a:rPr>
              <a:t>başvurabilmektedir</a:t>
            </a:r>
            <a:r>
              <a:rPr lang="tr-TR" sz="2400" b="1" dirty="0">
                <a:solidFill>
                  <a:srgbClr val="000000"/>
                </a:solidFill>
                <a:latin typeface="Tahoma" panose="020B0604030504040204" pitchFamily="34" charset="0"/>
              </a:rPr>
              <a:t> (Carter &amp; Philip, 2010). </a:t>
            </a:r>
            <a:endParaRPr lang="tr-TR" sz="2400" b="1" dirty="0"/>
          </a:p>
        </p:txBody>
      </p:sp>
    </p:spTree>
    <p:extLst>
      <p:ext uri="{BB962C8B-B14F-4D97-AF65-F5344CB8AC3E}">
        <p14:creationId xmlns:p14="http://schemas.microsoft.com/office/powerpoint/2010/main" val="979925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9596C04-36E4-D448-BDCC-110B60CDB108}"/>
              </a:ext>
            </a:extLst>
          </p:cNvPr>
          <p:cNvSpPr/>
          <p:nvPr/>
        </p:nvSpPr>
        <p:spPr>
          <a:xfrm>
            <a:off x="426041" y="335845"/>
            <a:ext cx="6457079" cy="6186309"/>
          </a:xfrm>
          <a:prstGeom prst="rect">
            <a:avLst/>
          </a:prstGeom>
        </p:spPr>
        <p:txBody>
          <a:bodyPr wrap="square">
            <a:spAutoFit/>
          </a:bodyPr>
          <a:lstStyle/>
          <a:p>
            <a:r>
              <a:rPr lang="tr-TR" dirty="0">
                <a:solidFill>
                  <a:srgbClr val="18191B"/>
                </a:solidFill>
                <a:latin typeface="ArialMT"/>
              </a:rPr>
              <a:t>Ubeyd dönemine ait birkaç bölge kapsamlı bir şekilde kazılmıştır: </a:t>
            </a:r>
          </a:p>
          <a:p>
            <a:endParaRPr lang="tr-TR" dirty="0">
              <a:solidFill>
                <a:srgbClr val="18191B"/>
              </a:solidFill>
              <a:latin typeface="ArialMT"/>
            </a:endParaRPr>
          </a:p>
          <a:p>
            <a:r>
              <a:rPr lang="tr-TR" dirty="0">
                <a:solidFill>
                  <a:srgbClr val="18191B"/>
                </a:solidFill>
                <a:latin typeface="ArialMT"/>
              </a:rPr>
              <a:t>Güneydeki </a:t>
            </a:r>
            <a:r>
              <a:rPr lang="tr-TR" b="1" dirty="0" err="1">
                <a:solidFill>
                  <a:srgbClr val="18191B"/>
                </a:solidFill>
                <a:latin typeface="ArialMT"/>
              </a:rPr>
              <a:t>Tell</a:t>
            </a:r>
            <a:r>
              <a:rPr lang="tr-TR" b="1" dirty="0">
                <a:solidFill>
                  <a:srgbClr val="18191B"/>
                </a:solidFill>
                <a:latin typeface="ArialMT"/>
              </a:rPr>
              <a:t> </a:t>
            </a:r>
            <a:r>
              <a:rPr lang="tr-TR" b="1" dirty="0" err="1">
                <a:solidFill>
                  <a:srgbClr val="18191B"/>
                </a:solidFill>
                <a:latin typeface="ArialMT"/>
              </a:rPr>
              <a:t>Oueili</a:t>
            </a:r>
            <a:r>
              <a:rPr lang="tr-TR" b="1" dirty="0">
                <a:solidFill>
                  <a:srgbClr val="18191B"/>
                </a:solidFill>
                <a:latin typeface="ArialMT"/>
              </a:rPr>
              <a:t> </a:t>
            </a:r>
            <a:r>
              <a:rPr lang="tr-TR" dirty="0">
                <a:solidFill>
                  <a:srgbClr val="18191B"/>
                </a:solidFill>
                <a:latin typeface="ArialMT"/>
              </a:rPr>
              <a:t>ve </a:t>
            </a:r>
            <a:r>
              <a:rPr lang="tr-TR" b="1" dirty="0" err="1">
                <a:solidFill>
                  <a:srgbClr val="18191B"/>
                </a:solidFill>
                <a:latin typeface="ArialMT"/>
              </a:rPr>
              <a:t>Tell</a:t>
            </a:r>
            <a:r>
              <a:rPr lang="tr-TR" b="1" dirty="0">
                <a:solidFill>
                  <a:srgbClr val="18191B"/>
                </a:solidFill>
                <a:latin typeface="ArialMT"/>
              </a:rPr>
              <a:t> Abada</a:t>
            </a:r>
            <a:r>
              <a:rPr lang="tr-TR" dirty="0">
                <a:solidFill>
                  <a:srgbClr val="18191B"/>
                </a:solidFill>
                <a:latin typeface="ArialMT"/>
              </a:rPr>
              <a:t>. </a:t>
            </a:r>
          </a:p>
          <a:p>
            <a:r>
              <a:rPr lang="tr-TR" dirty="0">
                <a:solidFill>
                  <a:srgbClr val="18191B"/>
                </a:solidFill>
                <a:latin typeface="ArialMT"/>
              </a:rPr>
              <a:t>Orta Mezopotamya ve kuzeyde Tepe </a:t>
            </a:r>
            <a:r>
              <a:rPr lang="tr-TR" dirty="0" err="1">
                <a:solidFill>
                  <a:srgbClr val="18191B"/>
                </a:solidFill>
                <a:latin typeface="ArialMT"/>
              </a:rPr>
              <a:t>Gawra</a:t>
            </a:r>
            <a:r>
              <a:rPr lang="tr-TR" dirty="0">
                <a:solidFill>
                  <a:srgbClr val="18191B"/>
                </a:solidFill>
                <a:latin typeface="ArialMT"/>
              </a:rPr>
              <a:t>. </a:t>
            </a:r>
          </a:p>
          <a:p>
            <a:endParaRPr lang="tr-TR" dirty="0">
              <a:solidFill>
                <a:srgbClr val="18191B"/>
              </a:solidFill>
              <a:latin typeface="ArialMT"/>
            </a:endParaRPr>
          </a:p>
          <a:p>
            <a:r>
              <a:rPr lang="tr-TR" dirty="0">
                <a:solidFill>
                  <a:srgbClr val="18191B"/>
                </a:solidFill>
                <a:latin typeface="ArialMT"/>
              </a:rPr>
              <a:t>Bu sitlerin değişmez bir özelliği, üç parçalı ve çok büyük olan (güneyde yaklaşık 3oo m2 ile merkezde ve kuzeyde 1oo - 18o m2 arasında değişen konutların şekli ve boyutlarıdır.</a:t>
            </a:r>
          </a:p>
          <a:p>
            <a:r>
              <a:rPr lang="tr-TR" dirty="0">
                <a:solidFill>
                  <a:srgbClr val="18191B"/>
                </a:solidFill>
                <a:latin typeface="ArialMT"/>
              </a:rPr>
              <a:t>Muhtemelen geniş aileler yaşamış olmalıdır. Mezopotamya'da yaygın olarak kazılan iki köy olan </a:t>
            </a:r>
            <a:r>
              <a:rPr lang="tr-TR" dirty="0" err="1">
                <a:solidFill>
                  <a:srgbClr val="18191B"/>
                </a:solidFill>
                <a:latin typeface="ArialMT"/>
              </a:rPr>
              <a:t>Tell</a:t>
            </a:r>
            <a:r>
              <a:rPr lang="tr-TR" dirty="0">
                <a:solidFill>
                  <a:srgbClr val="18191B"/>
                </a:solidFill>
                <a:latin typeface="ArialMT"/>
              </a:rPr>
              <a:t> Abada ve Tepe </a:t>
            </a:r>
            <a:r>
              <a:rPr lang="tr-TR" dirty="0" err="1">
                <a:solidFill>
                  <a:srgbClr val="18191B"/>
                </a:solidFill>
                <a:latin typeface="ArialMT"/>
              </a:rPr>
              <a:t>Gawra'da</a:t>
            </a:r>
            <a:r>
              <a:rPr lang="tr-TR" dirty="0">
                <a:solidFill>
                  <a:srgbClr val="18191B"/>
                </a:solidFill>
                <a:latin typeface="ArialMT"/>
              </a:rPr>
              <a:t> (Seviye XII), sırasıyla Erken ve Geç </a:t>
            </a:r>
            <a:r>
              <a:rPr lang="tr-TR" dirty="0" err="1">
                <a:solidFill>
                  <a:srgbClr val="18191B"/>
                </a:solidFill>
                <a:latin typeface="ArialMT"/>
              </a:rPr>
              <a:t>Ubaid</a:t>
            </a:r>
            <a:r>
              <a:rPr lang="tr-TR" dirty="0">
                <a:solidFill>
                  <a:srgbClr val="18191B"/>
                </a:solidFill>
                <a:latin typeface="ArialMT"/>
              </a:rPr>
              <a:t> evresine verilmiştir, her köydeki bir ev, büyük boyutları ve ilgili buluntuları açısından belirgin özellikler sergilemiştir. </a:t>
            </a:r>
            <a:r>
              <a:rPr lang="tr-TR" dirty="0" err="1">
                <a:solidFill>
                  <a:srgbClr val="18191B"/>
                </a:solidFill>
                <a:latin typeface="ArialMT"/>
              </a:rPr>
              <a:t>Tell</a:t>
            </a:r>
            <a:r>
              <a:rPr lang="tr-TR" dirty="0">
                <a:solidFill>
                  <a:srgbClr val="18191B"/>
                </a:solidFill>
                <a:latin typeface="ArialMT"/>
              </a:rPr>
              <a:t> </a:t>
            </a:r>
            <a:r>
              <a:rPr lang="tr-TR" dirty="0" err="1">
                <a:solidFill>
                  <a:srgbClr val="18191B"/>
                </a:solidFill>
                <a:latin typeface="ArialMT"/>
              </a:rPr>
              <a:t>Abada'daki</a:t>
            </a:r>
            <a:r>
              <a:rPr lang="tr-TR" dirty="0">
                <a:solidFill>
                  <a:srgbClr val="18191B"/>
                </a:solidFill>
                <a:latin typeface="ArialMT"/>
              </a:rPr>
              <a:t> hesap taşları ve Tepe </a:t>
            </a:r>
            <a:r>
              <a:rPr lang="tr-TR" dirty="0" err="1">
                <a:solidFill>
                  <a:srgbClr val="18191B"/>
                </a:solidFill>
                <a:latin typeface="ArialMT"/>
              </a:rPr>
              <a:t>Gawra'da</a:t>
            </a:r>
            <a:r>
              <a:rPr lang="tr-TR" dirty="0">
                <a:solidFill>
                  <a:srgbClr val="18191B"/>
                </a:solidFill>
                <a:latin typeface="ArialMT"/>
              </a:rPr>
              <a:t> kil mühürleri ve mühürleri gibi idari yapıya işaret eden  malzeme mevcuttur. Bu evlerin bir başka özelliği de - diğer konutların katlarının altında az sayıda bulunan  çocuk mezarlarının  yoğunlaşmasıdır. </a:t>
            </a:r>
          </a:p>
          <a:p>
            <a:r>
              <a:rPr lang="tr-TR" dirty="0">
                <a:solidFill>
                  <a:srgbClr val="18191B"/>
                </a:solidFill>
                <a:latin typeface="ArialMT"/>
              </a:rPr>
              <a:t>Malzemenin yoğunluğu, belki de </a:t>
            </a:r>
            <a:r>
              <a:rPr lang="tr-TR" b="1" u="sng" dirty="0">
                <a:solidFill>
                  <a:srgbClr val="18191B"/>
                </a:solidFill>
                <a:latin typeface="ArialMT"/>
              </a:rPr>
              <a:t>şefin veya liderin </a:t>
            </a:r>
            <a:r>
              <a:rPr lang="tr-TR" dirty="0">
                <a:solidFill>
                  <a:srgbClr val="18191B"/>
                </a:solidFill>
                <a:latin typeface="ArialMT"/>
              </a:rPr>
              <a:t>ve ailesinin, sembolik olarak onu temsil etme rolü üstlendiğini gösterebilir.</a:t>
            </a:r>
            <a:endParaRPr lang="tr-TR" dirty="0"/>
          </a:p>
        </p:txBody>
      </p:sp>
      <p:pic>
        <p:nvPicPr>
          <p:cNvPr id="3" name="Resim 2">
            <a:extLst>
              <a:ext uri="{FF2B5EF4-FFF2-40B4-BE49-F238E27FC236}">
                <a16:creationId xmlns:a16="http://schemas.microsoft.com/office/drawing/2014/main" id="{66932EF2-1CCA-594D-8145-1D6BF1E8889E}"/>
              </a:ext>
            </a:extLst>
          </p:cNvPr>
          <p:cNvPicPr>
            <a:picLocks noChangeAspect="1"/>
          </p:cNvPicPr>
          <p:nvPr/>
        </p:nvPicPr>
        <p:blipFill>
          <a:blip r:embed="rId2"/>
          <a:stretch>
            <a:fillRect/>
          </a:stretch>
        </p:blipFill>
        <p:spPr>
          <a:xfrm>
            <a:off x="6883120" y="0"/>
            <a:ext cx="5308880" cy="6858000"/>
          </a:xfrm>
          <a:prstGeom prst="rect">
            <a:avLst/>
          </a:prstGeom>
        </p:spPr>
      </p:pic>
    </p:spTree>
    <p:extLst>
      <p:ext uri="{BB962C8B-B14F-4D97-AF65-F5344CB8AC3E}">
        <p14:creationId xmlns:p14="http://schemas.microsoft.com/office/powerpoint/2010/main" val="177795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C1DDC7D-5E51-914E-8D64-ECA3A90E4B40}"/>
              </a:ext>
            </a:extLst>
          </p:cNvPr>
          <p:cNvSpPr/>
          <p:nvPr/>
        </p:nvSpPr>
        <p:spPr>
          <a:xfrm>
            <a:off x="588886" y="255289"/>
            <a:ext cx="10555356" cy="6186309"/>
          </a:xfrm>
          <a:prstGeom prst="rect">
            <a:avLst/>
          </a:prstGeom>
        </p:spPr>
        <p:txBody>
          <a:bodyPr wrap="square">
            <a:spAutoFit/>
          </a:bodyPr>
          <a:lstStyle/>
          <a:p>
            <a:pPr algn="just"/>
            <a:r>
              <a:rPr lang="tr-TR" dirty="0"/>
              <a:t>Bu nedenle, Ubeyd dönemine ait en eski tapınakların hem </a:t>
            </a:r>
            <a:r>
              <a:rPr lang="tr-TR" dirty="0" err="1"/>
              <a:t>Eridu</a:t>
            </a:r>
            <a:r>
              <a:rPr lang="tr-TR" dirty="0"/>
              <a:t>, Güney Mezopotamya'da (</a:t>
            </a:r>
            <a:r>
              <a:rPr lang="tr-TR" dirty="0" err="1"/>
              <a:t>Safar</a:t>
            </a:r>
            <a:r>
              <a:rPr lang="tr-TR" dirty="0"/>
              <a:t> et al. 1981) hem de Tepe </a:t>
            </a:r>
            <a:r>
              <a:rPr lang="tr-TR" dirty="0" err="1"/>
              <a:t>Gawra'da</a:t>
            </a:r>
            <a:r>
              <a:rPr lang="tr-TR" dirty="0"/>
              <a:t> (</a:t>
            </a:r>
            <a:r>
              <a:rPr lang="tr-TR" dirty="0" err="1"/>
              <a:t>Tobler</a:t>
            </a:r>
            <a:r>
              <a:rPr lang="tr-TR" dirty="0"/>
              <a:t> 1950) gene yerleşim planını hatırlatması şaşırtıcı değildir. </a:t>
            </a:r>
          </a:p>
          <a:p>
            <a:pPr algn="just"/>
            <a:endParaRPr lang="tr-TR" dirty="0"/>
          </a:p>
          <a:p>
            <a:pPr algn="just"/>
            <a:r>
              <a:rPr lang="tr-TR" dirty="0"/>
              <a:t>Üçlü kısımlı evler: Boyutları bile daha büyük konutlarınkinden önemli ölçüde daha büyük değildir, ancak farklı bir alan kullanımı gösterir ve çok sayıda girintili niş ve payanda ile süslenmiş duvarlar ve </a:t>
            </a:r>
            <a:r>
              <a:rPr lang="tr-TR" dirty="0" err="1"/>
              <a:t>Eridu</a:t>
            </a:r>
            <a:r>
              <a:rPr lang="tr-TR" dirty="0"/>
              <a:t> tapınakları durumunda, altında yükseltilmiş bir platform gibi özel mimari özellikler sergiler. </a:t>
            </a:r>
          </a:p>
          <a:p>
            <a:pPr algn="just"/>
            <a:r>
              <a:rPr lang="tr-TR" dirty="0"/>
              <a:t>Bu özel binalar, muhtemelen tören ve diğer kamusal etkinliklerin, kendi topluluklarının liderleri rolünü üstlenen aynı yüksek rütbeli kişiler tarafından yönetildiği yerlerdi. </a:t>
            </a:r>
          </a:p>
          <a:p>
            <a:pPr algn="just"/>
            <a:endParaRPr lang="tr-TR" dirty="0"/>
          </a:p>
          <a:p>
            <a:pPr algn="just"/>
            <a:r>
              <a:rPr lang="tr-TR" dirty="0"/>
              <a:t>Muhtemelen sembolik olarak üst düzey şeflerin "kamusal alanlarını" ve / veya "temsilcileri" oldukları "tanrıların evlerini" temsil eden bu binalarda, bu liderler büyük olasılıkla yiyecekle bağlantılı törensel faaliyetlerde bulunuyorlardı. Bu kişilerin devamı Geç Uruk/</a:t>
            </a:r>
            <a:r>
              <a:rPr lang="tr-TR" dirty="0" err="1"/>
              <a:t>Cemdet</a:t>
            </a:r>
            <a:r>
              <a:rPr lang="tr-TR" dirty="0"/>
              <a:t> </a:t>
            </a:r>
            <a:r>
              <a:rPr lang="tr-TR" dirty="0" err="1"/>
              <a:t>Nasr’da</a:t>
            </a:r>
            <a:r>
              <a:rPr lang="tr-TR" dirty="0"/>
              <a:t> «</a:t>
            </a:r>
            <a:r>
              <a:rPr lang="tr-TR" b="1" dirty="0"/>
              <a:t>Rahip-Kral</a:t>
            </a:r>
            <a:r>
              <a:rPr lang="tr-TR" dirty="0"/>
              <a:t>» olmalıdır.</a:t>
            </a:r>
          </a:p>
          <a:p>
            <a:pPr algn="just"/>
            <a:endParaRPr lang="tr-TR" dirty="0"/>
          </a:p>
          <a:p>
            <a:pPr algn="just"/>
            <a:r>
              <a:rPr lang="tr-TR" dirty="0"/>
              <a:t>Bu konuda gerçekten de çok kısmi ipuçları var, yani </a:t>
            </a:r>
            <a:r>
              <a:rPr lang="tr-TR" dirty="0" err="1"/>
              <a:t>Eridu'daki</a:t>
            </a:r>
            <a:r>
              <a:rPr lang="tr-TR" dirty="0"/>
              <a:t> VI. Seviye tapınakta balık kılçığı yoğunluğunun iyi bilinen varlığı, daha sonraki dönemlerde tapınaklara çok iyi bilinen büyük balık adaklarını hatırlatıyor ( Adams 1966).</a:t>
            </a:r>
          </a:p>
          <a:p>
            <a:pPr algn="just"/>
            <a:endParaRPr lang="tr-TR" dirty="0"/>
          </a:p>
          <a:p>
            <a:pPr algn="just"/>
            <a:r>
              <a:rPr lang="tr-TR" dirty="0"/>
              <a:t>Sonuç olarak Ubeyd döneminde büyüyen ve şekillenen ilk dini yapıların Geç Uruk’tan itibaren kurumsallaşmaya başladığını görüyoruz. Bu gelişim sürecinin başlangıcı Ubeyd dönemidir.</a:t>
            </a:r>
          </a:p>
          <a:p>
            <a:pPr algn="just"/>
            <a:endParaRPr lang="tr-TR" dirty="0"/>
          </a:p>
          <a:p>
            <a:pPr algn="just"/>
            <a:r>
              <a:rPr lang="tr-TR" dirty="0"/>
              <a:t>Ayrıca yine Geç Uruk’tan itibaren büyük kamusal yapılar ve oluşmaya başlayan idari ve dini yapıların sorumlusu</a:t>
            </a:r>
          </a:p>
          <a:p>
            <a:pPr algn="just"/>
            <a:r>
              <a:rPr lang="tr-TR" dirty="0"/>
              <a:t>Olan </a:t>
            </a:r>
            <a:r>
              <a:rPr lang="tr-TR" b="1" dirty="0"/>
              <a:t>Rahip-Kral </a:t>
            </a:r>
            <a:r>
              <a:rPr lang="tr-TR" dirty="0"/>
              <a:t>kavramının başlangıcı yine Ubeyd dönemidir.</a:t>
            </a:r>
          </a:p>
        </p:txBody>
      </p:sp>
    </p:spTree>
    <p:extLst>
      <p:ext uri="{BB962C8B-B14F-4D97-AF65-F5344CB8AC3E}">
        <p14:creationId xmlns:p14="http://schemas.microsoft.com/office/powerpoint/2010/main" val="90605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1 Dikdörtgen"/>
          <p:cNvSpPr>
            <a:spLocks noChangeArrowheads="1"/>
          </p:cNvSpPr>
          <p:nvPr/>
        </p:nvSpPr>
        <p:spPr bwMode="auto">
          <a:xfrm>
            <a:off x="2495600" y="1628801"/>
            <a:ext cx="7182544"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tr-TR" b="1" dirty="0" err="1">
                <a:latin typeface="Times New Roman"/>
              </a:rPr>
              <a:t>Huot</a:t>
            </a:r>
            <a:r>
              <a:rPr lang="tr-TR" b="1" dirty="0">
                <a:latin typeface="Times New Roman"/>
              </a:rPr>
              <a:t>, J.-L.</a:t>
            </a:r>
            <a:r>
              <a:rPr lang="tr-TR" dirty="0">
                <a:latin typeface="Times New Roman"/>
              </a:rPr>
              <a:t> (</a:t>
            </a:r>
            <a:r>
              <a:rPr lang="tr-TR" dirty="0" err="1">
                <a:latin typeface="Times New Roman"/>
              </a:rPr>
              <a:t>Hrsg</a:t>
            </a:r>
            <a:r>
              <a:rPr lang="tr-TR" dirty="0">
                <a:latin typeface="Times New Roman"/>
              </a:rPr>
              <a:t>.), </a:t>
            </a:r>
            <a:r>
              <a:rPr lang="tr-TR" dirty="0" err="1">
                <a:latin typeface="Times New Roman"/>
              </a:rPr>
              <a:t>Préhistoire</a:t>
            </a:r>
            <a:r>
              <a:rPr lang="tr-TR" dirty="0">
                <a:latin typeface="Times New Roman"/>
              </a:rPr>
              <a:t> de la </a:t>
            </a:r>
            <a:r>
              <a:rPr lang="tr-TR" dirty="0" err="1">
                <a:latin typeface="Times New Roman"/>
              </a:rPr>
              <a:t>Mésopotamie</a:t>
            </a:r>
            <a:r>
              <a:rPr lang="tr-TR" dirty="0">
                <a:latin typeface="Times New Roman"/>
              </a:rPr>
              <a:t>, La </a:t>
            </a:r>
            <a:r>
              <a:rPr lang="tr-TR" dirty="0" err="1">
                <a:latin typeface="Times New Roman"/>
              </a:rPr>
              <a:t>Mésopotamie</a:t>
            </a:r>
            <a:r>
              <a:rPr lang="tr-TR" dirty="0">
                <a:latin typeface="Times New Roman"/>
              </a:rPr>
              <a:t> </a:t>
            </a:r>
            <a:r>
              <a:rPr lang="tr-TR" dirty="0" err="1">
                <a:latin typeface="Times New Roman"/>
              </a:rPr>
              <a:t>préhistorique</a:t>
            </a:r>
            <a:r>
              <a:rPr lang="tr-TR" dirty="0">
                <a:latin typeface="Times New Roman"/>
              </a:rPr>
              <a:t> et </a:t>
            </a:r>
            <a:r>
              <a:rPr lang="tr-TR" dirty="0" err="1">
                <a:latin typeface="Times New Roman"/>
              </a:rPr>
              <a:t>l'exploration</a:t>
            </a:r>
            <a:r>
              <a:rPr lang="tr-TR" dirty="0">
                <a:latin typeface="Times New Roman"/>
              </a:rPr>
              <a:t> </a:t>
            </a:r>
            <a:r>
              <a:rPr lang="tr-TR" dirty="0" err="1">
                <a:latin typeface="Times New Roman"/>
              </a:rPr>
              <a:t>récente</a:t>
            </a:r>
            <a:r>
              <a:rPr lang="tr-TR" dirty="0">
                <a:latin typeface="Times New Roman"/>
              </a:rPr>
              <a:t> </a:t>
            </a:r>
            <a:r>
              <a:rPr lang="tr-TR" dirty="0" err="1">
                <a:latin typeface="Times New Roman"/>
              </a:rPr>
              <a:t>du</a:t>
            </a:r>
            <a:r>
              <a:rPr lang="tr-TR" dirty="0">
                <a:latin typeface="Times New Roman"/>
              </a:rPr>
              <a:t> </a:t>
            </a:r>
            <a:r>
              <a:rPr lang="tr-TR" dirty="0" err="1">
                <a:latin typeface="Times New Roman"/>
              </a:rPr>
              <a:t>djebel</a:t>
            </a:r>
            <a:r>
              <a:rPr lang="tr-TR" dirty="0">
                <a:latin typeface="Times New Roman"/>
              </a:rPr>
              <a:t> </a:t>
            </a:r>
            <a:r>
              <a:rPr lang="tr-TR" dirty="0" err="1">
                <a:latin typeface="Times New Roman"/>
              </a:rPr>
              <a:t>Hamrin</a:t>
            </a:r>
            <a:r>
              <a:rPr lang="tr-TR" dirty="0">
                <a:latin typeface="Times New Roman"/>
              </a:rPr>
              <a:t>. Paris 1987 </a:t>
            </a:r>
          </a:p>
          <a:p>
            <a:pPr algn="just"/>
            <a:r>
              <a:rPr lang="tr-TR" b="1" dirty="0" err="1">
                <a:latin typeface="Times New Roman"/>
              </a:rPr>
              <a:t>Huot</a:t>
            </a:r>
            <a:r>
              <a:rPr lang="tr-TR" b="1" dirty="0">
                <a:latin typeface="Times New Roman"/>
              </a:rPr>
              <a:t>, J.-L.</a:t>
            </a:r>
            <a:r>
              <a:rPr lang="tr-TR" dirty="0">
                <a:latin typeface="Times New Roman"/>
              </a:rPr>
              <a:t>, </a:t>
            </a:r>
            <a:r>
              <a:rPr lang="tr-TR" dirty="0" err="1">
                <a:latin typeface="Times New Roman"/>
              </a:rPr>
              <a:t>Les</a:t>
            </a:r>
            <a:r>
              <a:rPr lang="tr-TR" dirty="0">
                <a:latin typeface="Times New Roman"/>
              </a:rPr>
              <a:t> </a:t>
            </a:r>
            <a:r>
              <a:rPr lang="tr-TR" dirty="0" err="1">
                <a:latin typeface="Times New Roman"/>
              </a:rPr>
              <a:t>premiers</a:t>
            </a:r>
            <a:r>
              <a:rPr lang="tr-TR" dirty="0">
                <a:latin typeface="Times New Roman"/>
              </a:rPr>
              <a:t> </a:t>
            </a:r>
            <a:r>
              <a:rPr lang="tr-TR" dirty="0" err="1">
                <a:latin typeface="Times New Roman"/>
              </a:rPr>
              <a:t>villageois</a:t>
            </a:r>
            <a:r>
              <a:rPr lang="tr-TR" dirty="0">
                <a:latin typeface="Times New Roman"/>
              </a:rPr>
              <a:t> de </a:t>
            </a:r>
            <a:r>
              <a:rPr lang="tr-TR" dirty="0" err="1">
                <a:latin typeface="Times New Roman"/>
              </a:rPr>
              <a:t>Mésopotamie</a:t>
            </a:r>
            <a:r>
              <a:rPr lang="tr-TR" dirty="0">
                <a:latin typeface="Times New Roman"/>
              </a:rPr>
              <a:t>; </a:t>
            </a:r>
            <a:r>
              <a:rPr lang="tr-TR" dirty="0" err="1">
                <a:latin typeface="Times New Roman"/>
              </a:rPr>
              <a:t>Du</a:t>
            </a:r>
            <a:r>
              <a:rPr lang="tr-TR" dirty="0">
                <a:latin typeface="Times New Roman"/>
              </a:rPr>
              <a:t> </a:t>
            </a:r>
            <a:r>
              <a:rPr lang="tr-TR" dirty="0" err="1">
                <a:latin typeface="Times New Roman"/>
              </a:rPr>
              <a:t>village</a:t>
            </a:r>
            <a:r>
              <a:rPr lang="tr-TR" dirty="0">
                <a:latin typeface="Times New Roman"/>
              </a:rPr>
              <a:t> </a:t>
            </a:r>
            <a:r>
              <a:rPr lang="tr-TR" dirty="0" err="1">
                <a:latin typeface="Times New Roman"/>
              </a:rPr>
              <a:t>à</a:t>
            </a:r>
            <a:r>
              <a:rPr lang="tr-TR" dirty="0">
                <a:latin typeface="Times New Roman"/>
              </a:rPr>
              <a:t> la </a:t>
            </a:r>
            <a:r>
              <a:rPr lang="tr-TR" dirty="0" err="1">
                <a:latin typeface="Times New Roman"/>
              </a:rPr>
              <a:t>ville</a:t>
            </a:r>
            <a:r>
              <a:rPr lang="tr-TR" dirty="0">
                <a:latin typeface="Times New Roman"/>
              </a:rPr>
              <a:t>. Paris 1994 </a:t>
            </a:r>
          </a:p>
          <a:p>
            <a:pPr algn="just"/>
            <a:r>
              <a:rPr lang="tr-TR" b="1" dirty="0" err="1">
                <a:latin typeface="Times New Roman"/>
              </a:rPr>
              <a:t>Jasim</a:t>
            </a:r>
            <a:r>
              <a:rPr lang="tr-TR" b="1" dirty="0">
                <a:latin typeface="Times New Roman"/>
              </a:rPr>
              <a:t>, S.A.</a:t>
            </a:r>
            <a:r>
              <a:rPr lang="tr-TR" dirty="0">
                <a:latin typeface="Times New Roman"/>
              </a:rPr>
              <a:t>, </a:t>
            </a:r>
            <a:r>
              <a:rPr lang="tr-TR" dirty="0" err="1">
                <a:latin typeface="Times New Roman"/>
              </a:rPr>
              <a:t>The</a:t>
            </a:r>
            <a:r>
              <a:rPr lang="tr-TR" dirty="0">
                <a:latin typeface="Times New Roman"/>
              </a:rPr>
              <a:t> </a:t>
            </a:r>
            <a:r>
              <a:rPr lang="tr-TR" dirty="0" err="1">
                <a:latin typeface="Times New Roman"/>
              </a:rPr>
              <a:t>Ubaid</a:t>
            </a:r>
            <a:r>
              <a:rPr lang="tr-TR" dirty="0">
                <a:latin typeface="Times New Roman"/>
              </a:rPr>
              <a:t> </a:t>
            </a:r>
            <a:r>
              <a:rPr lang="tr-TR" dirty="0" err="1">
                <a:latin typeface="Times New Roman"/>
              </a:rPr>
              <a:t>Period</a:t>
            </a:r>
            <a:r>
              <a:rPr lang="tr-TR" dirty="0">
                <a:latin typeface="Times New Roman"/>
              </a:rPr>
              <a:t> in </a:t>
            </a:r>
            <a:r>
              <a:rPr lang="tr-TR" dirty="0" err="1">
                <a:latin typeface="Times New Roman"/>
              </a:rPr>
              <a:t>Iraq</a:t>
            </a:r>
            <a:r>
              <a:rPr lang="tr-TR" dirty="0">
                <a:latin typeface="Times New Roman"/>
              </a:rPr>
              <a:t> : </a:t>
            </a:r>
            <a:r>
              <a:rPr lang="tr-TR" dirty="0" err="1">
                <a:latin typeface="Times New Roman"/>
              </a:rPr>
              <a:t>Recent</a:t>
            </a:r>
            <a:r>
              <a:rPr lang="tr-TR" dirty="0">
                <a:latin typeface="Times New Roman"/>
              </a:rPr>
              <a:t> </a:t>
            </a:r>
            <a:r>
              <a:rPr lang="tr-TR" dirty="0" err="1">
                <a:latin typeface="Times New Roman"/>
              </a:rPr>
              <a:t>Excavations</a:t>
            </a:r>
            <a:r>
              <a:rPr lang="tr-TR" dirty="0">
                <a:latin typeface="Times New Roman"/>
              </a:rPr>
              <a:t> in </a:t>
            </a:r>
            <a:r>
              <a:rPr lang="tr-TR" dirty="0" err="1">
                <a:latin typeface="Times New Roman"/>
              </a:rPr>
              <a:t>the</a:t>
            </a:r>
            <a:r>
              <a:rPr lang="tr-TR" dirty="0">
                <a:latin typeface="Times New Roman"/>
              </a:rPr>
              <a:t> </a:t>
            </a:r>
            <a:r>
              <a:rPr lang="tr-TR" dirty="0" err="1">
                <a:latin typeface="Times New Roman"/>
              </a:rPr>
              <a:t>Hamrin</a:t>
            </a:r>
            <a:r>
              <a:rPr lang="tr-TR" dirty="0">
                <a:latin typeface="Times New Roman"/>
              </a:rPr>
              <a:t> </a:t>
            </a:r>
            <a:r>
              <a:rPr lang="tr-TR" dirty="0" err="1">
                <a:latin typeface="Times New Roman"/>
              </a:rPr>
              <a:t>Region</a:t>
            </a:r>
            <a:r>
              <a:rPr lang="tr-TR" dirty="0">
                <a:latin typeface="Times New Roman"/>
              </a:rPr>
              <a:t>. BAR IS 267. Oxford 1985 [</a:t>
            </a:r>
            <a:r>
              <a:rPr lang="tr-TR" dirty="0" err="1">
                <a:latin typeface="Times New Roman"/>
              </a:rPr>
              <a:t>v.a</a:t>
            </a:r>
            <a:r>
              <a:rPr lang="tr-TR" dirty="0">
                <a:latin typeface="Times New Roman"/>
              </a:rPr>
              <a:t>. </a:t>
            </a:r>
            <a:r>
              <a:rPr lang="tr-TR" dirty="0" err="1">
                <a:latin typeface="Times New Roman"/>
              </a:rPr>
              <a:t>zu</a:t>
            </a:r>
            <a:r>
              <a:rPr lang="tr-TR" dirty="0">
                <a:latin typeface="Times New Roman"/>
              </a:rPr>
              <a:t> </a:t>
            </a:r>
            <a:r>
              <a:rPr lang="tr-TR" dirty="0" err="1">
                <a:latin typeface="Times New Roman"/>
              </a:rPr>
              <a:t>Tall</a:t>
            </a:r>
            <a:r>
              <a:rPr lang="tr-TR" dirty="0">
                <a:latin typeface="Times New Roman"/>
              </a:rPr>
              <a:t> Abada </a:t>
            </a:r>
            <a:r>
              <a:rPr lang="tr-TR" dirty="0" err="1">
                <a:latin typeface="Times New Roman"/>
              </a:rPr>
              <a:t>und</a:t>
            </a:r>
            <a:r>
              <a:rPr lang="tr-TR" dirty="0">
                <a:latin typeface="Times New Roman"/>
              </a:rPr>
              <a:t> </a:t>
            </a:r>
            <a:r>
              <a:rPr lang="tr-TR" dirty="0" err="1">
                <a:latin typeface="Times New Roman"/>
              </a:rPr>
              <a:t>weiteren</a:t>
            </a:r>
            <a:r>
              <a:rPr lang="tr-TR" dirty="0">
                <a:latin typeface="Times New Roman"/>
              </a:rPr>
              <a:t> </a:t>
            </a:r>
            <a:r>
              <a:rPr lang="tr-TR" dirty="0" err="1">
                <a:latin typeface="Times New Roman"/>
              </a:rPr>
              <a:t>Fundorten</a:t>
            </a:r>
            <a:r>
              <a:rPr lang="tr-TR" dirty="0">
                <a:latin typeface="Times New Roman"/>
              </a:rPr>
              <a:t> im </a:t>
            </a:r>
            <a:r>
              <a:rPr lang="tr-TR" dirty="0" err="1">
                <a:latin typeface="Times New Roman"/>
              </a:rPr>
              <a:t>Hamrin-Gebiet</a:t>
            </a:r>
            <a:r>
              <a:rPr lang="tr-TR" dirty="0">
                <a:latin typeface="Times New Roman"/>
              </a:rPr>
              <a:t>] </a:t>
            </a:r>
          </a:p>
          <a:p>
            <a:pPr algn="just"/>
            <a:r>
              <a:rPr lang="tr-TR" dirty="0" err="1">
                <a:latin typeface="Times New Roman"/>
              </a:rPr>
              <a:t>Neben</a:t>
            </a:r>
            <a:r>
              <a:rPr lang="tr-TR" dirty="0">
                <a:latin typeface="Times New Roman"/>
              </a:rPr>
              <a:t> den </a:t>
            </a:r>
            <a:r>
              <a:rPr lang="tr-TR" dirty="0" err="1">
                <a:latin typeface="Times New Roman"/>
              </a:rPr>
              <a:t>älteren</a:t>
            </a:r>
            <a:r>
              <a:rPr lang="tr-TR" dirty="0">
                <a:latin typeface="Times New Roman"/>
              </a:rPr>
              <a:t> </a:t>
            </a:r>
            <a:r>
              <a:rPr lang="tr-TR" dirty="0" err="1">
                <a:latin typeface="Times New Roman"/>
              </a:rPr>
              <a:t>Ausgrabungen</a:t>
            </a:r>
            <a:r>
              <a:rPr lang="tr-TR" dirty="0">
                <a:latin typeface="Times New Roman"/>
              </a:rPr>
              <a:t> </a:t>
            </a:r>
            <a:r>
              <a:rPr lang="tr-TR" dirty="0" err="1">
                <a:latin typeface="Times New Roman"/>
              </a:rPr>
              <a:t>von</a:t>
            </a:r>
            <a:r>
              <a:rPr lang="tr-TR" dirty="0">
                <a:latin typeface="Times New Roman"/>
              </a:rPr>
              <a:t> </a:t>
            </a:r>
            <a:r>
              <a:rPr lang="tr-TR" b="1" dirty="0" err="1">
                <a:latin typeface="Times New Roman"/>
              </a:rPr>
              <a:t>Tell</a:t>
            </a:r>
            <a:r>
              <a:rPr lang="tr-TR" b="1" dirty="0">
                <a:latin typeface="Times New Roman"/>
              </a:rPr>
              <a:t> el-</a:t>
            </a:r>
            <a:r>
              <a:rPr lang="ja-JP" altLang="tr-TR" b="1" dirty="0">
                <a:latin typeface="Times New Roman"/>
              </a:rPr>
              <a:t>‘</a:t>
            </a:r>
            <a:r>
              <a:rPr lang="tr-TR" altLang="ja-JP" b="1" dirty="0" err="1">
                <a:latin typeface="Times New Roman"/>
              </a:rPr>
              <a:t>Obed</a:t>
            </a:r>
            <a:r>
              <a:rPr lang="tr-TR" altLang="ja-JP" dirty="0">
                <a:latin typeface="Times New Roman"/>
              </a:rPr>
              <a:t> (</a:t>
            </a:r>
            <a:r>
              <a:rPr lang="tr-TR" altLang="ja-JP" dirty="0" err="1">
                <a:latin typeface="Times New Roman"/>
              </a:rPr>
              <a:t>engl</a:t>
            </a:r>
            <a:r>
              <a:rPr lang="tr-TR" altLang="ja-JP" dirty="0">
                <a:latin typeface="Times New Roman"/>
              </a:rPr>
              <a:t>. </a:t>
            </a:r>
            <a:r>
              <a:rPr lang="tr-TR" altLang="ja-JP" dirty="0" err="1">
                <a:latin typeface="Times New Roman"/>
              </a:rPr>
              <a:t>Ubaid</a:t>
            </a:r>
            <a:r>
              <a:rPr lang="tr-TR" altLang="ja-JP" dirty="0">
                <a:latin typeface="Times New Roman"/>
              </a:rPr>
              <a:t>), </a:t>
            </a:r>
            <a:r>
              <a:rPr lang="tr-TR" altLang="ja-JP" b="1" dirty="0" err="1">
                <a:latin typeface="Times New Roman"/>
              </a:rPr>
              <a:t>Qal</a:t>
            </a:r>
            <a:r>
              <a:rPr lang="ja-JP" altLang="tr-TR" b="1" dirty="0">
                <a:latin typeface="Times New Roman"/>
              </a:rPr>
              <a:t>’</a:t>
            </a:r>
            <a:r>
              <a:rPr lang="tr-TR" altLang="ja-JP" b="1" dirty="0">
                <a:latin typeface="Times New Roman"/>
              </a:rPr>
              <a:t>at </a:t>
            </a:r>
            <a:r>
              <a:rPr lang="tr-TR" altLang="ja-JP" b="1" dirty="0" err="1">
                <a:latin typeface="Times New Roman"/>
              </a:rPr>
              <a:t>Haggi</a:t>
            </a:r>
            <a:r>
              <a:rPr lang="tr-TR" altLang="ja-JP" b="1" dirty="0">
                <a:latin typeface="Times New Roman"/>
              </a:rPr>
              <a:t> </a:t>
            </a:r>
            <a:r>
              <a:rPr lang="tr-TR" altLang="ja-JP" b="1" dirty="0" err="1">
                <a:latin typeface="Times New Roman"/>
              </a:rPr>
              <a:t>Mohammed</a:t>
            </a:r>
            <a:r>
              <a:rPr lang="tr-TR" altLang="ja-JP" dirty="0">
                <a:latin typeface="Times New Roman"/>
              </a:rPr>
              <a:t> </a:t>
            </a:r>
            <a:r>
              <a:rPr lang="tr-TR" altLang="ja-JP" dirty="0" err="1">
                <a:latin typeface="Times New Roman"/>
              </a:rPr>
              <a:t>und</a:t>
            </a:r>
            <a:r>
              <a:rPr lang="tr-TR" altLang="ja-JP" dirty="0">
                <a:latin typeface="Times New Roman"/>
              </a:rPr>
              <a:t> </a:t>
            </a:r>
            <a:r>
              <a:rPr lang="tr-TR" altLang="ja-JP" b="1" dirty="0" err="1">
                <a:latin typeface="Times New Roman"/>
              </a:rPr>
              <a:t>Eridu</a:t>
            </a:r>
            <a:r>
              <a:rPr lang="tr-TR" altLang="ja-JP" dirty="0">
                <a:latin typeface="Times New Roman"/>
              </a:rPr>
              <a:t> (Abu </a:t>
            </a:r>
            <a:r>
              <a:rPr lang="tr-TR" altLang="ja-JP" dirty="0" err="1">
                <a:latin typeface="Times New Roman"/>
              </a:rPr>
              <a:t>Shahrain</a:t>
            </a:r>
            <a:r>
              <a:rPr lang="tr-TR" altLang="ja-JP" dirty="0">
                <a:latin typeface="Times New Roman"/>
              </a:rPr>
              <a:t>) </a:t>
            </a:r>
            <a:r>
              <a:rPr lang="tr-TR" altLang="ja-JP" dirty="0" err="1">
                <a:latin typeface="Times New Roman"/>
              </a:rPr>
              <a:t>sind</a:t>
            </a:r>
            <a:r>
              <a:rPr lang="tr-TR" altLang="ja-JP" dirty="0">
                <a:latin typeface="Times New Roman"/>
              </a:rPr>
              <a:t> </a:t>
            </a:r>
            <a:r>
              <a:rPr lang="tr-TR" altLang="ja-JP" dirty="0" err="1">
                <a:latin typeface="Times New Roman"/>
              </a:rPr>
              <a:t>neben</a:t>
            </a:r>
            <a:r>
              <a:rPr lang="tr-TR" altLang="ja-JP" dirty="0">
                <a:latin typeface="Times New Roman"/>
              </a:rPr>
              <a:t> </a:t>
            </a:r>
            <a:r>
              <a:rPr lang="tr-TR" altLang="ja-JP" b="1" dirty="0" err="1">
                <a:latin typeface="Times New Roman"/>
              </a:rPr>
              <a:t>Chogha</a:t>
            </a:r>
            <a:r>
              <a:rPr lang="tr-TR" altLang="ja-JP" b="1" dirty="0">
                <a:latin typeface="Times New Roman"/>
              </a:rPr>
              <a:t> </a:t>
            </a:r>
            <a:r>
              <a:rPr lang="tr-TR" altLang="ja-JP" b="1" dirty="0" err="1">
                <a:latin typeface="Times New Roman"/>
              </a:rPr>
              <a:t>Mami</a:t>
            </a:r>
            <a:r>
              <a:rPr lang="tr-TR" altLang="ja-JP" dirty="0">
                <a:latin typeface="Times New Roman"/>
              </a:rPr>
              <a:t> </a:t>
            </a:r>
            <a:r>
              <a:rPr lang="tr-TR" altLang="ja-JP" dirty="0" err="1">
                <a:latin typeface="Times New Roman"/>
              </a:rPr>
              <a:t>vor</a:t>
            </a:r>
            <a:r>
              <a:rPr lang="tr-TR" altLang="ja-JP" dirty="0">
                <a:latin typeface="Times New Roman"/>
              </a:rPr>
              <a:t> allem </a:t>
            </a:r>
            <a:r>
              <a:rPr lang="tr-TR" altLang="ja-JP" dirty="0" err="1">
                <a:latin typeface="Times New Roman"/>
              </a:rPr>
              <a:t>die</a:t>
            </a:r>
            <a:r>
              <a:rPr lang="tr-TR" altLang="ja-JP" dirty="0">
                <a:latin typeface="Times New Roman"/>
              </a:rPr>
              <a:t> </a:t>
            </a:r>
            <a:r>
              <a:rPr lang="tr-TR" altLang="ja-JP" dirty="0" err="1">
                <a:latin typeface="Times New Roman"/>
              </a:rPr>
              <a:t>Untersuchungen</a:t>
            </a:r>
            <a:r>
              <a:rPr lang="tr-TR" altLang="ja-JP" dirty="0">
                <a:latin typeface="Times New Roman"/>
              </a:rPr>
              <a:t> im </a:t>
            </a:r>
            <a:r>
              <a:rPr lang="tr-TR" altLang="ja-JP" dirty="0" err="1">
                <a:latin typeface="Times New Roman"/>
              </a:rPr>
              <a:t>Hamrim-Stauseegebiet</a:t>
            </a:r>
            <a:r>
              <a:rPr lang="tr-TR" altLang="ja-JP" dirty="0">
                <a:latin typeface="Times New Roman"/>
              </a:rPr>
              <a:t> mit </a:t>
            </a:r>
            <a:r>
              <a:rPr lang="tr-TR" altLang="ja-JP" dirty="0" err="1">
                <a:latin typeface="Times New Roman"/>
              </a:rPr>
              <a:t>Fundorten</a:t>
            </a:r>
            <a:r>
              <a:rPr lang="tr-TR" altLang="ja-JP" dirty="0">
                <a:latin typeface="Times New Roman"/>
              </a:rPr>
              <a:t> </a:t>
            </a:r>
            <a:r>
              <a:rPr lang="tr-TR" altLang="ja-JP" dirty="0" err="1">
                <a:latin typeface="Times New Roman"/>
              </a:rPr>
              <a:t>wie</a:t>
            </a:r>
            <a:r>
              <a:rPr lang="tr-TR" altLang="ja-JP" dirty="0">
                <a:latin typeface="Times New Roman"/>
              </a:rPr>
              <a:t> </a:t>
            </a:r>
            <a:r>
              <a:rPr lang="tr-TR" altLang="ja-JP" dirty="0" err="1">
                <a:latin typeface="Times New Roman"/>
              </a:rPr>
              <a:t>z.B</a:t>
            </a:r>
            <a:r>
              <a:rPr lang="tr-TR" altLang="ja-JP" dirty="0">
                <a:latin typeface="Times New Roman"/>
              </a:rPr>
              <a:t>. </a:t>
            </a:r>
            <a:r>
              <a:rPr lang="tr-TR" altLang="ja-JP" b="1" dirty="0" err="1">
                <a:latin typeface="Times New Roman"/>
              </a:rPr>
              <a:t>Tell</a:t>
            </a:r>
            <a:r>
              <a:rPr lang="tr-TR" altLang="ja-JP" b="1" dirty="0">
                <a:latin typeface="Times New Roman"/>
              </a:rPr>
              <a:t> Abada</a:t>
            </a:r>
            <a:r>
              <a:rPr lang="tr-TR" altLang="ja-JP" dirty="0">
                <a:latin typeface="Times New Roman"/>
              </a:rPr>
              <a:t>, </a:t>
            </a:r>
            <a:r>
              <a:rPr lang="tr-TR" altLang="ja-JP" b="1" dirty="0" err="1">
                <a:latin typeface="Times New Roman"/>
              </a:rPr>
              <a:t>Tell</a:t>
            </a:r>
            <a:r>
              <a:rPr lang="tr-TR" altLang="ja-JP" b="1" dirty="0">
                <a:latin typeface="Times New Roman"/>
              </a:rPr>
              <a:t> </a:t>
            </a:r>
            <a:r>
              <a:rPr lang="tr-TR" altLang="ja-JP" b="1" dirty="0" err="1">
                <a:latin typeface="Times New Roman"/>
              </a:rPr>
              <a:t>Madhhur</a:t>
            </a:r>
            <a:r>
              <a:rPr lang="tr-TR" altLang="ja-JP" dirty="0">
                <a:latin typeface="Times New Roman"/>
              </a:rPr>
              <a:t>, </a:t>
            </a:r>
            <a:r>
              <a:rPr lang="tr-TR" altLang="ja-JP" b="1" dirty="0" err="1">
                <a:latin typeface="Times New Roman"/>
              </a:rPr>
              <a:t>Kheit</a:t>
            </a:r>
            <a:r>
              <a:rPr lang="tr-TR" altLang="ja-JP" b="1" dirty="0">
                <a:latin typeface="Times New Roman"/>
              </a:rPr>
              <a:t> </a:t>
            </a:r>
            <a:r>
              <a:rPr lang="tr-TR" altLang="ja-JP" b="1" dirty="0" err="1">
                <a:latin typeface="Times New Roman"/>
              </a:rPr>
              <a:t>Qasim</a:t>
            </a:r>
            <a:r>
              <a:rPr lang="tr-TR" altLang="ja-JP" dirty="0">
                <a:latin typeface="Times New Roman"/>
              </a:rPr>
              <a:t>, </a:t>
            </a:r>
            <a:r>
              <a:rPr lang="tr-TR" altLang="ja-JP" dirty="0" err="1">
                <a:latin typeface="Times New Roman"/>
              </a:rPr>
              <a:t>etc</a:t>
            </a:r>
            <a:r>
              <a:rPr lang="tr-TR" altLang="ja-JP" dirty="0">
                <a:latin typeface="Times New Roman"/>
              </a:rPr>
              <a:t>. (</a:t>
            </a:r>
            <a:r>
              <a:rPr lang="tr-TR" altLang="ja-JP" dirty="0" err="1">
                <a:latin typeface="Times New Roman"/>
              </a:rPr>
              <a:t>s.o</a:t>
            </a:r>
            <a:r>
              <a:rPr lang="tr-TR" altLang="ja-JP" dirty="0">
                <a:latin typeface="Times New Roman"/>
              </a:rPr>
              <a:t>. </a:t>
            </a:r>
            <a:r>
              <a:rPr lang="tr-TR" altLang="ja-JP" dirty="0" err="1">
                <a:latin typeface="Times New Roman"/>
              </a:rPr>
              <a:t>Jassim</a:t>
            </a:r>
            <a:r>
              <a:rPr lang="tr-TR" altLang="ja-JP" dirty="0">
                <a:latin typeface="Times New Roman"/>
              </a:rPr>
              <a:t>) </a:t>
            </a:r>
            <a:r>
              <a:rPr lang="tr-TR" altLang="ja-JP" dirty="0" err="1">
                <a:latin typeface="Times New Roman"/>
              </a:rPr>
              <a:t>sowie</a:t>
            </a:r>
            <a:r>
              <a:rPr lang="tr-TR" altLang="ja-JP" dirty="0">
                <a:latin typeface="Times New Roman"/>
              </a:rPr>
              <a:t> </a:t>
            </a:r>
            <a:r>
              <a:rPr lang="tr-TR" altLang="ja-JP" dirty="0" err="1">
                <a:latin typeface="Times New Roman"/>
              </a:rPr>
              <a:t>die</a:t>
            </a:r>
            <a:r>
              <a:rPr lang="tr-TR" altLang="ja-JP" dirty="0">
                <a:latin typeface="Times New Roman"/>
              </a:rPr>
              <a:t> </a:t>
            </a:r>
            <a:r>
              <a:rPr lang="tr-TR" altLang="ja-JP" dirty="0" err="1">
                <a:latin typeface="Times New Roman"/>
              </a:rPr>
              <a:t>Grabungen</a:t>
            </a:r>
            <a:r>
              <a:rPr lang="tr-TR" altLang="ja-JP" dirty="0">
                <a:latin typeface="Times New Roman"/>
              </a:rPr>
              <a:t> </a:t>
            </a:r>
            <a:r>
              <a:rPr lang="tr-TR" altLang="ja-JP" dirty="0" err="1">
                <a:latin typeface="Times New Roman"/>
              </a:rPr>
              <a:t>von</a:t>
            </a:r>
            <a:r>
              <a:rPr lang="tr-TR" altLang="ja-JP" dirty="0">
                <a:latin typeface="Times New Roman"/>
              </a:rPr>
              <a:t> </a:t>
            </a:r>
            <a:r>
              <a:rPr lang="tr-TR" altLang="ja-JP" b="1" dirty="0" err="1">
                <a:latin typeface="Times New Roman"/>
              </a:rPr>
              <a:t>Tell</a:t>
            </a:r>
            <a:r>
              <a:rPr lang="tr-TR" altLang="ja-JP" b="1" dirty="0">
                <a:latin typeface="Times New Roman"/>
              </a:rPr>
              <a:t> el-</a:t>
            </a:r>
            <a:r>
              <a:rPr lang="ja-JP" altLang="tr-TR" b="1" dirty="0">
                <a:latin typeface="Times New Roman"/>
              </a:rPr>
              <a:t>‘</a:t>
            </a:r>
            <a:r>
              <a:rPr lang="tr-TR" altLang="ja-JP" b="1" dirty="0" err="1">
                <a:latin typeface="Times New Roman"/>
              </a:rPr>
              <a:t>Oueili</a:t>
            </a:r>
            <a:r>
              <a:rPr lang="tr-TR" altLang="ja-JP" dirty="0">
                <a:latin typeface="Times New Roman"/>
              </a:rPr>
              <a:t> </a:t>
            </a:r>
            <a:r>
              <a:rPr lang="tr-TR" altLang="ja-JP" dirty="0" err="1">
                <a:latin typeface="Times New Roman"/>
              </a:rPr>
              <a:t>besonders</a:t>
            </a:r>
            <a:r>
              <a:rPr lang="tr-TR" altLang="ja-JP" dirty="0">
                <a:latin typeface="Times New Roman"/>
              </a:rPr>
              <a:t> </a:t>
            </a:r>
            <a:r>
              <a:rPr lang="tr-TR" altLang="ja-JP" dirty="0" err="1">
                <a:latin typeface="Times New Roman"/>
              </a:rPr>
              <a:t>wichtig</a:t>
            </a:r>
            <a:r>
              <a:rPr lang="tr-TR" altLang="ja-JP" dirty="0">
                <a:latin typeface="Times New Roman"/>
              </a:rPr>
              <a:t>.</a:t>
            </a:r>
          </a:p>
          <a:p>
            <a:pPr algn="just"/>
            <a:r>
              <a:rPr lang="tr-TR" dirty="0" err="1">
                <a:latin typeface="Times New Roman"/>
              </a:rPr>
              <a:t>weitere</a:t>
            </a:r>
            <a:r>
              <a:rPr lang="tr-TR" dirty="0">
                <a:latin typeface="Times New Roman"/>
              </a:rPr>
              <a:t> </a:t>
            </a:r>
            <a:r>
              <a:rPr lang="tr-TR" dirty="0" err="1">
                <a:latin typeface="Times New Roman"/>
              </a:rPr>
              <a:t>Literatur</a:t>
            </a:r>
            <a:r>
              <a:rPr lang="tr-TR" dirty="0">
                <a:latin typeface="Times New Roman"/>
              </a:rPr>
              <a:t> </a:t>
            </a:r>
            <a:r>
              <a:rPr lang="tr-TR" dirty="0" err="1">
                <a:latin typeface="Times New Roman"/>
              </a:rPr>
              <a:t>dazu</a:t>
            </a:r>
            <a:endParaRPr lang="tr-TR" dirty="0">
              <a:latin typeface="Times New Roman"/>
            </a:endParaRPr>
          </a:p>
        </p:txBody>
      </p:sp>
      <p:sp>
        <p:nvSpPr>
          <p:cNvPr id="2" name="Metin kutusu 1"/>
          <p:cNvSpPr txBox="1"/>
          <p:nvPr/>
        </p:nvSpPr>
        <p:spPr>
          <a:xfrm>
            <a:off x="4799857" y="836713"/>
            <a:ext cx="2264531" cy="461665"/>
          </a:xfrm>
          <a:prstGeom prst="rect">
            <a:avLst/>
          </a:prstGeom>
          <a:noFill/>
        </p:spPr>
        <p:txBody>
          <a:bodyPr wrap="none" rtlCol="0">
            <a:spAutoFit/>
          </a:bodyPr>
          <a:lstStyle/>
          <a:p>
            <a:r>
              <a:rPr lang="tr-TR" sz="2400" dirty="0">
                <a:latin typeface="Calibri" charset="0"/>
                <a:ea typeface="Calibri" charset="0"/>
                <a:cs typeface="Calibri" charset="0"/>
              </a:rPr>
              <a:t>İLGİLİ KAYNAKÇA</a:t>
            </a:r>
          </a:p>
        </p:txBody>
      </p:sp>
    </p:spTree>
    <p:extLst>
      <p:ext uri="{BB962C8B-B14F-4D97-AF65-F5344CB8AC3E}">
        <p14:creationId xmlns:p14="http://schemas.microsoft.com/office/powerpoint/2010/main" val="2028941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1 Dikdörtgen"/>
          <p:cNvSpPr>
            <a:spLocks noChangeArrowheads="1"/>
          </p:cNvSpPr>
          <p:nvPr/>
        </p:nvSpPr>
        <p:spPr bwMode="auto">
          <a:xfrm>
            <a:off x="2135560" y="1628801"/>
            <a:ext cx="7742634"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tr-TR" b="1" dirty="0" err="1">
                <a:latin typeface="Times New Roman"/>
              </a:rPr>
              <a:t>Hammade</a:t>
            </a:r>
            <a:r>
              <a:rPr lang="tr-TR" b="1" dirty="0">
                <a:latin typeface="Times New Roman"/>
              </a:rPr>
              <a:t>, H. / Y. </a:t>
            </a:r>
            <a:r>
              <a:rPr lang="tr-TR" b="1" dirty="0" err="1">
                <a:latin typeface="Times New Roman"/>
              </a:rPr>
              <a:t>Koike</a:t>
            </a:r>
            <a:r>
              <a:rPr lang="tr-TR" dirty="0">
                <a:latin typeface="Times New Roman"/>
              </a:rPr>
              <a:t>, </a:t>
            </a:r>
            <a:r>
              <a:rPr lang="tr-TR" dirty="0" err="1">
                <a:latin typeface="Times New Roman"/>
              </a:rPr>
              <a:t>Syrian</a:t>
            </a:r>
            <a:r>
              <a:rPr lang="tr-TR" dirty="0">
                <a:latin typeface="Times New Roman"/>
              </a:rPr>
              <a:t> </a:t>
            </a:r>
            <a:r>
              <a:rPr lang="tr-TR" dirty="0" err="1">
                <a:latin typeface="Times New Roman"/>
              </a:rPr>
              <a:t>Archaeological</a:t>
            </a:r>
            <a:r>
              <a:rPr lang="tr-TR" dirty="0">
                <a:latin typeface="Times New Roman"/>
              </a:rPr>
              <a:t> </a:t>
            </a:r>
            <a:r>
              <a:rPr lang="tr-TR" dirty="0" err="1">
                <a:latin typeface="Times New Roman"/>
              </a:rPr>
              <a:t>Expedition</a:t>
            </a:r>
            <a:r>
              <a:rPr lang="tr-TR" dirty="0">
                <a:latin typeface="Times New Roman"/>
              </a:rPr>
              <a:t> in </a:t>
            </a:r>
            <a:r>
              <a:rPr lang="tr-TR" dirty="0" err="1">
                <a:latin typeface="Times New Roman"/>
              </a:rPr>
              <a:t>the</a:t>
            </a:r>
            <a:r>
              <a:rPr lang="tr-TR" dirty="0">
                <a:latin typeface="Times New Roman"/>
              </a:rPr>
              <a:t> </a:t>
            </a:r>
            <a:r>
              <a:rPr lang="tr-TR" dirty="0" err="1">
                <a:latin typeface="Times New Roman"/>
              </a:rPr>
              <a:t>Tishreen</a:t>
            </a:r>
            <a:r>
              <a:rPr lang="tr-TR" dirty="0">
                <a:latin typeface="Times New Roman"/>
              </a:rPr>
              <a:t> Dam </a:t>
            </a:r>
            <a:r>
              <a:rPr lang="tr-TR" dirty="0" err="1">
                <a:latin typeface="Times New Roman"/>
              </a:rPr>
              <a:t>Basin</a:t>
            </a:r>
            <a:r>
              <a:rPr lang="tr-TR" dirty="0">
                <a:latin typeface="Times New Roman"/>
              </a:rPr>
              <a:t>, </a:t>
            </a:r>
            <a:r>
              <a:rPr lang="tr-TR" dirty="0" err="1">
                <a:latin typeface="Times New Roman"/>
              </a:rPr>
              <a:t>Excavations</a:t>
            </a:r>
            <a:r>
              <a:rPr lang="tr-TR" dirty="0">
                <a:latin typeface="Times New Roman"/>
              </a:rPr>
              <a:t> at </a:t>
            </a:r>
            <a:r>
              <a:rPr lang="tr-TR" dirty="0" err="1">
                <a:latin typeface="Times New Roman"/>
              </a:rPr>
              <a:t>Tell</a:t>
            </a:r>
            <a:r>
              <a:rPr lang="tr-TR" dirty="0">
                <a:latin typeface="Times New Roman"/>
              </a:rPr>
              <a:t> al-'</a:t>
            </a:r>
            <a:r>
              <a:rPr lang="tr-TR" dirty="0" err="1">
                <a:latin typeface="Times New Roman"/>
              </a:rPr>
              <a:t>Abr</a:t>
            </a:r>
            <a:r>
              <a:rPr lang="tr-TR" dirty="0">
                <a:latin typeface="Times New Roman"/>
              </a:rPr>
              <a:t> 1990 </a:t>
            </a:r>
            <a:r>
              <a:rPr lang="tr-TR" dirty="0" err="1">
                <a:latin typeface="Times New Roman"/>
              </a:rPr>
              <a:t>and</a:t>
            </a:r>
            <a:r>
              <a:rPr lang="tr-TR" dirty="0">
                <a:latin typeface="Times New Roman"/>
              </a:rPr>
              <a:t> 1991. </a:t>
            </a:r>
            <a:r>
              <a:rPr lang="tr-TR" dirty="0" err="1">
                <a:latin typeface="Times New Roman"/>
              </a:rPr>
              <a:t>DaM</a:t>
            </a:r>
            <a:r>
              <a:rPr lang="tr-TR" dirty="0">
                <a:latin typeface="Times New Roman"/>
              </a:rPr>
              <a:t> 6, 1992, 109-175 </a:t>
            </a:r>
          </a:p>
          <a:p>
            <a:pPr algn="just"/>
            <a:r>
              <a:rPr lang="tr-TR" b="1" dirty="0" err="1">
                <a:latin typeface="Times New Roman"/>
              </a:rPr>
              <a:t>Henrickson</a:t>
            </a:r>
            <a:r>
              <a:rPr lang="tr-TR" b="1" dirty="0">
                <a:latin typeface="Times New Roman"/>
              </a:rPr>
              <a:t>, E. / I. </a:t>
            </a:r>
            <a:r>
              <a:rPr lang="tr-TR" b="1" dirty="0" err="1">
                <a:latin typeface="Times New Roman"/>
              </a:rPr>
              <a:t>Thuesen</a:t>
            </a:r>
            <a:r>
              <a:rPr lang="tr-TR" dirty="0">
                <a:latin typeface="Times New Roman"/>
              </a:rPr>
              <a:t>, </a:t>
            </a:r>
            <a:r>
              <a:rPr lang="tr-TR" dirty="0" err="1">
                <a:latin typeface="Times New Roman"/>
              </a:rPr>
              <a:t>Upon</a:t>
            </a:r>
            <a:r>
              <a:rPr lang="tr-TR" dirty="0">
                <a:latin typeface="Times New Roman"/>
              </a:rPr>
              <a:t> </a:t>
            </a:r>
            <a:r>
              <a:rPr lang="tr-TR" dirty="0" err="1">
                <a:latin typeface="Times New Roman"/>
              </a:rPr>
              <a:t>this</a:t>
            </a:r>
            <a:r>
              <a:rPr lang="tr-TR" dirty="0">
                <a:latin typeface="Times New Roman"/>
              </a:rPr>
              <a:t> Foundation: </a:t>
            </a:r>
            <a:r>
              <a:rPr lang="tr-TR" dirty="0" err="1">
                <a:latin typeface="Times New Roman"/>
              </a:rPr>
              <a:t>The</a:t>
            </a:r>
            <a:r>
              <a:rPr lang="tr-TR" dirty="0">
                <a:latin typeface="Times New Roman"/>
              </a:rPr>
              <a:t> </a:t>
            </a:r>
            <a:r>
              <a:rPr lang="tr-TR" dirty="0" err="1">
                <a:latin typeface="Times New Roman"/>
              </a:rPr>
              <a:t>Ubaid</a:t>
            </a:r>
            <a:r>
              <a:rPr lang="tr-TR" dirty="0">
                <a:latin typeface="Times New Roman"/>
              </a:rPr>
              <a:t> </a:t>
            </a:r>
            <a:r>
              <a:rPr lang="tr-TR" dirty="0" err="1">
                <a:latin typeface="Times New Roman"/>
              </a:rPr>
              <a:t>Period</a:t>
            </a:r>
            <a:r>
              <a:rPr lang="tr-TR" dirty="0">
                <a:latin typeface="Times New Roman"/>
              </a:rPr>
              <a:t> </a:t>
            </a:r>
            <a:r>
              <a:rPr lang="tr-TR" dirty="0" err="1">
                <a:latin typeface="Times New Roman"/>
              </a:rPr>
              <a:t>Reconsidered</a:t>
            </a:r>
            <a:r>
              <a:rPr lang="tr-TR" dirty="0">
                <a:latin typeface="Times New Roman"/>
              </a:rPr>
              <a:t>, </a:t>
            </a:r>
            <a:r>
              <a:rPr lang="tr-TR" dirty="0" err="1">
                <a:latin typeface="Times New Roman"/>
              </a:rPr>
              <a:t>Proceedings</a:t>
            </a:r>
            <a:r>
              <a:rPr lang="tr-TR" dirty="0">
                <a:latin typeface="Times New Roman"/>
              </a:rPr>
              <a:t> </a:t>
            </a:r>
            <a:r>
              <a:rPr lang="tr-TR" dirty="0" err="1">
                <a:latin typeface="Times New Roman"/>
              </a:rPr>
              <a:t>from</a:t>
            </a:r>
            <a:r>
              <a:rPr lang="tr-TR" dirty="0">
                <a:latin typeface="Times New Roman"/>
              </a:rPr>
              <a:t> </a:t>
            </a:r>
            <a:r>
              <a:rPr lang="tr-TR" dirty="0" err="1">
                <a:latin typeface="Times New Roman"/>
              </a:rPr>
              <a:t>the</a:t>
            </a:r>
            <a:r>
              <a:rPr lang="tr-TR" dirty="0">
                <a:latin typeface="Times New Roman"/>
              </a:rPr>
              <a:t> </a:t>
            </a:r>
            <a:r>
              <a:rPr lang="tr-TR" dirty="0" err="1">
                <a:latin typeface="Times New Roman"/>
              </a:rPr>
              <a:t>Ubaid</a:t>
            </a:r>
            <a:r>
              <a:rPr lang="tr-TR" dirty="0">
                <a:latin typeface="Times New Roman"/>
              </a:rPr>
              <a:t> </a:t>
            </a:r>
            <a:r>
              <a:rPr lang="tr-TR" dirty="0" err="1">
                <a:latin typeface="Times New Roman"/>
              </a:rPr>
              <a:t>Symposium</a:t>
            </a:r>
            <a:r>
              <a:rPr lang="tr-TR" dirty="0">
                <a:latin typeface="Times New Roman"/>
              </a:rPr>
              <a:t> </a:t>
            </a:r>
            <a:r>
              <a:rPr lang="tr-TR" dirty="0" err="1">
                <a:latin typeface="Times New Roman"/>
              </a:rPr>
              <a:t>Elsinore</a:t>
            </a:r>
            <a:r>
              <a:rPr lang="tr-TR" dirty="0">
                <a:latin typeface="Times New Roman"/>
              </a:rPr>
              <a:t> 1988. </a:t>
            </a:r>
            <a:r>
              <a:rPr lang="tr-TR" dirty="0" err="1">
                <a:latin typeface="Times New Roman"/>
              </a:rPr>
              <a:t>Kopenhagen</a:t>
            </a:r>
            <a:r>
              <a:rPr lang="tr-TR" dirty="0">
                <a:latin typeface="Times New Roman"/>
              </a:rPr>
              <a:t> 1989 </a:t>
            </a:r>
          </a:p>
          <a:p>
            <a:pPr algn="just"/>
            <a:r>
              <a:rPr lang="tr-TR" b="1" dirty="0" err="1">
                <a:latin typeface="Times New Roman"/>
              </a:rPr>
              <a:t>Hermansen</a:t>
            </a:r>
            <a:r>
              <a:rPr lang="tr-TR" b="1" dirty="0">
                <a:latin typeface="Times New Roman"/>
              </a:rPr>
              <a:t>, B.D.</a:t>
            </a:r>
            <a:r>
              <a:rPr lang="tr-TR" dirty="0">
                <a:latin typeface="Times New Roman"/>
              </a:rPr>
              <a:t>, </a:t>
            </a:r>
            <a:r>
              <a:rPr lang="tr-TR" dirty="0" err="1">
                <a:latin typeface="Times New Roman"/>
              </a:rPr>
              <a:t>Ubaid</a:t>
            </a:r>
            <a:r>
              <a:rPr lang="tr-TR" dirty="0">
                <a:latin typeface="Times New Roman"/>
              </a:rPr>
              <a:t> </a:t>
            </a:r>
            <a:r>
              <a:rPr lang="tr-TR" dirty="0" err="1">
                <a:latin typeface="Times New Roman"/>
              </a:rPr>
              <a:t>Pottery</a:t>
            </a:r>
            <a:r>
              <a:rPr lang="tr-TR" dirty="0">
                <a:latin typeface="Times New Roman"/>
              </a:rPr>
              <a:t> </a:t>
            </a:r>
            <a:r>
              <a:rPr lang="tr-TR" dirty="0" err="1">
                <a:latin typeface="Times New Roman"/>
              </a:rPr>
              <a:t>from</a:t>
            </a:r>
            <a:r>
              <a:rPr lang="tr-TR" dirty="0">
                <a:latin typeface="Times New Roman"/>
              </a:rPr>
              <a:t> </a:t>
            </a:r>
            <a:r>
              <a:rPr lang="tr-TR" dirty="0" err="1">
                <a:latin typeface="Times New Roman"/>
              </a:rPr>
              <a:t>Warka</a:t>
            </a:r>
            <a:r>
              <a:rPr lang="tr-TR" dirty="0">
                <a:latin typeface="Times New Roman"/>
              </a:rPr>
              <a:t>, </a:t>
            </a:r>
            <a:r>
              <a:rPr lang="tr-TR" dirty="0" err="1">
                <a:latin typeface="Times New Roman"/>
              </a:rPr>
              <a:t>Eanna</a:t>
            </a:r>
            <a:r>
              <a:rPr lang="tr-TR" dirty="0">
                <a:latin typeface="Times New Roman"/>
              </a:rPr>
              <a:t> XVIII-XVII. </a:t>
            </a:r>
            <a:r>
              <a:rPr lang="tr-TR" dirty="0" err="1">
                <a:latin typeface="Times New Roman"/>
              </a:rPr>
              <a:t>BaM</a:t>
            </a:r>
            <a:r>
              <a:rPr lang="tr-TR" dirty="0">
                <a:latin typeface="Times New Roman"/>
              </a:rPr>
              <a:t> 21, 1990, 1-47 </a:t>
            </a:r>
          </a:p>
          <a:p>
            <a:pPr algn="just"/>
            <a:r>
              <a:rPr lang="tr-TR" b="1" dirty="0" err="1">
                <a:latin typeface="Times New Roman"/>
              </a:rPr>
              <a:t>Huot</a:t>
            </a:r>
            <a:r>
              <a:rPr lang="tr-TR" b="1" dirty="0">
                <a:latin typeface="Times New Roman"/>
              </a:rPr>
              <a:t>, J.-L.</a:t>
            </a:r>
            <a:r>
              <a:rPr lang="tr-TR" dirty="0">
                <a:latin typeface="Times New Roman"/>
              </a:rPr>
              <a:t>, </a:t>
            </a:r>
            <a:r>
              <a:rPr lang="tr-TR" dirty="0" err="1">
                <a:latin typeface="Times New Roman"/>
              </a:rPr>
              <a:t>Les</a:t>
            </a:r>
            <a:r>
              <a:rPr lang="tr-TR" dirty="0">
                <a:latin typeface="Times New Roman"/>
              </a:rPr>
              <a:t> </a:t>
            </a:r>
            <a:r>
              <a:rPr lang="tr-TR" dirty="0" err="1">
                <a:latin typeface="Times New Roman"/>
              </a:rPr>
              <a:t>travaux</a:t>
            </a:r>
            <a:r>
              <a:rPr lang="tr-TR" dirty="0">
                <a:latin typeface="Times New Roman"/>
              </a:rPr>
              <a:t> </a:t>
            </a:r>
            <a:r>
              <a:rPr lang="tr-TR" dirty="0" err="1">
                <a:latin typeface="Times New Roman"/>
              </a:rPr>
              <a:t>français</a:t>
            </a:r>
            <a:r>
              <a:rPr lang="tr-TR" dirty="0">
                <a:latin typeface="Times New Roman"/>
              </a:rPr>
              <a:t> </a:t>
            </a:r>
            <a:r>
              <a:rPr lang="tr-TR" dirty="0" err="1">
                <a:latin typeface="Times New Roman"/>
              </a:rPr>
              <a:t>à</a:t>
            </a:r>
            <a:r>
              <a:rPr lang="tr-TR" dirty="0">
                <a:latin typeface="Times New Roman"/>
              </a:rPr>
              <a:t> </a:t>
            </a:r>
            <a:r>
              <a:rPr lang="tr-TR" dirty="0" err="1">
                <a:latin typeface="Times New Roman"/>
              </a:rPr>
              <a:t>Tell</a:t>
            </a:r>
            <a:r>
              <a:rPr lang="tr-TR" dirty="0">
                <a:latin typeface="Times New Roman"/>
              </a:rPr>
              <a:t> el </a:t>
            </a:r>
            <a:r>
              <a:rPr lang="tr-TR" dirty="0" err="1">
                <a:latin typeface="Times New Roman"/>
              </a:rPr>
              <a:t>Oueili</a:t>
            </a:r>
            <a:r>
              <a:rPr lang="tr-TR" dirty="0">
                <a:latin typeface="Times New Roman"/>
              </a:rPr>
              <a:t> et </a:t>
            </a:r>
            <a:r>
              <a:rPr lang="tr-TR" dirty="0" err="1">
                <a:latin typeface="Times New Roman"/>
              </a:rPr>
              <a:t>Larsa</a:t>
            </a:r>
            <a:r>
              <a:rPr lang="tr-TR" dirty="0">
                <a:latin typeface="Times New Roman"/>
              </a:rPr>
              <a:t>: un </a:t>
            </a:r>
            <a:r>
              <a:rPr lang="tr-TR" dirty="0" err="1">
                <a:latin typeface="Times New Roman"/>
              </a:rPr>
              <a:t>bilan</a:t>
            </a:r>
            <a:r>
              <a:rPr lang="tr-TR" dirty="0">
                <a:latin typeface="Times New Roman"/>
              </a:rPr>
              <a:t> </a:t>
            </a:r>
            <a:r>
              <a:rPr lang="tr-TR" dirty="0" err="1">
                <a:latin typeface="Times New Roman"/>
              </a:rPr>
              <a:t>provisoire</a:t>
            </a:r>
            <a:r>
              <a:rPr lang="tr-TR" dirty="0">
                <a:latin typeface="Times New Roman"/>
              </a:rPr>
              <a:t>. </a:t>
            </a:r>
            <a:r>
              <a:rPr lang="tr-TR" dirty="0" err="1">
                <a:latin typeface="Times New Roman"/>
              </a:rPr>
              <a:t>Akkadica</a:t>
            </a:r>
            <a:r>
              <a:rPr lang="tr-TR" dirty="0">
                <a:latin typeface="Times New Roman"/>
              </a:rPr>
              <a:t> 73, 1991, 1-32 </a:t>
            </a:r>
          </a:p>
          <a:p>
            <a:pPr algn="just"/>
            <a:r>
              <a:rPr lang="tr-TR" b="1" dirty="0" err="1">
                <a:latin typeface="Times New Roman"/>
              </a:rPr>
              <a:t>Huot</a:t>
            </a:r>
            <a:r>
              <a:rPr lang="tr-TR" b="1" dirty="0">
                <a:latin typeface="Times New Roman"/>
              </a:rPr>
              <a:t>, J.-L.</a:t>
            </a:r>
            <a:r>
              <a:rPr lang="tr-TR" dirty="0">
                <a:latin typeface="Times New Roman"/>
              </a:rPr>
              <a:t>, </a:t>
            </a:r>
            <a:r>
              <a:rPr lang="tr-TR" dirty="0" err="1">
                <a:latin typeface="Times New Roman"/>
              </a:rPr>
              <a:t>Oueili</a:t>
            </a:r>
            <a:r>
              <a:rPr lang="tr-TR" dirty="0">
                <a:latin typeface="Times New Roman"/>
              </a:rPr>
              <a:t> - </a:t>
            </a:r>
            <a:r>
              <a:rPr lang="tr-TR" dirty="0" err="1">
                <a:latin typeface="Times New Roman"/>
              </a:rPr>
              <a:t>Travaux</a:t>
            </a:r>
            <a:r>
              <a:rPr lang="tr-TR" dirty="0">
                <a:latin typeface="Times New Roman"/>
              </a:rPr>
              <a:t> de 1985. Paris 1991; </a:t>
            </a:r>
            <a:r>
              <a:rPr lang="tr-TR" dirty="0" err="1">
                <a:latin typeface="Times New Roman"/>
              </a:rPr>
              <a:t>Travaux</a:t>
            </a:r>
            <a:r>
              <a:rPr lang="tr-TR" dirty="0">
                <a:latin typeface="Times New Roman"/>
              </a:rPr>
              <a:t> de 1987 et 1989. Paris 1996 </a:t>
            </a:r>
          </a:p>
          <a:p>
            <a:pPr algn="just"/>
            <a:r>
              <a:rPr lang="tr-TR" b="1" dirty="0" err="1">
                <a:latin typeface="Times New Roman"/>
              </a:rPr>
              <a:t>Koizumi</a:t>
            </a:r>
            <a:r>
              <a:rPr lang="tr-TR" b="1" dirty="0">
                <a:latin typeface="Times New Roman"/>
              </a:rPr>
              <a:t>, T.</a:t>
            </a:r>
            <a:r>
              <a:rPr lang="tr-TR" dirty="0">
                <a:latin typeface="Times New Roman"/>
              </a:rPr>
              <a:t>, </a:t>
            </a:r>
            <a:r>
              <a:rPr lang="tr-TR" dirty="0" err="1">
                <a:latin typeface="Times New Roman"/>
              </a:rPr>
              <a:t>Chronology</a:t>
            </a:r>
            <a:r>
              <a:rPr lang="tr-TR" dirty="0">
                <a:latin typeface="Times New Roman"/>
              </a:rPr>
              <a:t> of </a:t>
            </a:r>
            <a:r>
              <a:rPr lang="tr-TR" dirty="0" err="1">
                <a:latin typeface="Times New Roman"/>
              </a:rPr>
              <a:t>Ubaid</a:t>
            </a:r>
            <a:r>
              <a:rPr lang="tr-TR" dirty="0">
                <a:latin typeface="Times New Roman"/>
              </a:rPr>
              <a:t> </a:t>
            </a:r>
            <a:r>
              <a:rPr lang="tr-TR" dirty="0" err="1">
                <a:latin typeface="Times New Roman"/>
              </a:rPr>
              <a:t>Tombs</a:t>
            </a:r>
            <a:r>
              <a:rPr lang="tr-TR" dirty="0">
                <a:latin typeface="Times New Roman"/>
              </a:rPr>
              <a:t> </a:t>
            </a:r>
            <a:r>
              <a:rPr lang="tr-TR" dirty="0" err="1">
                <a:latin typeface="Times New Roman"/>
              </a:rPr>
              <a:t>from</a:t>
            </a:r>
            <a:r>
              <a:rPr lang="tr-TR" dirty="0">
                <a:latin typeface="Times New Roman"/>
              </a:rPr>
              <a:t> </a:t>
            </a:r>
            <a:r>
              <a:rPr lang="tr-TR" dirty="0" err="1">
                <a:latin typeface="Times New Roman"/>
              </a:rPr>
              <a:t>Kashkashok</a:t>
            </a:r>
            <a:r>
              <a:rPr lang="tr-TR" dirty="0">
                <a:latin typeface="Times New Roman"/>
              </a:rPr>
              <a:t> II. al-</a:t>
            </a:r>
            <a:r>
              <a:rPr lang="tr-TR" dirty="0" err="1">
                <a:latin typeface="Times New Roman"/>
              </a:rPr>
              <a:t>Rafidan</a:t>
            </a:r>
            <a:r>
              <a:rPr lang="tr-TR" dirty="0">
                <a:latin typeface="Times New Roman"/>
              </a:rPr>
              <a:t> 17, 1996, 29-56 </a:t>
            </a:r>
          </a:p>
        </p:txBody>
      </p:sp>
    </p:spTree>
    <p:extLst>
      <p:ext uri="{BB962C8B-B14F-4D97-AF65-F5344CB8AC3E}">
        <p14:creationId xmlns:p14="http://schemas.microsoft.com/office/powerpoint/2010/main" val="520808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sim 2" descr="harita içeren bir resim&#10;&#10;Açıklama otomatik olarak oluşturuldu">
            <a:extLst>
              <a:ext uri="{FF2B5EF4-FFF2-40B4-BE49-F238E27FC236}">
                <a16:creationId xmlns:a16="http://schemas.microsoft.com/office/drawing/2014/main" id="{7CC66F75-989C-B744-892B-20D7A8A2ADC4}"/>
              </a:ext>
            </a:extLst>
          </p:cNvPr>
          <p:cNvPicPr>
            <a:picLocks noChangeAspect="1"/>
          </p:cNvPicPr>
          <p:nvPr/>
        </p:nvPicPr>
        <p:blipFill>
          <a:blip r:embed="rId2"/>
          <a:stretch>
            <a:fillRect/>
          </a:stretch>
        </p:blipFill>
        <p:spPr>
          <a:xfrm>
            <a:off x="1114280" y="0"/>
            <a:ext cx="7953769" cy="6858000"/>
          </a:xfrm>
          <a:prstGeom prst="rect">
            <a:avLst/>
          </a:prstGeom>
          <a:effectLst>
            <a:outerShdw blurRad="266700" dist="50800" dir="5400000" algn="ctr" rotWithShape="0">
              <a:srgbClr val="000000">
                <a:alpha val="43137"/>
              </a:srgbClr>
            </a:outerShdw>
          </a:effectLst>
        </p:spPr>
      </p:pic>
      <p:sp>
        <p:nvSpPr>
          <p:cNvPr id="4" name="Metin kutusu 3">
            <a:extLst>
              <a:ext uri="{FF2B5EF4-FFF2-40B4-BE49-F238E27FC236}">
                <a16:creationId xmlns:a16="http://schemas.microsoft.com/office/drawing/2014/main" id="{A13D08D4-C6AA-DD4F-9F0F-9A21B8C8D9C5}"/>
              </a:ext>
            </a:extLst>
          </p:cNvPr>
          <p:cNvSpPr txBox="1"/>
          <p:nvPr/>
        </p:nvSpPr>
        <p:spPr>
          <a:xfrm>
            <a:off x="9321102" y="2828835"/>
            <a:ext cx="2715808" cy="1200329"/>
          </a:xfrm>
          <a:prstGeom prst="rect">
            <a:avLst/>
          </a:prstGeom>
          <a:noFill/>
        </p:spPr>
        <p:txBody>
          <a:bodyPr wrap="none" rtlCol="0">
            <a:spAutoFit/>
          </a:bodyPr>
          <a:lstStyle/>
          <a:p>
            <a:r>
              <a:rPr lang="tr-TR" sz="2400" b="1" dirty="0">
                <a:solidFill>
                  <a:schemeClr val="bg1"/>
                </a:solidFill>
                <a:latin typeface="Arial" panose="020B0604020202020204" pitchFamily="34" charset="0"/>
                <a:cs typeface="Arial" panose="020B0604020202020204" pitchFamily="34" charset="0"/>
              </a:rPr>
              <a:t>UBEYD</a:t>
            </a:r>
          </a:p>
          <a:p>
            <a:r>
              <a:rPr lang="tr-TR" sz="2400" b="1" dirty="0">
                <a:solidFill>
                  <a:schemeClr val="bg1"/>
                </a:solidFill>
                <a:latin typeface="Arial" panose="020B0604020202020204" pitchFamily="34" charset="0"/>
                <a:cs typeface="Arial" panose="020B0604020202020204" pitchFamily="34" charset="0"/>
              </a:rPr>
              <a:t>MERKEZLERİNİN</a:t>
            </a:r>
          </a:p>
          <a:p>
            <a:r>
              <a:rPr lang="tr-TR" sz="2400" b="1" dirty="0">
                <a:solidFill>
                  <a:schemeClr val="bg1"/>
                </a:solidFill>
                <a:latin typeface="Arial" panose="020B0604020202020204" pitchFamily="34" charset="0"/>
                <a:cs typeface="Arial" panose="020B0604020202020204" pitchFamily="34" charset="0"/>
              </a:rPr>
              <a:t>YAYILIMI</a:t>
            </a:r>
          </a:p>
        </p:txBody>
      </p:sp>
    </p:spTree>
    <p:extLst>
      <p:ext uri="{BB962C8B-B14F-4D97-AF65-F5344CB8AC3E}">
        <p14:creationId xmlns:p14="http://schemas.microsoft.com/office/powerpoint/2010/main" val="156018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1 Dikdörtgen"/>
          <p:cNvSpPr>
            <a:spLocks noChangeArrowheads="1"/>
          </p:cNvSpPr>
          <p:nvPr/>
        </p:nvSpPr>
        <p:spPr bwMode="auto">
          <a:xfrm>
            <a:off x="1560512" y="206052"/>
            <a:ext cx="9144000" cy="5909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tr-TR" b="1" dirty="0" err="1">
                <a:latin typeface="Times New Roman"/>
              </a:rPr>
              <a:t>Koizumi</a:t>
            </a:r>
            <a:r>
              <a:rPr lang="tr-TR" b="1" dirty="0">
                <a:latin typeface="Times New Roman"/>
              </a:rPr>
              <a:t>, T.</a:t>
            </a:r>
            <a:r>
              <a:rPr lang="tr-TR" dirty="0">
                <a:latin typeface="Times New Roman"/>
              </a:rPr>
              <a:t>, </a:t>
            </a:r>
            <a:r>
              <a:rPr lang="tr-TR" dirty="0" err="1">
                <a:latin typeface="Times New Roman"/>
              </a:rPr>
              <a:t>Ubaid</a:t>
            </a:r>
            <a:r>
              <a:rPr lang="tr-TR" dirty="0">
                <a:latin typeface="Times New Roman"/>
              </a:rPr>
              <a:t> </a:t>
            </a:r>
            <a:r>
              <a:rPr lang="tr-TR" dirty="0" err="1">
                <a:latin typeface="Times New Roman"/>
              </a:rPr>
              <a:t>Pottery</a:t>
            </a:r>
            <a:r>
              <a:rPr lang="tr-TR" dirty="0">
                <a:latin typeface="Times New Roman"/>
              </a:rPr>
              <a:t> </a:t>
            </a:r>
            <a:r>
              <a:rPr lang="tr-TR" dirty="0" err="1">
                <a:latin typeface="Times New Roman"/>
              </a:rPr>
              <a:t>from</a:t>
            </a:r>
            <a:r>
              <a:rPr lang="tr-TR" dirty="0">
                <a:latin typeface="Times New Roman"/>
              </a:rPr>
              <a:t> </a:t>
            </a:r>
            <a:r>
              <a:rPr lang="tr-TR" dirty="0" err="1">
                <a:latin typeface="Times New Roman"/>
              </a:rPr>
              <a:t>Kashkashok</a:t>
            </a:r>
            <a:r>
              <a:rPr lang="tr-TR" dirty="0">
                <a:latin typeface="Times New Roman"/>
              </a:rPr>
              <a:t> II. al-</a:t>
            </a:r>
            <a:r>
              <a:rPr lang="tr-TR" dirty="0" err="1">
                <a:latin typeface="Times New Roman"/>
              </a:rPr>
              <a:t>Rafidan</a:t>
            </a:r>
            <a:r>
              <a:rPr lang="tr-TR" dirty="0">
                <a:latin typeface="Times New Roman"/>
              </a:rPr>
              <a:t> 14, 1993, 19-67 </a:t>
            </a:r>
          </a:p>
          <a:p>
            <a:pPr algn="just"/>
            <a:r>
              <a:rPr lang="tr-TR" b="1" dirty="0" err="1">
                <a:latin typeface="Times New Roman"/>
              </a:rPr>
              <a:t>Lebeau</a:t>
            </a:r>
            <a:r>
              <a:rPr lang="tr-TR" b="1" dirty="0">
                <a:latin typeface="Times New Roman"/>
              </a:rPr>
              <a:t>, M.</a:t>
            </a:r>
            <a:r>
              <a:rPr lang="tr-TR" dirty="0">
                <a:latin typeface="Times New Roman"/>
              </a:rPr>
              <a:t>, A First Report on </a:t>
            </a:r>
            <a:r>
              <a:rPr lang="tr-TR" dirty="0" err="1">
                <a:latin typeface="Times New Roman"/>
              </a:rPr>
              <a:t>the</a:t>
            </a:r>
            <a:r>
              <a:rPr lang="tr-TR" dirty="0">
                <a:latin typeface="Times New Roman"/>
              </a:rPr>
              <a:t> </a:t>
            </a:r>
            <a:r>
              <a:rPr lang="tr-TR" dirty="0" err="1">
                <a:latin typeface="Times New Roman"/>
              </a:rPr>
              <a:t>Pre-Eridu</a:t>
            </a:r>
            <a:r>
              <a:rPr lang="tr-TR" dirty="0">
                <a:latin typeface="Times New Roman"/>
              </a:rPr>
              <a:t> </a:t>
            </a:r>
            <a:r>
              <a:rPr lang="tr-TR" dirty="0" err="1">
                <a:latin typeface="Times New Roman"/>
              </a:rPr>
              <a:t>Pottery</a:t>
            </a:r>
            <a:r>
              <a:rPr lang="tr-TR" dirty="0">
                <a:latin typeface="Times New Roman"/>
              </a:rPr>
              <a:t> </a:t>
            </a:r>
            <a:r>
              <a:rPr lang="tr-TR" dirty="0" err="1">
                <a:latin typeface="Times New Roman"/>
              </a:rPr>
              <a:t>from</a:t>
            </a:r>
            <a:r>
              <a:rPr lang="tr-TR" dirty="0">
                <a:latin typeface="Times New Roman"/>
              </a:rPr>
              <a:t> </a:t>
            </a:r>
            <a:r>
              <a:rPr lang="tr-TR" dirty="0" err="1">
                <a:latin typeface="Times New Roman"/>
              </a:rPr>
              <a:t>Tell</a:t>
            </a:r>
            <a:r>
              <a:rPr lang="tr-TR" dirty="0">
                <a:latin typeface="Times New Roman"/>
              </a:rPr>
              <a:t> </a:t>
            </a:r>
            <a:r>
              <a:rPr lang="tr-TR" dirty="0" err="1">
                <a:latin typeface="Times New Roman"/>
              </a:rPr>
              <a:t>Oueili</a:t>
            </a:r>
            <a:r>
              <a:rPr lang="tr-TR" dirty="0">
                <a:latin typeface="Times New Roman"/>
              </a:rPr>
              <a:t>. </a:t>
            </a:r>
            <a:r>
              <a:rPr lang="tr-TR" dirty="0" err="1">
                <a:latin typeface="Times New Roman"/>
              </a:rPr>
              <a:t>Sumer</a:t>
            </a:r>
            <a:r>
              <a:rPr lang="tr-TR" dirty="0">
                <a:latin typeface="Times New Roman"/>
              </a:rPr>
              <a:t> 44, 1985-86, 88-108 </a:t>
            </a:r>
          </a:p>
          <a:p>
            <a:pPr algn="just"/>
            <a:r>
              <a:rPr lang="tr-TR" b="1" dirty="0" err="1">
                <a:latin typeface="Times New Roman"/>
              </a:rPr>
              <a:t>Lebeau</a:t>
            </a:r>
            <a:r>
              <a:rPr lang="tr-TR" b="1" dirty="0">
                <a:latin typeface="Times New Roman"/>
              </a:rPr>
              <a:t>, M.</a:t>
            </a:r>
            <a:r>
              <a:rPr lang="tr-TR" dirty="0">
                <a:latin typeface="Times New Roman"/>
              </a:rPr>
              <a:t>, </a:t>
            </a:r>
            <a:r>
              <a:rPr lang="tr-TR" dirty="0" err="1">
                <a:latin typeface="Times New Roman"/>
              </a:rPr>
              <a:t>Aperçu</a:t>
            </a:r>
            <a:r>
              <a:rPr lang="tr-TR" dirty="0">
                <a:latin typeface="Times New Roman"/>
              </a:rPr>
              <a:t> de la </a:t>
            </a:r>
            <a:r>
              <a:rPr lang="tr-TR" dirty="0" err="1">
                <a:latin typeface="Times New Roman"/>
              </a:rPr>
              <a:t>céramique</a:t>
            </a:r>
            <a:r>
              <a:rPr lang="tr-TR" dirty="0">
                <a:latin typeface="Times New Roman"/>
              </a:rPr>
              <a:t> de la </a:t>
            </a:r>
            <a:r>
              <a:rPr lang="tr-TR" dirty="0" err="1">
                <a:latin typeface="Times New Roman"/>
              </a:rPr>
              <a:t>phase</a:t>
            </a:r>
            <a:r>
              <a:rPr lang="tr-TR" dirty="0">
                <a:latin typeface="Times New Roman"/>
              </a:rPr>
              <a:t> </a:t>
            </a:r>
            <a:r>
              <a:rPr lang="tr-TR" dirty="0" err="1">
                <a:latin typeface="Times New Roman"/>
              </a:rPr>
              <a:t>Oueili</a:t>
            </a:r>
            <a:r>
              <a:rPr lang="tr-TR" dirty="0">
                <a:latin typeface="Times New Roman"/>
              </a:rPr>
              <a:t> (</a:t>
            </a:r>
            <a:r>
              <a:rPr lang="tr-TR" dirty="0" err="1">
                <a:latin typeface="Times New Roman"/>
              </a:rPr>
              <a:t>Obeid</a:t>
            </a:r>
            <a:r>
              <a:rPr lang="tr-TR" dirty="0">
                <a:latin typeface="Times New Roman"/>
              </a:rPr>
              <a:t> 0), in: J.L. </a:t>
            </a:r>
            <a:r>
              <a:rPr lang="tr-TR" dirty="0" err="1">
                <a:latin typeface="Times New Roman"/>
              </a:rPr>
              <a:t>Huot</a:t>
            </a:r>
            <a:r>
              <a:rPr lang="tr-TR" dirty="0">
                <a:latin typeface="Times New Roman"/>
              </a:rPr>
              <a:t> (</a:t>
            </a:r>
            <a:r>
              <a:rPr lang="tr-TR" dirty="0" err="1">
                <a:latin typeface="Times New Roman"/>
              </a:rPr>
              <a:t>Hrsg</a:t>
            </a:r>
            <a:r>
              <a:rPr lang="tr-TR" dirty="0">
                <a:latin typeface="Times New Roman"/>
              </a:rPr>
              <a:t>.), </a:t>
            </a:r>
            <a:r>
              <a:rPr lang="tr-TR" dirty="0" err="1">
                <a:latin typeface="Times New Roman"/>
              </a:rPr>
              <a:t>Larsa</a:t>
            </a:r>
            <a:r>
              <a:rPr lang="tr-TR" dirty="0">
                <a:latin typeface="Times New Roman"/>
              </a:rPr>
              <a:t> 10e </a:t>
            </a:r>
            <a:r>
              <a:rPr lang="tr-TR" dirty="0" err="1">
                <a:latin typeface="Times New Roman"/>
              </a:rPr>
              <a:t>campagne</a:t>
            </a:r>
            <a:r>
              <a:rPr lang="tr-TR" dirty="0">
                <a:latin typeface="Times New Roman"/>
              </a:rPr>
              <a:t> 1983 et </a:t>
            </a:r>
            <a:r>
              <a:rPr lang="tr-TR" dirty="0" err="1">
                <a:latin typeface="Times New Roman"/>
              </a:rPr>
              <a:t>Oueili</a:t>
            </a:r>
            <a:r>
              <a:rPr lang="tr-TR" dirty="0">
                <a:latin typeface="Times New Roman"/>
              </a:rPr>
              <a:t> 4e </a:t>
            </a:r>
            <a:r>
              <a:rPr lang="tr-TR" dirty="0" err="1">
                <a:latin typeface="Times New Roman"/>
              </a:rPr>
              <a:t>campagne</a:t>
            </a:r>
            <a:r>
              <a:rPr lang="tr-TR" dirty="0">
                <a:latin typeface="Times New Roman"/>
              </a:rPr>
              <a:t> 1983. Paris 1987, 95-120 </a:t>
            </a:r>
          </a:p>
          <a:p>
            <a:pPr algn="just"/>
            <a:r>
              <a:rPr lang="tr-TR" b="1" dirty="0" err="1">
                <a:latin typeface="Times New Roman"/>
              </a:rPr>
              <a:t>Matsutani</a:t>
            </a:r>
            <a:r>
              <a:rPr lang="tr-TR" b="1" dirty="0">
                <a:latin typeface="Times New Roman"/>
              </a:rPr>
              <a:t>, T.</a:t>
            </a:r>
            <a:r>
              <a:rPr lang="tr-TR" dirty="0">
                <a:latin typeface="Times New Roman"/>
              </a:rPr>
              <a:t> (</a:t>
            </a:r>
            <a:r>
              <a:rPr lang="tr-TR" dirty="0" err="1">
                <a:latin typeface="Times New Roman"/>
              </a:rPr>
              <a:t>Hrsg</a:t>
            </a:r>
            <a:r>
              <a:rPr lang="tr-TR" dirty="0">
                <a:latin typeface="Times New Roman"/>
              </a:rPr>
              <a:t>.), </a:t>
            </a:r>
            <a:r>
              <a:rPr lang="tr-TR" dirty="0" err="1">
                <a:latin typeface="Times New Roman"/>
              </a:rPr>
              <a:t>Tell</a:t>
            </a:r>
            <a:r>
              <a:rPr lang="tr-TR" dirty="0">
                <a:latin typeface="Times New Roman"/>
              </a:rPr>
              <a:t> </a:t>
            </a:r>
            <a:r>
              <a:rPr lang="tr-TR" dirty="0" err="1">
                <a:latin typeface="Times New Roman"/>
              </a:rPr>
              <a:t>Kashkashok</a:t>
            </a:r>
            <a:r>
              <a:rPr lang="tr-TR" dirty="0">
                <a:latin typeface="Times New Roman"/>
              </a:rPr>
              <a:t>, </a:t>
            </a:r>
            <a:r>
              <a:rPr lang="tr-TR" dirty="0" err="1">
                <a:latin typeface="Times New Roman"/>
              </a:rPr>
              <a:t>The</a:t>
            </a:r>
            <a:r>
              <a:rPr lang="tr-TR" dirty="0">
                <a:latin typeface="Times New Roman"/>
              </a:rPr>
              <a:t> </a:t>
            </a:r>
            <a:r>
              <a:rPr lang="tr-TR" dirty="0" err="1">
                <a:latin typeface="Times New Roman"/>
              </a:rPr>
              <a:t>Excavations</a:t>
            </a:r>
            <a:r>
              <a:rPr lang="tr-TR" dirty="0">
                <a:latin typeface="Times New Roman"/>
              </a:rPr>
              <a:t> at </a:t>
            </a:r>
            <a:r>
              <a:rPr lang="tr-TR" dirty="0" err="1">
                <a:latin typeface="Times New Roman"/>
              </a:rPr>
              <a:t>Tell</a:t>
            </a:r>
            <a:r>
              <a:rPr lang="tr-TR" dirty="0">
                <a:latin typeface="Times New Roman"/>
              </a:rPr>
              <a:t> No. II. Tokyo 1991 </a:t>
            </a:r>
          </a:p>
          <a:p>
            <a:pPr algn="just"/>
            <a:r>
              <a:rPr lang="tr-TR" b="1" dirty="0" err="1">
                <a:latin typeface="Times New Roman"/>
              </a:rPr>
              <a:t>Oates</a:t>
            </a:r>
            <a:r>
              <a:rPr lang="tr-TR" b="1" dirty="0">
                <a:latin typeface="Times New Roman"/>
              </a:rPr>
              <a:t>, J.</a:t>
            </a:r>
            <a:r>
              <a:rPr lang="tr-TR" dirty="0">
                <a:latin typeface="Times New Roman"/>
              </a:rPr>
              <a:t>, </a:t>
            </a:r>
            <a:r>
              <a:rPr lang="tr-TR" dirty="0" err="1">
                <a:latin typeface="Times New Roman"/>
              </a:rPr>
              <a:t>Choga</a:t>
            </a:r>
            <a:r>
              <a:rPr lang="tr-TR" dirty="0">
                <a:latin typeface="Times New Roman"/>
              </a:rPr>
              <a:t> </a:t>
            </a:r>
            <a:r>
              <a:rPr lang="tr-TR" dirty="0" err="1">
                <a:latin typeface="Times New Roman"/>
              </a:rPr>
              <a:t>Mami</a:t>
            </a:r>
            <a:r>
              <a:rPr lang="tr-TR" dirty="0">
                <a:latin typeface="Times New Roman"/>
              </a:rPr>
              <a:t>, in: J. </a:t>
            </a:r>
            <a:r>
              <a:rPr lang="tr-TR" dirty="0" err="1">
                <a:latin typeface="Times New Roman"/>
              </a:rPr>
              <a:t>Curtis</a:t>
            </a:r>
            <a:r>
              <a:rPr lang="tr-TR" dirty="0">
                <a:latin typeface="Times New Roman"/>
              </a:rPr>
              <a:t> (</a:t>
            </a:r>
            <a:r>
              <a:rPr lang="tr-TR" dirty="0" err="1">
                <a:latin typeface="Times New Roman"/>
              </a:rPr>
              <a:t>Hrsg</a:t>
            </a:r>
            <a:r>
              <a:rPr lang="tr-TR" dirty="0">
                <a:latin typeface="Times New Roman"/>
              </a:rPr>
              <a:t>.), </a:t>
            </a:r>
            <a:r>
              <a:rPr lang="tr-TR" dirty="0" err="1">
                <a:latin typeface="Times New Roman"/>
              </a:rPr>
              <a:t>Fifty</a:t>
            </a:r>
            <a:r>
              <a:rPr lang="tr-TR" dirty="0">
                <a:latin typeface="Times New Roman"/>
              </a:rPr>
              <a:t> </a:t>
            </a:r>
            <a:r>
              <a:rPr lang="tr-TR" dirty="0" err="1">
                <a:latin typeface="Times New Roman"/>
              </a:rPr>
              <a:t>Years</a:t>
            </a:r>
            <a:r>
              <a:rPr lang="tr-TR" dirty="0">
                <a:latin typeface="Times New Roman"/>
              </a:rPr>
              <a:t> of </a:t>
            </a:r>
            <a:r>
              <a:rPr lang="tr-TR" dirty="0" err="1">
                <a:latin typeface="Times New Roman"/>
              </a:rPr>
              <a:t>Mesopotamian</a:t>
            </a:r>
            <a:r>
              <a:rPr lang="tr-TR" dirty="0">
                <a:latin typeface="Times New Roman"/>
              </a:rPr>
              <a:t> </a:t>
            </a:r>
            <a:r>
              <a:rPr lang="tr-TR" dirty="0" err="1">
                <a:latin typeface="Times New Roman"/>
              </a:rPr>
              <a:t>Discovery</a:t>
            </a:r>
            <a:r>
              <a:rPr lang="tr-TR" dirty="0">
                <a:latin typeface="Times New Roman"/>
              </a:rPr>
              <a:t>: </a:t>
            </a:r>
            <a:r>
              <a:rPr lang="tr-TR" dirty="0" err="1">
                <a:latin typeface="Times New Roman"/>
              </a:rPr>
              <a:t>The</a:t>
            </a:r>
            <a:r>
              <a:rPr lang="tr-TR" dirty="0">
                <a:latin typeface="Times New Roman"/>
              </a:rPr>
              <a:t> </a:t>
            </a:r>
            <a:r>
              <a:rPr lang="tr-TR" dirty="0" err="1">
                <a:latin typeface="Times New Roman"/>
              </a:rPr>
              <a:t>Work</a:t>
            </a:r>
            <a:r>
              <a:rPr lang="tr-TR" dirty="0">
                <a:latin typeface="Times New Roman"/>
              </a:rPr>
              <a:t> of </a:t>
            </a:r>
            <a:r>
              <a:rPr lang="tr-TR" dirty="0" err="1">
                <a:latin typeface="Times New Roman"/>
              </a:rPr>
              <a:t>the</a:t>
            </a:r>
            <a:r>
              <a:rPr lang="tr-TR" dirty="0">
                <a:latin typeface="Times New Roman"/>
              </a:rPr>
              <a:t> British School of </a:t>
            </a:r>
            <a:r>
              <a:rPr lang="tr-TR" dirty="0" err="1">
                <a:latin typeface="Times New Roman"/>
              </a:rPr>
              <a:t>Archaeology</a:t>
            </a:r>
            <a:r>
              <a:rPr lang="tr-TR" dirty="0">
                <a:latin typeface="Times New Roman"/>
              </a:rPr>
              <a:t> in </a:t>
            </a:r>
            <a:r>
              <a:rPr lang="tr-TR" dirty="0" err="1">
                <a:latin typeface="Times New Roman"/>
              </a:rPr>
              <a:t>Iraq</a:t>
            </a:r>
            <a:r>
              <a:rPr lang="tr-TR" dirty="0">
                <a:latin typeface="Times New Roman"/>
              </a:rPr>
              <a:t> 1932-1982. </a:t>
            </a:r>
            <a:r>
              <a:rPr lang="tr-TR" dirty="0" err="1">
                <a:latin typeface="Times New Roman"/>
              </a:rPr>
              <a:t>London</a:t>
            </a:r>
            <a:r>
              <a:rPr lang="tr-TR" dirty="0">
                <a:latin typeface="Times New Roman"/>
              </a:rPr>
              <a:t> 1982, 22-29 </a:t>
            </a:r>
          </a:p>
          <a:p>
            <a:pPr algn="just"/>
            <a:r>
              <a:rPr lang="tr-TR" b="1" dirty="0" err="1">
                <a:latin typeface="Times New Roman"/>
              </a:rPr>
              <a:t>Oates</a:t>
            </a:r>
            <a:r>
              <a:rPr lang="tr-TR" b="1" dirty="0">
                <a:latin typeface="Times New Roman"/>
              </a:rPr>
              <a:t>, J.</a:t>
            </a:r>
            <a:r>
              <a:rPr lang="tr-TR" dirty="0">
                <a:latin typeface="Times New Roman"/>
              </a:rPr>
              <a:t>, </a:t>
            </a:r>
            <a:r>
              <a:rPr lang="tr-TR" dirty="0" err="1">
                <a:latin typeface="Times New Roman"/>
              </a:rPr>
              <a:t>Choga</a:t>
            </a:r>
            <a:r>
              <a:rPr lang="tr-TR" dirty="0">
                <a:latin typeface="Times New Roman"/>
              </a:rPr>
              <a:t> </a:t>
            </a:r>
            <a:r>
              <a:rPr lang="tr-TR" dirty="0" err="1">
                <a:latin typeface="Times New Roman"/>
              </a:rPr>
              <a:t>Mami</a:t>
            </a:r>
            <a:r>
              <a:rPr lang="tr-TR" dirty="0">
                <a:latin typeface="Times New Roman"/>
              </a:rPr>
              <a:t> 1967-68: A Preliminary Report. </a:t>
            </a:r>
            <a:r>
              <a:rPr lang="tr-TR" dirty="0" err="1">
                <a:latin typeface="Times New Roman"/>
              </a:rPr>
              <a:t>Iraq</a:t>
            </a:r>
            <a:r>
              <a:rPr lang="tr-TR" dirty="0">
                <a:latin typeface="Times New Roman"/>
              </a:rPr>
              <a:t> 31, 1969, 115-152 </a:t>
            </a:r>
          </a:p>
          <a:p>
            <a:pPr algn="just"/>
            <a:r>
              <a:rPr lang="tr-TR" b="1" dirty="0" err="1">
                <a:latin typeface="Times New Roman"/>
              </a:rPr>
              <a:t>Oates</a:t>
            </a:r>
            <a:r>
              <a:rPr lang="tr-TR" b="1" dirty="0">
                <a:latin typeface="Times New Roman"/>
              </a:rPr>
              <a:t>, J.</a:t>
            </a:r>
            <a:r>
              <a:rPr lang="tr-TR" dirty="0">
                <a:latin typeface="Times New Roman"/>
              </a:rPr>
              <a:t>, </a:t>
            </a:r>
            <a:r>
              <a:rPr lang="tr-TR" dirty="0" err="1">
                <a:latin typeface="Times New Roman"/>
              </a:rPr>
              <a:t>Prehistoric</a:t>
            </a:r>
            <a:r>
              <a:rPr lang="tr-TR" dirty="0">
                <a:latin typeface="Times New Roman"/>
              </a:rPr>
              <a:t> </a:t>
            </a:r>
            <a:r>
              <a:rPr lang="tr-TR" dirty="0" err="1">
                <a:latin typeface="Times New Roman"/>
              </a:rPr>
              <a:t>Investigations</a:t>
            </a:r>
            <a:r>
              <a:rPr lang="tr-TR" dirty="0">
                <a:latin typeface="Times New Roman"/>
              </a:rPr>
              <a:t> </a:t>
            </a:r>
            <a:r>
              <a:rPr lang="tr-TR" dirty="0" err="1">
                <a:latin typeface="Times New Roman"/>
              </a:rPr>
              <a:t>Near</a:t>
            </a:r>
            <a:r>
              <a:rPr lang="tr-TR" dirty="0">
                <a:latin typeface="Times New Roman"/>
              </a:rPr>
              <a:t> </a:t>
            </a:r>
            <a:r>
              <a:rPr lang="tr-TR" dirty="0" err="1">
                <a:latin typeface="Times New Roman"/>
              </a:rPr>
              <a:t>Mandali</a:t>
            </a:r>
            <a:r>
              <a:rPr lang="tr-TR" dirty="0">
                <a:latin typeface="Times New Roman"/>
              </a:rPr>
              <a:t>, </a:t>
            </a:r>
            <a:r>
              <a:rPr lang="tr-TR" dirty="0" err="1">
                <a:latin typeface="Times New Roman"/>
              </a:rPr>
              <a:t>Iraq</a:t>
            </a:r>
            <a:r>
              <a:rPr lang="tr-TR" dirty="0">
                <a:latin typeface="Times New Roman"/>
              </a:rPr>
              <a:t>. </a:t>
            </a:r>
            <a:r>
              <a:rPr lang="tr-TR" dirty="0" err="1">
                <a:latin typeface="Times New Roman"/>
              </a:rPr>
              <a:t>Iraq</a:t>
            </a:r>
            <a:r>
              <a:rPr lang="tr-TR" dirty="0">
                <a:latin typeface="Times New Roman"/>
              </a:rPr>
              <a:t> 30, 1968, 1-20 </a:t>
            </a:r>
          </a:p>
          <a:p>
            <a:pPr algn="just"/>
            <a:r>
              <a:rPr lang="tr-TR" b="1" dirty="0" err="1">
                <a:latin typeface="Times New Roman"/>
              </a:rPr>
              <a:t>Oates</a:t>
            </a:r>
            <a:r>
              <a:rPr lang="tr-TR" b="1" dirty="0">
                <a:latin typeface="Times New Roman"/>
              </a:rPr>
              <a:t>, J.</a:t>
            </a:r>
            <a:r>
              <a:rPr lang="tr-TR" dirty="0">
                <a:latin typeface="Times New Roman"/>
              </a:rPr>
              <a:t>, Ur </a:t>
            </a:r>
            <a:r>
              <a:rPr lang="tr-TR" dirty="0" err="1">
                <a:latin typeface="Times New Roman"/>
              </a:rPr>
              <a:t>and</a:t>
            </a:r>
            <a:r>
              <a:rPr lang="tr-TR" dirty="0">
                <a:latin typeface="Times New Roman"/>
              </a:rPr>
              <a:t> </a:t>
            </a:r>
            <a:r>
              <a:rPr lang="tr-TR" dirty="0" err="1">
                <a:latin typeface="Times New Roman"/>
              </a:rPr>
              <a:t>Eridu</a:t>
            </a:r>
            <a:r>
              <a:rPr lang="tr-TR" dirty="0">
                <a:latin typeface="Times New Roman"/>
              </a:rPr>
              <a:t>: </a:t>
            </a:r>
            <a:r>
              <a:rPr lang="tr-TR" dirty="0" err="1">
                <a:latin typeface="Times New Roman"/>
              </a:rPr>
              <a:t>The</a:t>
            </a:r>
            <a:r>
              <a:rPr lang="tr-TR" dirty="0">
                <a:latin typeface="Times New Roman"/>
              </a:rPr>
              <a:t> </a:t>
            </a:r>
            <a:r>
              <a:rPr lang="tr-TR" dirty="0" err="1">
                <a:latin typeface="Times New Roman"/>
              </a:rPr>
              <a:t>Prehistory</a:t>
            </a:r>
            <a:r>
              <a:rPr lang="tr-TR" dirty="0">
                <a:latin typeface="Times New Roman"/>
              </a:rPr>
              <a:t>. </a:t>
            </a:r>
            <a:r>
              <a:rPr lang="tr-TR" dirty="0" err="1">
                <a:latin typeface="Times New Roman"/>
              </a:rPr>
              <a:t>Iraq</a:t>
            </a:r>
            <a:r>
              <a:rPr lang="tr-TR" dirty="0">
                <a:latin typeface="Times New Roman"/>
              </a:rPr>
              <a:t> 22, 1960, 32-50 </a:t>
            </a:r>
          </a:p>
          <a:p>
            <a:pPr algn="just"/>
            <a:r>
              <a:rPr lang="tr-TR" b="1" dirty="0" err="1">
                <a:latin typeface="Times New Roman"/>
              </a:rPr>
              <a:t>Roaf</a:t>
            </a:r>
            <a:r>
              <a:rPr lang="tr-TR" b="1" dirty="0">
                <a:latin typeface="Times New Roman"/>
              </a:rPr>
              <a:t>, M. </a:t>
            </a:r>
            <a:r>
              <a:rPr lang="tr-TR" b="1" dirty="0" err="1">
                <a:latin typeface="Times New Roman"/>
              </a:rPr>
              <a:t>u.a</a:t>
            </a:r>
            <a:r>
              <a:rPr lang="tr-TR" b="1" dirty="0">
                <a:latin typeface="Times New Roman"/>
              </a:rPr>
              <a:t>.</a:t>
            </a:r>
            <a:r>
              <a:rPr lang="tr-TR" dirty="0">
                <a:latin typeface="Times New Roman"/>
              </a:rPr>
              <a:t>, </a:t>
            </a:r>
            <a:r>
              <a:rPr lang="tr-TR" dirty="0" err="1">
                <a:latin typeface="Times New Roman"/>
              </a:rPr>
              <a:t>Tell</a:t>
            </a:r>
            <a:r>
              <a:rPr lang="tr-TR" dirty="0">
                <a:latin typeface="Times New Roman"/>
              </a:rPr>
              <a:t> </a:t>
            </a:r>
            <a:r>
              <a:rPr lang="tr-TR" dirty="0" err="1">
                <a:latin typeface="Times New Roman"/>
              </a:rPr>
              <a:t>Madhhur</a:t>
            </a:r>
            <a:r>
              <a:rPr lang="tr-TR" dirty="0">
                <a:latin typeface="Times New Roman"/>
              </a:rPr>
              <a:t>, a </a:t>
            </a:r>
            <a:r>
              <a:rPr lang="tr-TR" dirty="0" err="1">
                <a:latin typeface="Times New Roman"/>
              </a:rPr>
              <a:t>Summary</a:t>
            </a:r>
            <a:r>
              <a:rPr lang="tr-TR" dirty="0">
                <a:latin typeface="Times New Roman"/>
              </a:rPr>
              <a:t> Report on </a:t>
            </a:r>
            <a:r>
              <a:rPr lang="tr-TR" dirty="0" err="1">
                <a:latin typeface="Times New Roman"/>
              </a:rPr>
              <a:t>the</a:t>
            </a:r>
            <a:r>
              <a:rPr lang="tr-TR" dirty="0">
                <a:latin typeface="Times New Roman"/>
              </a:rPr>
              <a:t> </a:t>
            </a:r>
            <a:r>
              <a:rPr lang="tr-TR" dirty="0" err="1">
                <a:latin typeface="Times New Roman"/>
              </a:rPr>
              <a:t>Excavations</a:t>
            </a:r>
            <a:r>
              <a:rPr lang="tr-TR" dirty="0">
                <a:latin typeface="Times New Roman"/>
              </a:rPr>
              <a:t>. </a:t>
            </a:r>
            <a:r>
              <a:rPr lang="tr-TR" dirty="0" err="1">
                <a:latin typeface="Times New Roman"/>
              </a:rPr>
              <a:t>Sumer</a:t>
            </a:r>
            <a:r>
              <a:rPr lang="tr-TR" dirty="0">
                <a:latin typeface="Times New Roman"/>
              </a:rPr>
              <a:t> 43, 1984, 108-167 </a:t>
            </a:r>
          </a:p>
          <a:p>
            <a:pPr algn="just"/>
            <a:r>
              <a:rPr lang="tr-TR" b="1" dirty="0" err="1">
                <a:latin typeface="Times New Roman"/>
              </a:rPr>
              <a:t>Safar</a:t>
            </a:r>
            <a:r>
              <a:rPr lang="tr-TR" b="1" dirty="0">
                <a:latin typeface="Times New Roman"/>
              </a:rPr>
              <a:t>, F. </a:t>
            </a:r>
            <a:r>
              <a:rPr lang="tr-TR" b="1" dirty="0" err="1">
                <a:latin typeface="Times New Roman"/>
              </a:rPr>
              <a:t>u.a</a:t>
            </a:r>
            <a:r>
              <a:rPr lang="tr-TR" b="1" dirty="0">
                <a:latin typeface="Times New Roman"/>
              </a:rPr>
              <a:t>.</a:t>
            </a:r>
            <a:r>
              <a:rPr lang="tr-TR" dirty="0">
                <a:latin typeface="Times New Roman"/>
              </a:rPr>
              <a:t>, </a:t>
            </a:r>
            <a:r>
              <a:rPr lang="tr-TR" dirty="0" err="1">
                <a:latin typeface="Times New Roman"/>
              </a:rPr>
              <a:t>Eridu</a:t>
            </a:r>
            <a:r>
              <a:rPr lang="tr-TR" dirty="0">
                <a:latin typeface="Times New Roman"/>
              </a:rPr>
              <a:t>. </a:t>
            </a:r>
            <a:r>
              <a:rPr lang="tr-TR" dirty="0" err="1">
                <a:latin typeface="Times New Roman"/>
              </a:rPr>
              <a:t>Bagdad</a:t>
            </a:r>
            <a:r>
              <a:rPr lang="tr-TR" dirty="0">
                <a:latin typeface="Times New Roman"/>
              </a:rPr>
              <a:t> 1981 </a:t>
            </a:r>
          </a:p>
          <a:p>
            <a:pPr algn="just"/>
            <a:r>
              <a:rPr lang="tr-TR" b="1" dirty="0" err="1">
                <a:latin typeface="Times New Roman"/>
              </a:rPr>
              <a:t>Stronach</a:t>
            </a:r>
            <a:r>
              <a:rPr lang="tr-TR" b="1" dirty="0">
                <a:latin typeface="Times New Roman"/>
              </a:rPr>
              <a:t>, D.</a:t>
            </a:r>
            <a:r>
              <a:rPr lang="tr-TR" dirty="0">
                <a:latin typeface="Times New Roman"/>
              </a:rPr>
              <a:t>, </a:t>
            </a:r>
            <a:r>
              <a:rPr lang="tr-TR" dirty="0" err="1">
                <a:latin typeface="Times New Roman"/>
              </a:rPr>
              <a:t>Excavations</a:t>
            </a:r>
            <a:r>
              <a:rPr lang="tr-TR" dirty="0">
                <a:latin typeface="Times New Roman"/>
              </a:rPr>
              <a:t> at </a:t>
            </a:r>
            <a:r>
              <a:rPr lang="tr-TR" dirty="0" err="1">
                <a:latin typeface="Times New Roman"/>
              </a:rPr>
              <a:t>Ras</a:t>
            </a:r>
            <a:r>
              <a:rPr lang="tr-TR" dirty="0">
                <a:latin typeface="Times New Roman"/>
              </a:rPr>
              <a:t> al `</a:t>
            </a:r>
            <a:r>
              <a:rPr lang="tr-TR" dirty="0" err="1">
                <a:latin typeface="Times New Roman"/>
              </a:rPr>
              <a:t>Amiya</a:t>
            </a:r>
            <a:r>
              <a:rPr lang="tr-TR" dirty="0">
                <a:latin typeface="Times New Roman"/>
              </a:rPr>
              <a:t>. </a:t>
            </a:r>
            <a:r>
              <a:rPr lang="tr-TR" dirty="0" err="1">
                <a:latin typeface="Times New Roman"/>
              </a:rPr>
              <a:t>Iraq</a:t>
            </a:r>
            <a:r>
              <a:rPr lang="tr-TR" dirty="0">
                <a:latin typeface="Times New Roman"/>
              </a:rPr>
              <a:t> 23, 1961, 95-137 </a:t>
            </a:r>
          </a:p>
          <a:p>
            <a:pPr algn="just"/>
            <a:r>
              <a:rPr lang="tr-TR" b="1" dirty="0" err="1">
                <a:latin typeface="Times New Roman"/>
              </a:rPr>
              <a:t>Thompson</a:t>
            </a:r>
            <a:r>
              <a:rPr lang="tr-TR" b="1" dirty="0">
                <a:latin typeface="Times New Roman"/>
              </a:rPr>
              <a:t>, R.C. / M.E.L. </a:t>
            </a:r>
            <a:r>
              <a:rPr lang="tr-TR" b="1" dirty="0" err="1">
                <a:latin typeface="Times New Roman"/>
              </a:rPr>
              <a:t>Mallowan</a:t>
            </a:r>
            <a:r>
              <a:rPr lang="tr-TR" dirty="0">
                <a:latin typeface="Times New Roman"/>
              </a:rPr>
              <a:t>, </a:t>
            </a:r>
            <a:r>
              <a:rPr lang="tr-TR" dirty="0" err="1">
                <a:latin typeface="Times New Roman"/>
              </a:rPr>
              <a:t>The</a:t>
            </a:r>
            <a:r>
              <a:rPr lang="tr-TR" dirty="0">
                <a:latin typeface="Times New Roman"/>
              </a:rPr>
              <a:t> British </a:t>
            </a:r>
            <a:r>
              <a:rPr lang="tr-TR" dirty="0" err="1">
                <a:latin typeface="Times New Roman"/>
              </a:rPr>
              <a:t>Museum</a:t>
            </a:r>
            <a:r>
              <a:rPr lang="tr-TR" dirty="0">
                <a:latin typeface="Times New Roman"/>
              </a:rPr>
              <a:t> </a:t>
            </a:r>
            <a:r>
              <a:rPr lang="tr-TR" dirty="0" err="1">
                <a:latin typeface="Times New Roman"/>
              </a:rPr>
              <a:t>Excavations</a:t>
            </a:r>
            <a:r>
              <a:rPr lang="tr-TR" dirty="0">
                <a:latin typeface="Times New Roman"/>
              </a:rPr>
              <a:t> at </a:t>
            </a:r>
            <a:r>
              <a:rPr lang="tr-TR" dirty="0" err="1">
                <a:latin typeface="Times New Roman"/>
              </a:rPr>
              <a:t>Nineveh</a:t>
            </a:r>
            <a:r>
              <a:rPr lang="tr-TR" dirty="0">
                <a:latin typeface="Times New Roman"/>
              </a:rPr>
              <a:t> 1931-32. AAA 20, 1933, 71-186 </a:t>
            </a:r>
          </a:p>
          <a:p>
            <a:pPr algn="just"/>
            <a:r>
              <a:rPr lang="tr-TR" b="1" dirty="0" err="1">
                <a:latin typeface="Times New Roman"/>
              </a:rPr>
              <a:t>Thompson</a:t>
            </a:r>
            <a:r>
              <a:rPr lang="tr-TR" b="1" dirty="0">
                <a:latin typeface="Times New Roman"/>
              </a:rPr>
              <a:t>, R.C. / R.W. Hamilton</a:t>
            </a:r>
            <a:r>
              <a:rPr lang="tr-TR" dirty="0">
                <a:latin typeface="Times New Roman"/>
              </a:rPr>
              <a:t>, </a:t>
            </a:r>
            <a:r>
              <a:rPr lang="tr-TR" dirty="0" err="1">
                <a:latin typeface="Times New Roman"/>
              </a:rPr>
              <a:t>The</a:t>
            </a:r>
            <a:r>
              <a:rPr lang="tr-TR" dirty="0">
                <a:latin typeface="Times New Roman"/>
              </a:rPr>
              <a:t> British </a:t>
            </a:r>
            <a:r>
              <a:rPr lang="tr-TR" dirty="0" err="1">
                <a:latin typeface="Times New Roman"/>
              </a:rPr>
              <a:t>Museum</a:t>
            </a:r>
            <a:r>
              <a:rPr lang="tr-TR" dirty="0">
                <a:latin typeface="Times New Roman"/>
              </a:rPr>
              <a:t> </a:t>
            </a:r>
            <a:r>
              <a:rPr lang="tr-TR" dirty="0" err="1">
                <a:latin typeface="Times New Roman"/>
              </a:rPr>
              <a:t>Excavations</a:t>
            </a:r>
            <a:r>
              <a:rPr lang="tr-TR" dirty="0">
                <a:latin typeface="Times New Roman"/>
              </a:rPr>
              <a:t> on </a:t>
            </a:r>
            <a:r>
              <a:rPr lang="tr-TR" dirty="0" err="1">
                <a:latin typeface="Times New Roman"/>
              </a:rPr>
              <a:t>the</a:t>
            </a:r>
            <a:r>
              <a:rPr lang="tr-TR" dirty="0">
                <a:latin typeface="Times New Roman"/>
              </a:rPr>
              <a:t> </a:t>
            </a:r>
            <a:r>
              <a:rPr lang="tr-TR" dirty="0" err="1">
                <a:latin typeface="Times New Roman"/>
              </a:rPr>
              <a:t>Temple</a:t>
            </a:r>
            <a:r>
              <a:rPr lang="tr-TR" dirty="0">
                <a:latin typeface="Times New Roman"/>
              </a:rPr>
              <a:t> of </a:t>
            </a:r>
            <a:r>
              <a:rPr lang="tr-TR" dirty="0" err="1">
                <a:latin typeface="Times New Roman"/>
              </a:rPr>
              <a:t>Ishtar</a:t>
            </a:r>
            <a:r>
              <a:rPr lang="tr-TR" dirty="0">
                <a:latin typeface="Times New Roman"/>
              </a:rPr>
              <a:t> at </a:t>
            </a:r>
            <a:r>
              <a:rPr lang="tr-TR" dirty="0" err="1">
                <a:latin typeface="Times New Roman"/>
              </a:rPr>
              <a:t>Nineveh</a:t>
            </a:r>
            <a:r>
              <a:rPr lang="tr-TR" dirty="0">
                <a:latin typeface="Times New Roman"/>
              </a:rPr>
              <a:t> 1930-31. AAA 19, 1932, 55-116 </a:t>
            </a:r>
          </a:p>
          <a:p>
            <a:pPr algn="just"/>
            <a:r>
              <a:rPr lang="tr-TR" b="1" dirty="0" err="1">
                <a:latin typeface="Times New Roman"/>
              </a:rPr>
              <a:t>Vértesalji</a:t>
            </a:r>
            <a:r>
              <a:rPr lang="tr-TR" b="1" dirty="0">
                <a:latin typeface="Times New Roman"/>
              </a:rPr>
              <a:t>, P.P.</a:t>
            </a:r>
            <a:r>
              <a:rPr lang="tr-TR" dirty="0">
                <a:latin typeface="Times New Roman"/>
              </a:rPr>
              <a:t>, </a:t>
            </a:r>
            <a:r>
              <a:rPr lang="tr-TR" dirty="0" err="1">
                <a:latin typeface="Times New Roman"/>
              </a:rPr>
              <a:t>Babylonien</a:t>
            </a:r>
            <a:r>
              <a:rPr lang="tr-TR" dirty="0">
                <a:latin typeface="Times New Roman"/>
              </a:rPr>
              <a:t> </a:t>
            </a:r>
            <a:r>
              <a:rPr lang="tr-TR" dirty="0" err="1">
                <a:latin typeface="Times New Roman"/>
              </a:rPr>
              <a:t>zur</a:t>
            </a:r>
            <a:r>
              <a:rPr lang="tr-TR" dirty="0">
                <a:latin typeface="Times New Roman"/>
              </a:rPr>
              <a:t> </a:t>
            </a:r>
            <a:r>
              <a:rPr lang="tr-TR" dirty="0" err="1">
                <a:latin typeface="Times New Roman"/>
              </a:rPr>
              <a:t>Kupfersteinzeit</a:t>
            </a:r>
            <a:r>
              <a:rPr lang="tr-TR" dirty="0">
                <a:latin typeface="Times New Roman"/>
              </a:rPr>
              <a:t>. TAVO </a:t>
            </a:r>
            <a:r>
              <a:rPr lang="tr-TR" dirty="0" err="1">
                <a:latin typeface="Times New Roman"/>
              </a:rPr>
              <a:t>Beih</a:t>
            </a:r>
            <a:r>
              <a:rPr lang="tr-TR" dirty="0">
                <a:latin typeface="Times New Roman"/>
              </a:rPr>
              <a:t>. </a:t>
            </a:r>
            <a:r>
              <a:rPr lang="tr-TR" dirty="0" err="1">
                <a:latin typeface="Times New Roman"/>
              </a:rPr>
              <a:t>Reihe</a:t>
            </a:r>
            <a:r>
              <a:rPr lang="tr-TR" dirty="0">
                <a:latin typeface="Times New Roman"/>
              </a:rPr>
              <a:t> B 35. </a:t>
            </a:r>
            <a:r>
              <a:rPr lang="tr-TR" dirty="0" err="1">
                <a:latin typeface="Times New Roman"/>
              </a:rPr>
              <a:t>Wiesbaden</a:t>
            </a:r>
            <a:r>
              <a:rPr lang="tr-TR" dirty="0">
                <a:latin typeface="Times New Roman"/>
              </a:rPr>
              <a:t> 1984 </a:t>
            </a:r>
          </a:p>
          <a:p>
            <a:pPr algn="just"/>
            <a:r>
              <a:rPr lang="tr-TR" b="1" dirty="0" err="1">
                <a:latin typeface="Times New Roman"/>
              </a:rPr>
              <a:t>Woolley</a:t>
            </a:r>
            <a:r>
              <a:rPr lang="tr-TR" b="1" dirty="0">
                <a:latin typeface="Times New Roman"/>
              </a:rPr>
              <a:t>, C.L.</a:t>
            </a:r>
            <a:r>
              <a:rPr lang="tr-TR" dirty="0">
                <a:latin typeface="Times New Roman"/>
              </a:rPr>
              <a:t>, </a:t>
            </a:r>
            <a:r>
              <a:rPr lang="tr-TR" dirty="0" err="1">
                <a:latin typeface="Times New Roman"/>
              </a:rPr>
              <a:t>The</a:t>
            </a:r>
            <a:r>
              <a:rPr lang="tr-TR" dirty="0">
                <a:latin typeface="Times New Roman"/>
              </a:rPr>
              <a:t> </a:t>
            </a:r>
            <a:r>
              <a:rPr lang="tr-TR" dirty="0" err="1">
                <a:latin typeface="Times New Roman"/>
              </a:rPr>
              <a:t>Early</a:t>
            </a:r>
            <a:r>
              <a:rPr lang="tr-TR" dirty="0">
                <a:latin typeface="Times New Roman"/>
              </a:rPr>
              <a:t> </a:t>
            </a:r>
            <a:r>
              <a:rPr lang="tr-TR" dirty="0" err="1">
                <a:latin typeface="Times New Roman"/>
              </a:rPr>
              <a:t>Periods</a:t>
            </a:r>
            <a:r>
              <a:rPr lang="tr-TR" dirty="0">
                <a:latin typeface="Times New Roman"/>
              </a:rPr>
              <a:t>. Ur </a:t>
            </a:r>
            <a:r>
              <a:rPr lang="tr-TR" dirty="0" err="1">
                <a:latin typeface="Times New Roman"/>
              </a:rPr>
              <a:t>Excavations</a:t>
            </a:r>
            <a:r>
              <a:rPr lang="tr-TR" dirty="0">
                <a:latin typeface="Times New Roman"/>
              </a:rPr>
              <a:t> IV. </a:t>
            </a:r>
            <a:r>
              <a:rPr lang="tr-TR" dirty="0" err="1">
                <a:latin typeface="Times New Roman"/>
              </a:rPr>
              <a:t>London</a:t>
            </a:r>
            <a:r>
              <a:rPr lang="tr-TR" dirty="0">
                <a:latin typeface="Times New Roman"/>
              </a:rPr>
              <a:t> 1956 </a:t>
            </a:r>
          </a:p>
          <a:p>
            <a:pPr algn="just"/>
            <a:r>
              <a:rPr lang="tr-TR" b="1" dirty="0" err="1">
                <a:latin typeface="Times New Roman"/>
              </a:rPr>
              <a:t>Ziegler</a:t>
            </a:r>
            <a:r>
              <a:rPr lang="tr-TR" b="1" dirty="0">
                <a:latin typeface="Times New Roman"/>
              </a:rPr>
              <a:t>, C.</a:t>
            </a:r>
            <a:r>
              <a:rPr lang="tr-TR" dirty="0">
                <a:latin typeface="Times New Roman"/>
              </a:rPr>
              <a:t>, </a:t>
            </a:r>
            <a:r>
              <a:rPr lang="tr-TR" dirty="0" err="1">
                <a:latin typeface="Times New Roman"/>
              </a:rPr>
              <a:t>Die</a:t>
            </a:r>
            <a:r>
              <a:rPr lang="tr-TR" dirty="0">
                <a:latin typeface="Times New Roman"/>
              </a:rPr>
              <a:t> </a:t>
            </a:r>
            <a:r>
              <a:rPr lang="tr-TR" dirty="0" err="1">
                <a:latin typeface="Times New Roman"/>
              </a:rPr>
              <a:t>Keramik</a:t>
            </a:r>
            <a:r>
              <a:rPr lang="tr-TR" dirty="0">
                <a:latin typeface="Times New Roman"/>
              </a:rPr>
              <a:t> </a:t>
            </a:r>
            <a:r>
              <a:rPr lang="tr-TR" dirty="0" err="1">
                <a:latin typeface="Times New Roman"/>
              </a:rPr>
              <a:t>von</a:t>
            </a:r>
            <a:r>
              <a:rPr lang="tr-TR" dirty="0">
                <a:latin typeface="Times New Roman"/>
              </a:rPr>
              <a:t> der </a:t>
            </a:r>
            <a:r>
              <a:rPr lang="tr-TR" dirty="0" err="1">
                <a:latin typeface="Times New Roman"/>
              </a:rPr>
              <a:t>Qal'a</a:t>
            </a:r>
            <a:r>
              <a:rPr lang="tr-TR" dirty="0">
                <a:latin typeface="Times New Roman"/>
              </a:rPr>
              <a:t> </a:t>
            </a:r>
            <a:r>
              <a:rPr lang="tr-TR" dirty="0" err="1">
                <a:latin typeface="Times New Roman"/>
              </a:rPr>
              <a:t>des</a:t>
            </a:r>
            <a:r>
              <a:rPr lang="tr-TR" dirty="0">
                <a:latin typeface="Times New Roman"/>
              </a:rPr>
              <a:t> </a:t>
            </a:r>
            <a:r>
              <a:rPr lang="tr-TR" dirty="0" err="1">
                <a:latin typeface="Times New Roman"/>
              </a:rPr>
              <a:t>Haggi</a:t>
            </a:r>
            <a:r>
              <a:rPr lang="tr-TR" dirty="0">
                <a:latin typeface="Times New Roman"/>
              </a:rPr>
              <a:t> </a:t>
            </a:r>
            <a:r>
              <a:rPr lang="tr-TR" dirty="0" err="1">
                <a:latin typeface="Times New Roman"/>
              </a:rPr>
              <a:t>Mohammed</a:t>
            </a:r>
            <a:r>
              <a:rPr lang="tr-TR" dirty="0">
                <a:latin typeface="Times New Roman"/>
              </a:rPr>
              <a:t>. Berlin 1953 </a:t>
            </a:r>
          </a:p>
        </p:txBody>
      </p:sp>
    </p:spTree>
    <p:extLst>
      <p:ext uri="{BB962C8B-B14F-4D97-AF65-F5344CB8AC3E}">
        <p14:creationId xmlns:p14="http://schemas.microsoft.com/office/powerpoint/2010/main" val="8385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2"/>
          <p:cNvSpPr txBox="1">
            <a:spLocks noChangeArrowheads="1"/>
          </p:cNvSpPr>
          <p:nvPr/>
        </p:nvSpPr>
        <p:spPr bwMode="auto">
          <a:xfrm>
            <a:off x="1678285" y="-315416"/>
            <a:ext cx="655320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tr-TR" sz="4400" b="1" dirty="0">
              <a:latin typeface="Times New Roman"/>
              <a:cs typeface="Times New Roman"/>
            </a:endParaRPr>
          </a:p>
          <a:p>
            <a:pPr algn="ctr" eaLnBrk="1" hangingPunct="1">
              <a:spcBef>
                <a:spcPct val="50000"/>
              </a:spcBef>
            </a:pPr>
            <a:endParaRPr lang="tr-TR" sz="4400" b="1" dirty="0">
              <a:latin typeface="Times New Roman"/>
              <a:cs typeface="Times New Roman"/>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7968" y="3789040"/>
            <a:ext cx="4791734" cy="3015442"/>
          </a:xfrm>
          <a:prstGeom prst="rect">
            <a:avLst/>
          </a:prstGeom>
        </p:spPr>
      </p:pic>
      <p:sp>
        <p:nvSpPr>
          <p:cNvPr id="3" name="Metin kutusu 2">
            <a:extLst>
              <a:ext uri="{FF2B5EF4-FFF2-40B4-BE49-F238E27FC236}">
                <a16:creationId xmlns:a16="http://schemas.microsoft.com/office/drawing/2014/main" id="{876791C6-BC48-B145-936F-47F333003118}"/>
              </a:ext>
            </a:extLst>
          </p:cNvPr>
          <p:cNvSpPr txBox="1"/>
          <p:nvPr/>
        </p:nvSpPr>
        <p:spPr>
          <a:xfrm>
            <a:off x="2732049" y="1728439"/>
            <a:ext cx="2761975" cy="523220"/>
          </a:xfrm>
          <a:prstGeom prst="rect">
            <a:avLst/>
          </a:prstGeom>
          <a:noFill/>
        </p:spPr>
        <p:txBody>
          <a:bodyPr wrap="none" rtlCol="0">
            <a:spAutoFit/>
          </a:bodyPr>
          <a:lstStyle/>
          <a:p>
            <a:r>
              <a:rPr lang="tr-TR" sz="2800" b="1" dirty="0"/>
              <a:t>ERİDU YERLEŞİMİ</a:t>
            </a:r>
          </a:p>
        </p:txBody>
      </p:sp>
    </p:spTree>
    <p:extLst>
      <p:ext uri="{BB962C8B-B14F-4D97-AF65-F5344CB8AC3E}">
        <p14:creationId xmlns:p14="http://schemas.microsoft.com/office/powerpoint/2010/main" val="366434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1435" y="1379537"/>
            <a:ext cx="6350000" cy="3962400"/>
          </a:xfrm>
          <a:prstGeom prst="rect">
            <a:avLst/>
          </a:prstGeom>
        </p:spPr>
      </p:pic>
      <p:sp>
        <p:nvSpPr>
          <p:cNvPr id="2" name="Metin kutusu 1"/>
          <p:cNvSpPr txBox="1"/>
          <p:nvPr/>
        </p:nvSpPr>
        <p:spPr>
          <a:xfrm>
            <a:off x="4547242" y="620689"/>
            <a:ext cx="3938386" cy="461665"/>
          </a:xfrm>
          <a:prstGeom prst="rect">
            <a:avLst/>
          </a:prstGeom>
          <a:noFill/>
        </p:spPr>
        <p:txBody>
          <a:bodyPr wrap="none" rtlCol="0">
            <a:spAutoFit/>
          </a:bodyPr>
          <a:lstStyle/>
          <a:p>
            <a:pPr algn="r"/>
            <a:r>
              <a:rPr lang="tr-TR" sz="2400" b="1"/>
              <a:t>KÜLTÜREL SIRALAMA ŞEMASI</a:t>
            </a:r>
            <a:endParaRPr lang="tr-TR" sz="2400" b="1" dirty="0"/>
          </a:p>
        </p:txBody>
      </p:sp>
      <p:sp>
        <p:nvSpPr>
          <p:cNvPr id="4" name="Metin kutusu 3"/>
          <p:cNvSpPr txBox="1"/>
          <p:nvPr/>
        </p:nvSpPr>
        <p:spPr>
          <a:xfrm>
            <a:off x="3877633" y="2329686"/>
            <a:ext cx="3323987" cy="2062103"/>
          </a:xfrm>
          <a:prstGeom prst="rect">
            <a:avLst/>
          </a:prstGeom>
          <a:noFill/>
        </p:spPr>
        <p:txBody>
          <a:bodyPr wrap="none" rtlCol="0">
            <a:spAutoFit/>
          </a:bodyPr>
          <a:lstStyle/>
          <a:p>
            <a:r>
              <a:rPr lang="tr-TR" sz="3200" dirty="0">
                <a:solidFill>
                  <a:schemeClr val="tx1">
                    <a:alpha val="33000"/>
                  </a:schemeClr>
                </a:solidFill>
              </a:rPr>
              <a:t>EĞİTİM AMAÇLI </a:t>
            </a:r>
          </a:p>
          <a:p>
            <a:endParaRPr lang="tr-TR" sz="3200" dirty="0">
              <a:solidFill>
                <a:schemeClr val="tx1">
                  <a:alpha val="33000"/>
                </a:schemeClr>
              </a:solidFill>
            </a:endParaRPr>
          </a:p>
          <a:p>
            <a:endParaRPr lang="tr-TR" sz="3200" dirty="0">
              <a:solidFill>
                <a:schemeClr val="tx1">
                  <a:alpha val="33000"/>
                </a:schemeClr>
              </a:solidFill>
            </a:endParaRPr>
          </a:p>
          <a:p>
            <a:r>
              <a:rPr lang="tr-TR" sz="3200" dirty="0">
                <a:solidFill>
                  <a:schemeClr val="tx1">
                    <a:alpha val="33000"/>
                  </a:schemeClr>
                </a:solidFill>
              </a:rPr>
              <a:t>KULLANIM İÇİNDİR</a:t>
            </a:r>
          </a:p>
        </p:txBody>
      </p:sp>
      <p:sp>
        <p:nvSpPr>
          <p:cNvPr id="5" name="Metin kutusu 4"/>
          <p:cNvSpPr txBox="1"/>
          <p:nvPr/>
        </p:nvSpPr>
        <p:spPr>
          <a:xfrm>
            <a:off x="3863752" y="157143"/>
            <a:ext cx="4242700" cy="461665"/>
          </a:xfrm>
          <a:prstGeom prst="rect">
            <a:avLst/>
          </a:prstGeom>
          <a:noFill/>
        </p:spPr>
        <p:txBody>
          <a:bodyPr wrap="none" rtlCol="0">
            <a:spAutoFit/>
          </a:bodyPr>
          <a:lstStyle/>
          <a:p>
            <a:r>
              <a:rPr lang="tr-TR" sz="2400" b="1" dirty="0"/>
              <a:t>          ERİDU’DAKİ TABAKALARIN</a:t>
            </a:r>
          </a:p>
        </p:txBody>
      </p:sp>
    </p:spTree>
    <p:extLst>
      <p:ext uri="{BB962C8B-B14F-4D97-AF65-F5344CB8AC3E}">
        <p14:creationId xmlns:p14="http://schemas.microsoft.com/office/powerpoint/2010/main" val="200013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0"/>
            <a:ext cx="4686300" cy="3479800"/>
          </a:xfrm>
          <a:prstGeom prst="rect">
            <a:avLst/>
          </a:prstGeom>
        </p:spPr>
      </p:pic>
      <p:pic>
        <p:nvPicPr>
          <p:cNvPr id="3" name="Picture 2"/>
          <p:cNvPicPr>
            <a:picLocks noChangeAspect="1"/>
          </p:cNvPicPr>
          <p:nvPr/>
        </p:nvPicPr>
        <p:blipFill>
          <a:blip r:embed="rId3"/>
          <a:stretch>
            <a:fillRect/>
          </a:stretch>
        </p:blipFill>
        <p:spPr>
          <a:xfrm>
            <a:off x="6210300" y="2447446"/>
            <a:ext cx="3594100" cy="4038600"/>
          </a:xfrm>
          <a:prstGeom prst="rect">
            <a:avLst/>
          </a:prstGeom>
        </p:spPr>
      </p:pic>
      <p:sp>
        <p:nvSpPr>
          <p:cNvPr id="4" name="Metin kutusu 3"/>
          <p:cNvSpPr txBox="1"/>
          <p:nvPr/>
        </p:nvSpPr>
        <p:spPr>
          <a:xfrm>
            <a:off x="3877633" y="2329686"/>
            <a:ext cx="3323987" cy="2062103"/>
          </a:xfrm>
          <a:prstGeom prst="rect">
            <a:avLst/>
          </a:prstGeom>
          <a:noFill/>
        </p:spPr>
        <p:txBody>
          <a:bodyPr wrap="none" rtlCol="0">
            <a:spAutoFit/>
          </a:bodyPr>
          <a:lstStyle/>
          <a:p>
            <a:r>
              <a:rPr lang="tr-TR" sz="3200" dirty="0">
                <a:solidFill>
                  <a:schemeClr val="tx1">
                    <a:alpha val="33000"/>
                  </a:schemeClr>
                </a:solidFill>
              </a:rPr>
              <a:t>EĞİTİM AMAÇLI </a:t>
            </a:r>
          </a:p>
          <a:p>
            <a:endParaRPr lang="tr-TR" sz="3200" dirty="0">
              <a:solidFill>
                <a:schemeClr val="tx1">
                  <a:alpha val="33000"/>
                </a:schemeClr>
              </a:solidFill>
            </a:endParaRPr>
          </a:p>
          <a:p>
            <a:endParaRPr lang="tr-TR" sz="3200" dirty="0">
              <a:solidFill>
                <a:schemeClr val="tx1">
                  <a:alpha val="33000"/>
                </a:schemeClr>
              </a:solidFill>
            </a:endParaRPr>
          </a:p>
          <a:p>
            <a:r>
              <a:rPr lang="tr-TR" sz="3200" dirty="0">
                <a:solidFill>
                  <a:schemeClr val="tx1">
                    <a:alpha val="33000"/>
                  </a:schemeClr>
                </a:solidFill>
              </a:rPr>
              <a:t>KULLANIM İÇİNDİR</a:t>
            </a:r>
          </a:p>
        </p:txBody>
      </p:sp>
      <p:sp>
        <p:nvSpPr>
          <p:cNvPr id="5" name="Metin kutusu 4">
            <a:extLst>
              <a:ext uri="{FF2B5EF4-FFF2-40B4-BE49-F238E27FC236}">
                <a16:creationId xmlns:a16="http://schemas.microsoft.com/office/drawing/2014/main" id="{35831F36-BBD3-9245-A182-6A95D9928D95}"/>
              </a:ext>
            </a:extLst>
          </p:cNvPr>
          <p:cNvSpPr txBox="1"/>
          <p:nvPr/>
        </p:nvSpPr>
        <p:spPr>
          <a:xfrm>
            <a:off x="1701800" y="4914900"/>
            <a:ext cx="1753878" cy="369332"/>
          </a:xfrm>
          <a:prstGeom prst="rect">
            <a:avLst/>
          </a:prstGeom>
          <a:noFill/>
        </p:spPr>
        <p:txBody>
          <a:bodyPr wrap="none" rtlCol="0">
            <a:spAutoFit/>
          </a:bodyPr>
          <a:lstStyle/>
          <a:p>
            <a:r>
              <a:rPr lang="tr-TR" b="1" dirty="0"/>
              <a:t>ERİDU TAPINAĞI</a:t>
            </a:r>
          </a:p>
        </p:txBody>
      </p:sp>
    </p:spTree>
    <p:extLst>
      <p:ext uri="{BB962C8B-B14F-4D97-AF65-F5344CB8AC3E}">
        <p14:creationId xmlns:p14="http://schemas.microsoft.com/office/powerpoint/2010/main" val="164662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613756" y="243512"/>
            <a:ext cx="8964488" cy="6370975"/>
          </a:xfrm>
          <a:prstGeom prst="rect">
            <a:avLst/>
          </a:prstGeom>
        </p:spPr>
        <p:txBody>
          <a:bodyPr wrap="square">
            <a:spAutoFit/>
          </a:bodyPr>
          <a:lstStyle/>
          <a:p>
            <a:pPr algn="just" eaLnBrk="0" hangingPunct="0">
              <a:spcBef>
                <a:spcPct val="30000"/>
              </a:spcBef>
              <a:defRPr/>
            </a:pPr>
            <a:r>
              <a:rPr lang="tr-TR" sz="2400" dirty="0" err="1"/>
              <a:t>Eridu'daki</a:t>
            </a:r>
            <a:r>
              <a:rPr lang="tr-TR" sz="2400" dirty="0"/>
              <a:t> tapınaklar, daha önceki yapıların kalıntılarının doldurulmasıyla elde edilen kerpiç tuğladan platformlar üzerine yapılıyordu. Uzun kenarındaki merdivenlerle giriş kapısına ulaşılıyor; bu kesim bir kule şeklinde yapılmıştır. Tapınak bir ucunda geniş bir platform, diğer ucunda ise bir </a:t>
            </a:r>
            <a:r>
              <a:rPr lang="tr-TR" sz="2400" dirty="0" err="1"/>
              <a:t>altar</a:t>
            </a:r>
            <a:r>
              <a:rPr lang="tr-TR" sz="2400" dirty="0"/>
              <a:t> bulunan yaklaşık 10 metrelik bir platformdan oluşuyordu. Bu oda ker iki yandan, içlerinde bir üst kata (veya çatıya) çıkmayı sağlayan merdivenlerin bulunduğu odalarla çevreleniyordu.  Yapının orta bölümü iki katlı yan odalardan, belki daha yüksekti.  Üçgen pencerelerle aydınlatılmıştır. Yapının dış kesimleri, ince olarak işlenmiş girinti ve çıkıntılarla bezenmiştir. Bu özellik daha sonra tüm Mezopotamya mabetlerinin ortak özelliği haline gelecektir. Tepe </a:t>
            </a:r>
            <a:r>
              <a:rPr lang="tr-TR" sz="2400" dirty="0" err="1"/>
              <a:t>Gawra</a:t>
            </a:r>
            <a:r>
              <a:rPr lang="tr-TR" sz="2400" dirty="0"/>
              <a:t> XVI. tabakada ortaya çıkartılan bir evde, kırmızı ve siyah boyalı duvar resmi izleri mevcuttur. </a:t>
            </a:r>
            <a:r>
              <a:rPr lang="tr-TR" sz="2400" dirty="0" err="1"/>
              <a:t>XII.tabakada</a:t>
            </a:r>
            <a:r>
              <a:rPr lang="tr-TR" sz="2400" dirty="0"/>
              <a:t> kent yaşamının zengin bir tasviri yer alıyor. Tepe </a:t>
            </a:r>
            <a:r>
              <a:rPr lang="tr-TR" sz="2400" dirty="0" err="1"/>
              <a:t>Gawra</a:t>
            </a:r>
            <a:r>
              <a:rPr lang="tr-TR" sz="2400" dirty="0"/>
              <a:t> </a:t>
            </a:r>
            <a:r>
              <a:rPr lang="tr-TR" sz="2400" dirty="0" err="1"/>
              <a:t>XIII.tabakada</a:t>
            </a:r>
            <a:r>
              <a:rPr lang="tr-TR" sz="2400" dirty="0"/>
              <a:t> bir avlunun üç tarafına sıralanan anıtsal tapınaklar, dini mimariyi </a:t>
            </a:r>
            <a:r>
              <a:rPr lang="tr-TR" sz="2400" dirty="0" err="1"/>
              <a:t>Eridu'ya</a:t>
            </a:r>
            <a:r>
              <a:rPr lang="tr-TR" sz="2400" dirty="0"/>
              <a:t> göre daha iyi yansıtır.  </a:t>
            </a:r>
          </a:p>
          <a:p>
            <a:pPr algn="just"/>
            <a:endParaRPr lang="en-US" sz="2400" dirty="0"/>
          </a:p>
        </p:txBody>
      </p:sp>
    </p:spTree>
    <p:extLst>
      <p:ext uri="{BB962C8B-B14F-4D97-AF65-F5344CB8AC3E}">
        <p14:creationId xmlns:p14="http://schemas.microsoft.com/office/powerpoint/2010/main" val="24814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451694"/>
            <a:ext cx="8640960" cy="6001642"/>
          </a:xfrm>
          <a:prstGeom prst="rect">
            <a:avLst/>
          </a:prstGeom>
        </p:spPr>
        <p:txBody>
          <a:bodyPr wrap="square">
            <a:spAutoFit/>
          </a:bodyPr>
          <a:lstStyle/>
          <a:p>
            <a:r>
              <a:rPr lang="en-US" sz="2400" dirty="0" err="1">
                <a:latin typeface="Times New Roman"/>
              </a:rPr>
              <a:t>Eridu’da</a:t>
            </a:r>
            <a:r>
              <a:rPr lang="en-US" sz="2400" dirty="0">
                <a:latin typeface="Times New Roman"/>
              </a:rPr>
              <a:t> </a:t>
            </a:r>
            <a:r>
              <a:rPr lang="en-US" sz="2400" dirty="0" err="1">
                <a:latin typeface="Times New Roman"/>
              </a:rPr>
              <a:t>Ubeyd’e</a:t>
            </a:r>
            <a:r>
              <a:rPr lang="en-US" sz="2400" dirty="0">
                <a:latin typeface="Times New Roman"/>
              </a:rPr>
              <a:t> </a:t>
            </a:r>
            <a:r>
              <a:rPr lang="en-US" sz="2400" dirty="0" err="1">
                <a:latin typeface="Times New Roman"/>
              </a:rPr>
              <a:t>ait</a:t>
            </a:r>
            <a:r>
              <a:rPr lang="en-US" sz="2400" dirty="0">
                <a:latin typeface="Times New Roman"/>
              </a:rPr>
              <a:t> 14 m. </a:t>
            </a:r>
            <a:r>
              <a:rPr lang="en-US" sz="2400" dirty="0" err="1">
                <a:latin typeface="Times New Roman"/>
              </a:rPr>
              <a:t>kalınlığında</a:t>
            </a:r>
            <a:r>
              <a:rPr lang="en-US" sz="2400" dirty="0">
                <a:latin typeface="Times New Roman"/>
              </a:rPr>
              <a:t> </a:t>
            </a:r>
            <a:r>
              <a:rPr lang="en-US" sz="2400" dirty="0" err="1">
                <a:latin typeface="Times New Roman"/>
              </a:rPr>
              <a:t>bir</a:t>
            </a:r>
            <a:r>
              <a:rPr lang="en-US" sz="2400" dirty="0">
                <a:latin typeface="Times New Roman"/>
              </a:rPr>
              <a:t> </a:t>
            </a:r>
            <a:r>
              <a:rPr lang="en-US" sz="2400" dirty="0" err="1">
                <a:latin typeface="Times New Roman"/>
              </a:rPr>
              <a:t>kesit</a:t>
            </a:r>
            <a:r>
              <a:rPr lang="en-US" sz="2400" dirty="0">
                <a:latin typeface="Times New Roman"/>
              </a:rPr>
              <a:t> </a:t>
            </a:r>
            <a:r>
              <a:rPr lang="en-US" sz="2400" dirty="0" err="1">
                <a:latin typeface="Times New Roman"/>
              </a:rPr>
              <a:t>ortaya</a:t>
            </a:r>
            <a:r>
              <a:rPr lang="en-US" sz="2400" dirty="0">
                <a:latin typeface="Times New Roman"/>
              </a:rPr>
              <a:t> </a:t>
            </a:r>
            <a:r>
              <a:rPr lang="en-US" sz="2400" dirty="0" err="1">
                <a:latin typeface="Times New Roman"/>
              </a:rPr>
              <a:t>çıkarılmış</a:t>
            </a:r>
            <a:r>
              <a:rPr lang="en-US" sz="2400" dirty="0">
                <a:latin typeface="Times New Roman"/>
              </a:rPr>
              <a:t>.</a:t>
            </a:r>
          </a:p>
          <a:p>
            <a:endParaRPr lang="en-US" sz="2400" dirty="0">
              <a:latin typeface="Times New Roman"/>
            </a:endParaRPr>
          </a:p>
          <a:p>
            <a:r>
              <a:rPr lang="en-US" sz="2400" dirty="0" err="1">
                <a:latin typeface="Times New Roman"/>
              </a:rPr>
              <a:t>Ubeyd</a:t>
            </a:r>
            <a:r>
              <a:rPr lang="en-US" sz="2400" dirty="0">
                <a:latin typeface="Times New Roman"/>
              </a:rPr>
              <a:t> 1’den 4’e </a:t>
            </a:r>
            <a:r>
              <a:rPr lang="en-US" sz="2400" dirty="0" err="1">
                <a:latin typeface="Times New Roman"/>
              </a:rPr>
              <a:t>kadar</a:t>
            </a:r>
            <a:r>
              <a:rPr lang="en-US" sz="2400" dirty="0">
                <a:latin typeface="Times New Roman"/>
              </a:rPr>
              <a:t> </a:t>
            </a:r>
            <a:r>
              <a:rPr lang="en-US" sz="2400" dirty="0" err="1">
                <a:latin typeface="Times New Roman"/>
              </a:rPr>
              <a:t>dört</a:t>
            </a:r>
            <a:r>
              <a:rPr lang="en-US" sz="2400" dirty="0">
                <a:latin typeface="Times New Roman"/>
              </a:rPr>
              <a:t> </a:t>
            </a:r>
            <a:r>
              <a:rPr lang="en-US" sz="2400" dirty="0" err="1">
                <a:latin typeface="Times New Roman"/>
              </a:rPr>
              <a:t>evreye</a:t>
            </a:r>
            <a:r>
              <a:rPr lang="en-US" sz="2400" dirty="0">
                <a:latin typeface="Times New Roman"/>
              </a:rPr>
              <a:t> </a:t>
            </a:r>
            <a:r>
              <a:rPr lang="en-US" sz="2400" dirty="0" err="1">
                <a:latin typeface="Times New Roman"/>
              </a:rPr>
              <a:t>ayrılmışlar</a:t>
            </a:r>
            <a:r>
              <a:rPr lang="en-US" sz="2400" dirty="0">
                <a:latin typeface="Times New Roman"/>
              </a:rPr>
              <a:t>.</a:t>
            </a:r>
          </a:p>
          <a:p>
            <a:endParaRPr lang="en-US" sz="2400" dirty="0">
              <a:latin typeface="Times New Roman"/>
            </a:endParaRPr>
          </a:p>
          <a:p>
            <a:r>
              <a:rPr lang="en-US" sz="2400" dirty="0">
                <a:latin typeface="Times New Roman"/>
              </a:rPr>
              <a:t>En </a:t>
            </a:r>
            <a:r>
              <a:rPr lang="en-US" sz="2400" dirty="0" err="1">
                <a:latin typeface="Times New Roman"/>
              </a:rPr>
              <a:t>eski</a:t>
            </a:r>
            <a:r>
              <a:rPr lang="en-US" sz="2400" dirty="0">
                <a:latin typeface="Times New Roman"/>
              </a:rPr>
              <a:t> </a:t>
            </a:r>
            <a:r>
              <a:rPr lang="en-US" sz="2400" dirty="0" err="1">
                <a:latin typeface="Times New Roman"/>
              </a:rPr>
              <a:t>yapı</a:t>
            </a:r>
            <a:r>
              <a:rPr lang="en-US" sz="2400" dirty="0">
                <a:latin typeface="Times New Roman"/>
              </a:rPr>
              <a:t> 1. </a:t>
            </a:r>
            <a:r>
              <a:rPr lang="en-US" sz="2400" dirty="0" err="1">
                <a:latin typeface="Times New Roman"/>
              </a:rPr>
              <a:t>evredeki</a:t>
            </a:r>
            <a:r>
              <a:rPr lang="en-US" sz="2400" dirty="0">
                <a:latin typeface="Times New Roman"/>
              </a:rPr>
              <a:t> 2.8 </a:t>
            </a:r>
            <a:r>
              <a:rPr lang="en-US" sz="2400" dirty="0" err="1">
                <a:latin typeface="Times New Roman"/>
              </a:rPr>
              <a:t>metrekarelik</a:t>
            </a:r>
            <a:r>
              <a:rPr lang="en-US" sz="2400" dirty="0">
                <a:latin typeface="Times New Roman"/>
              </a:rPr>
              <a:t> </a:t>
            </a:r>
            <a:r>
              <a:rPr lang="en-US" sz="2400" dirty="0" err="1">
                <a:latin typeface="Times New Roman"/>
              </a:rPr>
              <a:t>yapı</a:t>
            </a:r>
            <a:r>
              <a:rPr lang="en-US" sz="2400" dirty="0">
                <a:latin typeface="Times New Roman"/>
              </a:rPr>
              <a:t>.</a:t>
            </a:r>
          </a:p>
          <a:p>
            <a:endParaRPr lang="en-US" sz="2400" dirty="0">
              <a:latin typeface="Times New Roman"/>
            </a:endParaRPr>
          </a:p>
          <a:p>
            <a:r>
              <a:rPr lang="en-US" sz="2400" dirty="0" err="1">
                <a:latin typeface="Times New Roman"/>
              </a:rPr>
              <a:t>Mezopotamya</a:t>
            </a:r>
            <a:r>
              <a:rPr lang="en-US" sz="2400" dirty="0">
                <a:latin typeface="Times New Roman"/>
              </a:rPr>
              <a:t> </a:t>
            </a:r>
            <a:r>
              <a:rPr lang="en-US" sz="2400" dirty="0" err="1">
                <a:latin typeface="Times New Roman"/>
              </a:rPr>
              <a:t>tapınaklarının</a:t>
            </a:r>
            <a:r>
              <a:rPr lang="en-US" sz="2400" dirty="0">
                <a:latin typeface="Times New Roman"/>
              </a:rPr>
              <a:t> </a:t>
            </a:r>
            <a:r>
              <a:rPr lang="en-US" sz="2400" dirty="0" err="1">
                <a:latin typeface="Times New Roman"/>
              </a:rPr>
              <a:t>standart</a:t>
            </a:r>
            <a:r>
              <a:rPr lang="en-US" sz="2400" dirty="0">
                <a:latin typeface="Times New Roman"/>
              </a:rPr>
              <a:t> </a:t>
            </a:r>
            <a:r>
              <a:rPr lang="en-US" sz="2400" dirty="0" err="1">
                <a:latin typeface="Times New Roman"/>
              </a:rPr>
              <a:t>eşyası</a:t>
            </a:r>
            <a:r>
              <a:rPr lang="en-US" sz="2400" dirty="0">
                <a:latin typeface="Times New Roman"/>
              </a:rPr>
              <a:t> </a:t>
            </a:r>
            <a:r>
              <a:rPr lang="en-US" sz="2400" dirty="0" err="1">
                <a:latin typeface="Times New Roman"/>
              </a:rPr>
              <a:t>içinde</a:t>
            </a:r>
            <a:r>
              <a:rPr lang="en-US" sz="2400" dirty="0">
                <a:latin typeface="Times New Roman"/>
              </a:rPr>
              <a:t> </a:t>
            </a:r>
            <a:r>
              <a:rPr lang="en-US" sz="2400" dirty="0" err="1">
                <a:latin typeface="Times New Roman"/>
              </a:rPr>
              <a:t>bulunduğundan</a:t>
            </a:r>
            <a:r>
              <a:rPr lang="en-US" sz="2400" dirty="0">
                <a:latin typeface="Times New Roman"/>
              </a:rPr>
              <a:t> </a:t>
            </a:r>
            <a:r>
              <a:rPr lang="en-US" sz="2400" dirty="0" err="1">
                <a:latin typeface="Times New Roman"/>
              </a:rPr>
              <a:t>tapınak</a:t>
            </a:r>
            <a:r>
              <a:rPr lang="en-US" sz="2400" dirty="0">
                <a:latin typeface="Times New Roman"/>
              </a:rPr>
              <a:t> </a:t>
            </a:r>
            <a:r>
              <a:rPr lang="en-US" sz="2400" dirty="0" err="1">
                <a:latin typeface="Times New Roman"/>
              </a:rPr>
              <a:t>olarak</a:t>
            </a:r>
            <a:r>
              <a:rPr lang="en-US" sz="2400" dirty="0">
                <a:latin typeface="Times New Roman"/>
              </a:rPr>
              <a:t> </a:t>
            </a:r>
            <a:r>
              <a:rPr lang="en-US" sz="2400" dirty="0" err="1">
                <a:latin typeface="Times New Roman"/>
              </a:rPr>
              <a:t>tanımlanmış</a:t>
            </a:r>
            <a:r>
              <a:rPr lang="en-US" sz="2400" dirty="0">
                <a:latin typeface="Times New Roman"/>
              </a:rPr>
              <a:t>.</a:t>
            </a:r>
          </a:p>
          <a:p>
            <a:endParaRPr lang="en-US" sz="2400" dirty="0">
              <a:latin typeface="Times New Roman"/>
            </a:endParaRPr>
          </a:p>
          <a:p>
            <a:r>
              <a:rPr lang="en-US" sz="2400" dirty="0" err="1">
                <a:latin typeface="Times New Roman"/>
              </a:rPr>
              <a:t>Ubeyd</a:t>
            </a:r>
            <a:r>
              <a:rPr lang="en-US" sz="2400" dirty="0">
                <a:latin typeface="Times New Roman"/>
              </a:rPr>
              <a:t> 2’de </a:t>
            </a:r>
            <a:r>
              <a:rPr lang="en-US" sz="2400" dirty="0" err="1">
                <a:latin typeface="Times New Roman"/>
              </a:rPr>
              <a:t>Hacı</a:t>
            </a:r>
            <a:r>
              <a:rPr lang="en-US" sz="2400" dirty="0">
                <a:latin typeface="Times New Roman"/>
              </a:rPr>
              <a:t> </a:t>
            </a:r>
            <a:r>
              <a:rPr lang="en-US" sz="2400" dirty="0" err="1">
                <a:latin typeface="Times New Roman"/>
              </a:rPr>
              <a:t>Muhammet</a:t>
            </a:r>
            <a:r>
              <a:rPr lang="en-US" sz="2400" dirty="0">
                <a:latin typeface="Times New Roman"/>
              </a:rPr>
              <a:t> </a:t>
            </a:r>
            <a:r>
              <a:rPr lang="en-US" sz="2400" dirty="0" err="1">
                <a:latin typeface="Times New Roman"/>
              </a:rPr>
              <a:t>seramiği</a:t>
            </a:r>
            <a:r>
              <a:rPr lang="en-US" sz="2400" dirty="0">
                <a:latin typeface="Times New Roman"/>
              </a:rPr>
              <a:t> </a:t>
            </a:r>
            <a:r>
              <a:rPr lang="en-US" sz="2400" dirty="0" err="1">
                <a:latin typeface="Times New Roman"/>
              </a:rPr>
              <a:t>başlar</a:t>
            </a:r>
            <a:r>
              <a:rPr lang="en-US" sz="2400" dirty="0">
                <a:latin typeface="Times New Roman"/>
              </a:rPr>
              <a:t>; </a:t>
            </a:r>
            <a:r>
              <a:rPr lang="en-US" sz="2400" dirty="0" err="1">
                <a:latin typeface="Times New Roman"/>
              </a:rPr>
              <a:t>kap</a:t>
            </a:r>
            <a:r>
              <a:rPr lang="en-US" sz="2400" dirty="0">
                <a:latin typeface="Times New Roman"/>
              </a:rPr>
              <a:t> </a:t>
            </a:r>
            <a:r>
              <a:rPr lang="en-US" sz="2400" dirty="0" err="1">
                <a:latin typeface="Times New Roman"/>
              </a:rPr>
              <a:t>yüzeyi</a:t>
            </a:r>
            <a:r>
              <a:rPr lang="en-US" sz="2400" dirty="0">
                <a:latin typeface="Times New Roman"/>
              </a:rPr>
              <a:t> </a:t>
            </a:r>
            <a:r>
              <a:rPr lang="en-US" sz="2400" dirty="0" err="1">
                <a:latin typeface="Times New Roman"/>
              </a:rPr>
              <a:t>boyanırken</a:t>
            </a:r>
            <a:r>
              <a:rPr lang="en-US" sz="2400" dirty="0">
                <a:latin typeface="Times New Roman"/>
              </a:rPr>
              <a:t> </a:t>
            </a:r>
            <a:r>
              <a:rPr lang="en-US" sz="2400" dirty="0" err="1">
                <a:latin typeface="Times New Roman"/>
              </a:rPr>
              <a:t>bezekli</a:t>
            </a:r>
            <a:r>
              <a:rPr lang="en-US" sz="2400" dirty="0">
                <a:latin typeface="Times New Roman"/>
              </a:rPr>
              <a:t> </a:t>
            </a:r>
            <a:r>
              <a:rPr lang="en-US" sz="2400" dirty="0" err="1">
                <a:latin typeface="Times New Roman"/>
              </a:rPr>
              <a:t>kesimleri</a:t>
            </a:r>
            <a:r>
              <a:rPr lang="en-US" sz="2400" dirty="0">
                <a:latin typeface="Times New Roman"/>
              </a:rPr>
              <a:t> </a:t>
            </a:r>
            <a:r>
              <a:rPr lang="en-US" sz="2400" dirty="0" err="1">
                <a:latin typeface="Times New Roman"/>
              </a:rPr>
              <a:t>boş</a:t>
            </a:r>
            <a:r>
              <a:rPr lang="en-US" sz="2400" dirty="0">
                <a:latin typeface="Times New Roman"/>
              </a:rPr>
              <a:t> </a:t>
            </a:r>
            <a:r>
              <a:rPr lang="en-US" sz="2400" dirty="0" err="1">
                <a:latin typeface="Times New Roman"/>
              </a:rPr>
              <a:t>bırakılır</a:t>
            </a:r>
            <a:r>
              <a:rPr lang="en-US" sz="2400" dirty="0">
                <a:latin typeface="Times New Roman"/>
              </a:rPr>
              <a:t>.</a:t>
            </a:r>
          </a:p>
          <a:p>
            <a:endParaRPr lang="en-US" sz="2400" dirty="0">
              <a:latin typeface="Times New Roman"/>
            </a:endParaRPr>
          </a:p>
          <a:p>
            <a:r>
              <a:rPr lang="en-US" sz="2400" dirty="0" err="1">
                <a:latin typeface="Times New Roman"/>
              </a:rPr>
              <a:t>Ubeyd</a:t>
            </a:r>
            <a:r>
              <a:rPr lang="en-US" sz="2400" dirty="0">
                <a:latin typeface="Times New Roman"/>
              </a:rPr>
              <a:t> 3’de </a:t>
            </a:r>
            <a:r>
              <a:rPr lang="en-US" sz="2400" dirty="0" err="1">
                <a:latin typeface="Times New Roman"/>
              </a:rPr>
              <a:t>Hacı</a:t>
            </a:r>
            <a:r>
              <a:rPr lang="en-US" sz="2400" dirty="0">
                <a:latin typeface="Times New Roman"/>
              </a:rPr>
              <a:t> </a:t>
            </a:r>
            <a:r>
              <a:rPr lang="en-US" sz="2400" dirty="0" err="1">
                <a:latin typeface="Times New Roman"/>
              </a:rPr>
              <a:t>Muhammet</a:t>
            </a:r>
            <a:r>
              <a:rPr lang="en-US" sz="2400" dirty="0">
                <a:latin typeface="Times New Roman"/>
              </a:rPr>
              <a:t> </a:t>
            </a:r>
            <a:r>
              <a:rPr lang="en-US" sz="2400" dirty="0" err="1">
                <a:latin typeface="Times New Roman"/>
              </a:rPr>
              <a:t>seramiği</a:t>
            </a:r>
            <a:r>
              <a:rPr lang="en-US" sz="2400" dirty="0">
                <a:latin typeface="Times New Roman"/>
              </a:rPr>
              <a:t> </a:t>
            </a:r>
            <a:r>
              <a:rPr lang="en-US" sz="2400" dirty="0" err="1">
                <a:latin typeface="Times New Roman"/>
              </a:rPr>
              <a:t>devam</a:t>
            </a:r>
            <a:r>
              <a:rPr lang="en-US" sz="2400" dirty="0">
                <a:latin typeface="Times New Roman"/>
              </a:rPr>
              <a:t> </a:t>
            </a:r>
            <a:r>
              <a:rPr lang="en-US" sz="2400" dirty="0" err="1">
                <a:latin typeface="Times New Roman"/>
              </a:rPr>
              <a:t>eder</a:t>
            </a:r>
            <a:r>
              <a:rPr lang="en-US" sz="2400" dirty="0">
                <a:latin typeface="Times New Roman"/>
              </a:rPr>
              <a:t>. </a:t>
            </a:r>
          </a:p>
          <a:p>
            <a:endParaRPr lang="en-US" sz="2400" dirty="0">
              <a:latin typeface="Times New Roman"/>
            </a:endParaRPr>
          </a:p>
          <a:p>
            <a:r>
              <a:rPr lang="en-US" sz="2400" dirty="0">
                <a:latin typeface="Times New Roman"/>
              </a:rPr>
              <a:t>3 </a:t>
            </a:r>
            <a:r>
              <a:rPr lang="en-US" sz="2400" dirty="0" err="1">
                <a:latin typeface="Times New Roman"/>
              </a:rPr>
              <a:t>ve</a:t>
            </a:r>
            <a:r>
              <a:rPr lang="en-US" sz="2400" dirty="0">
                <a:latin typeface="Times New Roman"/>
              </a:rPr>
              <a:t> 4’de </a:t>
            </a:r>
            <a:r>
              <a:rPr lang="en-US" sz="2400" dirty="0" err="1">
                <a:latin typeface="Times New Roman"/>
              </a:rPr>
              <a:t>yeni</a:t>
            </a:r>
            <a:r>
              <a:rPr lang="en-US" sz="2400" dirty="0">
                <a:latin typeface="Times New Roman"/>
              </a:rPr>
              <a:t> </a:t>
            </a:r>
            <a:r>
              <a:rPr lang="en-US" sz="2400" dirty="0" err="1">
                <a:latin typeface="Times New Roman"/>
              </a:rPr>
              <a:t>bir</a:t>
            </a:r>
            <a:r>
              <a:rPr lang="en-US" sz="2400" dirty="0">
                <a:latin typeface="Times New Roman"/>
              </a:rPr>
              <a:t> </a:t>
            </a:r>
            <a:r>
              <a:rPr lang="en-US" sz="2400" dirty="0" err="1">
                <a:latin typeface="Times New Roman"/>
              </a:rPr>
              <a:t>seramik</a:t>
            </a:r>
            <a:r>
              <a:rPr lang="en-US" sz="2400" dirty="0">
                <a:latin typeface="Times New Roman"/>
              </a:rPr>
              <a:t> </a:t>
            </a:r>
            <a:r>
              <a:rPr lang="en-US" sz="2400" dirty="0" err="1">
                <a:latin typeface="Times New Roman"/>
              </a:rPr>
              <a:t>çıkar</a:t>
            </a:r>
            <a:r>
              <a:rPr lang="en-US" sz="2400" dirty="0">
                <a:latin typeface="Times New Roman"/>
              </a:rPr>
              <a:t>. </a:t>
            </a:r>
            <a:r>
              <a:rPr lang="en-US" sz="2400" dirty="0" err="1">
                <a:latin typeface="Times New Roman"/>
              </a:rPr>
              <a:t>Basit</a:t>
            </a:r>
            <a:r>
              <a:rPr lang="en-US" sz="2400" dirty="0">
                <a:latin typeface="Times New Roman"/>
              </a:rPr>
              <a:t> </a:t>
            </a:r>
            <a:r>
              <a:rPr lang="en-US" sz="2400" dirty="0" err="1">
                <a:latin typeface="Times New Roman"/>
              </a:rPr>
              <a:t>bezeklerle</a:t>
            </a:r>
            <a:r>
              <a:rPr lang="en-US" sz="2400" dirty="0">
                <a:latin typeface="Times New Roman"/>
              </a:rPr>
              <a:t> </a:t>
            </a:r>
            <a:r>
              <a:rPr lang="en-US" sz="2400" dirty="0" err="1">
                <a:latin typeface="Times New Roman"/>
              </a:rPr>
              <a:t>süslü</a:t>
            </a:r>
            <a:r>
              <a:rPr lang="en-US" sz="2400" dirty="0">
                <a:latin typeface="Times New Roman"/>
              </a:rPr>
              <a:t>, </a:t>
            </a:r>
            <a:r>
              <a:rPr lang="en-US" sz="2400" dirty="0" err="1">
                <a:latin typeface="Times New Roman"/>
              </a:rPr>
              <a:t>seramik</a:t>
            </a:r>
            <a:r>
              <a:rPr lang="en-US" sz="2400" dirty="0">
                <a:latin typeface="Times New Roman"/>
              </a:rPr>
              <a:t>. </a:t>
            </a:r>
            <a:r>
              <a:rPr lang="en-US" sz="2400" dirty="0" err="1">
                <a:latin typeface="Times New Roman"/>
              </a:rPr>
              <a:t>Ubeyd</a:t>
            </a:r>
            <a:r>
              <a:rPr lang="en-US" sz="2400" dirty="0">
                <a:latin typeface="Times New Roman"/>
              </a:rPr>
              <a:t> </a:t>
            </a:r>
            <a:r>
              <a:rPr lang="en-US" sz="2400" dirty="0" err="1">
                <a:latin typeface="Times New Roman"/>
              </a:rPr>
              <a:t>Seramiğidir</a:t>
            </a:r>
            <a:r>
              <a:rPr lang="en-US" sz="2400" dirty="0">
                <a:latin typeface="Times New Roman"/>
              </a:rPr>
              <a:t>.</a:t>
            </a:r>
          </a:p>
        </p:txBody>
      </p:sp>
    </p:spTree>
    <p:extLst>
      <p:ext uri="{BB962C8B-B14F-4D97-AF65-F5344CB8AC3E}">
        <p14:creationId xmlns:p14="http://schemas.microsoft.com/office/powerpoint/2010/main" val="18063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ext Box 2"/>
          <p:cNvSpPr txBox="1">
            <a:spLocks noChangeArrowheads="1"/>
          </p:cNvSpPr>
          <p:nvPr/>
        </p:nvSpPr>
        <p:spPr bwMode="auto">
          <a:xfrm>
            <a:off x="762000" y="188641"/>
            <a:ext cx="7205886" cy="637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50000"/>
              </a:spcBef>
            </a:pPr>
            <a:r>
              <a:rPr lang="tr-TR" dirty="0">
                <a:latin typeface="Times New Roman"/>
                <a:cs typeface="Times New Roman"/>
              </a:rPr>
              <a:t>Bir zamanlar ırmağın bir kolunun yanında yer alıyordu. Su Tanrısı </a:t>
            </a:r>
            <a:r>
              <a:rPr lang="tr-TR" dirty="0" err="1">
                <a:latin typeface="Times New Roman"/>
                <a:cs typeface="Times New Roman"/>
              </a:rPr>
              <a:t>Enki</a:t>
            </a:r>
            <a:r>
              <a:rPr lang="ja-JP" altLang="tr-TR" dirty="0">
                <a:latin typeface="Times New Roman"/>
                <a:cs typeface="Times New Roman"/>
              </a:rPr>
              <a:t>’</a:t>
            </a:r>
            <a:r>
              <a:rPr lang="tr-TR" altLang="ja-JP" dirty="0" err="1">
                <a:latin typeface="Times New Roman"/>
                <a:cs typeface="Times New Roman"/>
              </a:rPr>
              <a:t>nin</a:t>
            </a:r>
            <a:r>
              <a:rPr lang="tr-TR" altLang="ja-JP" dirty="0">
                <a:latin typeface="Times New Roman"/>
                <a:cs typeface="Times New Roman"/>
              </a:rPr>
              <a:t> dini kenti konumundadır. Babil destanına göre yaratılan ilk kent. </a:t>
            </a:r>
          </a:p>
          <a:p>
            <a:pPr algn="just" eaLnBrk="1" hangingPunct="1">
              <a:spcBef>
                <a:spcPct val="50000"/>
              </a:spcBef>
            </a:pPr>
            <a:r>
              <a:rPr lang="tr-TR" altLang="ja-JP" dirty="0">
                <a:latin typeface="Times New Roman"/>
                <a:cs typeface="Times New Roman"/>
              </a:rPr>
              <a:t>Kentteki </a:t>
            </a:r>
            <a:r>
              <a:rPr lang="tr-TR" altLang="ja-JP" dirty="0" err="1">
                <a:latin typeface="Times New Roman"/>
                <a:cs typeface="Times New Roman"/>
              </a:rPr>
              <a:t>zigguratın</a:t>
            </a:r>
            <a:r>
              <a:rPr lang="tr-TR" altLang="ja-JP" dirty="0">
                <a:latin typeface="Times New Roman"/>
                <a:cs typeface="Times New Roman"/>
              </a:rPr>
              <a:t> yanındaki sondajda Ubeyd dönemine ait olan 14 metrelik bir kültür katmanı  tespit edildi. Ubeyd döneminin ilk tabakası olan XVI</a:t>
            </a:r>
            <a:r>
              <a:rPr lang="ja-JP" altLang="tr-TR" dirty="0">
                <a:latin typeface="Times New Roman"/>
                <a:cs typeface="Times New Roman"/>
              </a:rPr>
              <a:t>’</a:t>
            </a:r>
            <a:r>
              <a:rPr lang="tr-TR" altLang="ja-JP" dirty="0">
                <a:latin typeface="Times New Roman"/>
                <a:cs typeface="Times New Roman"/>
              </a:rPr>
              <a:t>da basit bir tapınma yeri ortaya çıkarıldı. </a:t>
            </a:r>
          </a:p>
          <a:p>
            <a:pPr algn="just" eaLnBrk="1" hangingPunct="1">
              <a:spcBef>
                <a:spcPct val="50000"/>
              </a:spcBef>
            </a:pPr>
            <a:r>
              <a:rPr lang="tr-TR" altLang="ja-JP" dirty="0">
                <a:latin typeface="Times New Roman"/>
                <a:cs typeface="Times New Roman"/>
              </a:rPr>
              <a:t>Yukarıya doğru olan tabakalar farklı özellikler taşıyan seramiklere dayanılarak Ubeyd 1, 2, 3, ve 4 olarak dört ayrı evreye bölünmüştür. </a:t>
            </a:r>
          </a:p>
          <a:p>
            <a:pPr algn="just" eaLnBrk="1" hangingPunct="1">
              <a:spcBef>
                <a:spcPct val="50000"/>
              </a:spcBef>
            </a:pPr>
            <a:r>
              <a:rPr lang="tr-TR" altLang="ja-JP" dirty="0">
                <a:latin typeface="Times New Roman"/>
                <a:cs typeface="Times New Roman"/>
              </a:rPr>
              <a:t>XVI. Tabakadaki küçük kutsal mekan Ubeyd 1 evresine ait. 2.8 metrekare. Üstteki mabet daha gelişkin, sunak ve kurban masaları var. </a:t>
            </a:r>
          </a:p>
          <a:p>
            <a:pPr algn="just" eaLnBrk="1" hangingPunct="1">
              <a:spcBef>
                <a:spcPct val="50000"/>
              </a:spcBef>
            </a:pPr>
            <a:r>
              <a:rPr lang="tr-TR" altLang="ja-JP" dirty="0">
                <a:latin typeface="Times New Roman"/>
                <a:cs typeface="Times New Roman"/>
              </a:rPr>
              <a:t>Bu safhada bulunan seramik koyu renk bezemeli olup, </a:t>
            </a:r>
            <a:r>
              <a:rPr lang="tr-TR" altLang="ja-JP" dirty="0" err="1">
                <a:latin typeface="Times New Roman"/>
                <a:cs typeface="Times New Roman"/>
              </a:rPr>
              <a:t>Eridu</a:t>
            </a:r>
            <a:r>
              <a:rPr lang="tr-TR" altLang="ja-JP" dirty="0">
                <a:latin typeface="Times New Roman"/>
                <a:cs typeface="Times New Roman"/>
              </a:rPr>
              <a:t>, Ur ve Uruk civarında görülmüş. </a:t>
            </a:r>
            <a:endParaRPr lang="tr-TR" dirty="0">
              <a:latin typeface="Times New Roman"/>
              <a:cs typeface="Times New Roman"/>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15138" y="2779853"/>
            <a:ext cx="2614862" cy="377976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Metin kutusu 4"/>
          <p:cNvSpPr txBox="1"/>
          <p:nvPr/>
        </p:nvSpPr>
        <p:spPr>
          <a:xfrm>
            <a:off x="7613645" y="3759678"/>
            <a:ext cx="3323987" cy="2062103"/>
          </a:xfrm>
          <a:prstGeom prst="rect">
            <a:avLst/>
          </a:prstGeom>
          <a:noFill/>
        </p:spPr>
        <p:txBody>
          <a:bodyPr wrap="none" rtlCol="0">
            <a:spAutoFit/>
          </a:bodyPr>
          <a:lstStyle/>
          <a:p>
            <a:r>
              <a:rPr lang="tr-TR" sz="3200" dirty="0">
                <a:solidFill>
                  <a:schemeClr val="tx1">
                    <a:alpha val="33000"/>
                  </a:schemeClr>
                </a:solidFill>
              </a:rPr>
              <a:t>EĞİTİM AMAÇLI </a:t>
            </a:r>
          </a:p>
          <a:p>
            <a:endParaRPr lang="tr-TR" sz="3200" dirty="0">
              <a:solidFill>
                <a:schemeClr val="tx1">
                  <a:alpha val="33000"/>
                </a:schemeClr>
              </a:solidFill>
            </a:endParaRPr>
          </a:p>
          <a:p>
            <a:endParaRPr lang="tr-TR" sz="3200" dirty="0">
              <a:solidFill>
                <a:schemeClr val="tx1">
                  <a:alpha val="33000"/>
                </a:schemeClr>
              </a:solidFill>
            </a:endParaRPr>
          </a:p>
          <a:p>
            <a:r>
              <a:rPr lang="tr-TR" sz="3200" dirty="0">
                <a:solidFill>
                  <a:schemeClr val="tx1">
                    <a:alpha val="33000"/>
                  </a:schemeClr>
                </a:solidFill>
              </a:rPr>
              <a:t>KULLANIM İÇİNDİR</a:t>
            </a:r>
          </a:p>
        </p:txBody>
      </p:sp>
    </p:spTree>
    <p:extLst>
      <p:ext uri="{BB962C8B-B14F-4D97-AF65-F5344CB8AC3E}">
        <p14:creationId xmlns:p14="http://schemas.microsoft.com/office/powerpoint/2010/main" val="82096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332657"/>
            <a:ext cx="8165932" cy="6370975"/>
          </a:xfrm>
          <a:prstGeom prst="rect">
            <a:avLst/>
          </a:prstGeom>
          <a:noFill/>
        </p:spPr>
        <p:txBody>
          <a:bodyPr wrap="square" rtlCol="0">
            <a:spAutoFit/>
          </a:bodyPr>
          <a:lstStyle/>
          <a:p>
            <a:r>
              <a:rPr lang="en-US" sz="2400" b="1" dirty="0" err="1">
                <a:latin typeface="Times New Roman"/>
              </a:rPr>
              <a:t>Ubeyd</a:t>
            </a:r>
            <a:r>
              <a:rPr lang="en-US" sz="2400" b="1" dirty="0">
                <a:latin typeface="Times New Roman"/>
              </a:rPr>
              <a:t> 4’de </a:t>
            </a:r>
            <a:r>
              <a:rPr lang="en-US" sz="2400" b="1" dirty="0" err="1">
                <a:latin typeface="Times New Roman"/>
              </a:rPr>
              <a:t>Eridu</a:t>
            </a:r>
            <a:r>
              <a:rPr lang="en-US" sz="2400" b="1" dirty="0">
                <a:latin typeface="Times New Roman"/>
              </a:rPr>
              <a:t> </a:t>
            </a:r>
            <a:r>
              <a:rPr lang="en-US" sz="2400" b="1" dirty="0" err="1">
                <a:latin typeface="Times New Roman"/>
              </a:rPr>
              <a:t>tapınağı</a:t>
            </a:r>
            <a:r>
              <a:rPr lang="en-US" sz="2400" b="1" dirty="0">
                <a:latin typeface="Times New Roman"/>
              </a:rPr>
              <a:t> platform </a:t>
            </a:r>
            <a:r>
              <a:rPr lang="en-US" sz="2400" b="1" dirty="0" err="1">
                <a:latin typeface="Times New Roman"/>
              </a:rPr>
              <a:t>üzerine</a:t>
            </a:r>
            <a:r>
              <a:rPr lang="en-US" sz="2400" b="1" dirty="0">
                <a:latin typeface="Times New Roman"/>
              </a:rPr>
              <a:t> </a:t>
            </a:r>
            <a:r>
              <a:rPr lang="en-US" sz="2400" b="1" dirty="0" err="1">
                <a:latin typeface="Times New Roman"/>
              </a:rPr>
              <a:t>kurulmuş</a:t>
            </a:r>
            <a:r>
              <a:rPr lang="en-US" sz="2400" b="1" dirty="0">
                <a:latin typeface="Times New Roman"/>
              </a:rPr>
              <a:t>.</a:t>
            </a:r>
          </a:p>
          <a:p>
            <a:r>
              <a:rPr lang="en-US" sz="2400" b="1" dirty="0" err="1">
                <a:latin typeface="Times New Roman"/>
              </a:rPr>
              <a:t>Eridu</a:t>
            </a:r>
            <a:r>
              <a:rPr lang="en-US" sz="2400" b="1" dirty="0">
                <a:latin typeface="Times New Roman"/>
              </a:rPr>
              <a:t> </a:t>
            </a:r>
            <a:r>
              <a:rPr lang="en-US" sz="2400" b="1" dirty="0" err="1">
                <a:latin typeface="Times New Roman"/>
              </a:rPr>
              <a:t>dışında</a:t>
            </a:r>
            <a:r>
              <a:rPr lang="en-US" sz="2400" b="1" dirty="0">
                <a:latin typeface="Times New Roman"/>
              </a:rPr>
              <a:t> </a:t>
            </a:r>
            <a:r>
              <a:rPr lang="en-US" sz="2400" b="1" dirty="0" err="1">
                <a:latin typeface="Times New Roman"/>
              </a:rPr>
              <a:t>Geç</a:t>
            </a:r>
            <a:r>
              <a:rPr lang="en-US" sz="2400" b="1" dirty="0">
                <a:latin typeface="Times New Roman"/>
              </a:rPr>
              <a:t> </a:t>
            </a:r>
            <a:r>
              <a:rPr lang="en-US" sz="2400" b="1" dirty="0" err="1">
                <a:latin typeface="Times New Roman"/>
              </a:rPr>
              <a:t>Ubeyd’te</a:t>
            </a:r>
            <a:r>
              <a:rPr lang="en-US" sz="2400" b="1" dirty="0">
                <a:latin typeface="Times New Roman"/>
              </a:rPr>
              <a:t> </a:t>
            </a:r>
            <a:r>
              <a:rPr lang="en-US" sz="2400" b="1" dirty="0" err="1">
                <a:latin typeface="Times New Roman"/>
              </a:rPr>
              <a:t>Uruk’ta</a:t>
            </a:r>
            <a:r>
              <a:rPr lang="en-US" sz="2400" b="1" dirty="0">
                <a:latin typeface="Times New Roman"/>
              </a:rPr>
              <a:t> </a:t>
            </a:r>
            <a:r>
              <a:rPr lang="en-US" sz="2400" b="1" dirty="0" err="1">
                <a:latin typeface="Times New Roman"/>
              </a:rPr>
              <a:t>benzer</a:t>
            </a:r>
            <a:r>
              <a:rPr lang="en-US" sz="2400" b="1" dirty="0">
                <a:latin typeface="Times New Roman"/>
              </a:rPr>
              <a:t> </a:t>
            </a:r>
            <a:r>
              <a:rPr lang="en-US" sz="2400" b="1" dirty="0" err="1">
                <a:latin typeface="Times New Roman"/>
              </a:rPr>
              <a:t>bir</a:t>
            </a:r>
            <a:r>
              <a:rPr lang="en-US" sz="2400" b="1" dirty="0">
                <a:latin typeface="Times New Roman"/>
              </a:rPr>
              <a:t> </a:t>
            </a:r>
            <a:r>
              <a:rPr lang="en-US" sz="2400" b="1" dirty="0" err="1">
                <a:latin typeface="Times New Roman"/>
              </a:rPr>
              <a:t>tapınak</a:t>
            </a:r>
            <a:r>
              <a:rPr lang="en-US" sz="2400" b="1" dirty="0">
                <a:latin typeface="Times New Roman"/>
              </a:rPr>
              <a:t> </a:t>
            </a:r>
            <a:r>
              <a:rPr lang="en-US" sz="2400" b="1" dirty="0" err="1">
                <a:latin typeface="Times New Roman"/>
              </a:rPr>
              <a:t>mevcut</a:t>
            </a:r>
            <a:r>
              <a:rPr lang="en-US" sz="2400" b="1" dirty="0">
                <a:latin typeface="Times New Roman"/>
              </a:rPr>
              <a:t>. </a:t>
            </a:r>
          </a:p>
          <a:p>
            <a:r>
              <a:rPr lang="en-US" sz="2400" b="1" dirty="0" err="1">
                <a:latin typeface="Times New Roman"/>
              </a:rPr>
              <a:t>Tepe</a:t>
            </a:r>
            <a:r>
              <a:rPr lang="en-US" sz="2400" b="1" dirty="0">
                <a:latin typeface="Times New Roman"/>
              </a:rPr>
              <a:t> </a:t>
            </a:r>
            <a:r>
              <a:rPr lang="en-US" sz="2400" b="1" dirty="0" err="1">
                <a:latin typeface="Times New Roman"/>
              </a:rPr>
              <a:t>Gawra’da</a:t>
            </a:r>
            <a:r>
              <a:rPr lang="en-US" sz="2400" b="1" dirty="0">
                <a:latin typeface="Times New Roman"/>
              </a:rPr>
              <a:t> da </a:t>
            </a:r>
            <a:r>
              <a:rPr lang="en-US" sz="2400" b="1" dirty="0" err="1">
                <a:latin typeface="Times New Roman"/>
              </a:rPr>
              <a:t>üç</a:t>
            </a:r>
            <a:r>
              <a:rPr lang="en-US" sz="2400" b="1" dirty="0">
                <a:latin typeface="Times New Roman"/>
              </a:rPr>
              <a:t> </a:t>
            </a:r>
            <a:r>
              <a:rPr lang="en-US" sz="2400" b="1" dirty="0" err="1">
                <a:latin typeface="Times New Roman"/>
              </a:rPr>
              <a:t>kompleksten</a:t>
            </a:r>
            <a:r>
              <a:rPr lang="en-US" sz="2400" b="1" dirty="0">
                <a:latin typeface="Times New Roman"/>
              </a:rPr>
              <a:t> </a:t>
            </a:r>
            <a:r>
              <a:rPr lang="en-US" sz="2400" b="1" dirty="0" err="1">
                <a:latin typeface="Times New Roman"/>
              </a:rPr>
              <a:t>oluşan</a:t>
            </a:r>
            <a:r>
              <a:rPr lang="en-US" sz="2400" b="1" dirty="0">
                <a:latin typeface="Times New Roman"/>
              </a:rPr>
              <a:t> </a:t>
            </a:r>
            <a:r>
              <a:rPr lang="en-US" sz="2400" b="1" dirty="0" err="1">
                <a:latin typeface="Times New Roman"/>
              </a:rPr>
              <a:t>bir</a:t>
            </a:r>
            <a:r>
              <a:rPr lang="en-US" sz="2400" b="1" dirty="0">
                <a:latin typeface="Times New Roman"/>
              </a:rPr>
              <a:t> </a:t>
            </a:r>
            <a:r>
              <a:rPr lang="en-US" sz="2400" b="1" dirty="0" err="1">
                <a:latin typeface="Times New Roman"/>
              </a:rPr>
              <a:t>tapınak</a:t>
            </a:r>
            <a:r>
              <a:rPr lang="en-US" sz="2400" b="1" dirty="0">
                <a:latin typeface="Times New Roman"/>
              </a:rPr>
              <a:t> var.</a:t>
            </a:r>
          </a:p>
          <a:p>
            <a:r>
              <a:rPr lang="en-US" sz="2400" b="1" dirty="0" err="1">
                <a:latin typeface="Times New Roman"/>
              </a:rPr>
              <a:t>Tepe</a:t>
            </a:r>
            <a:r>
              <a:rPr lang="en-US" sz="2400" b="1" dirty="0">
                <a:latin typeface="Times New Roman"/>
              </a:rPr>
              <a:t> </a:t>
            </a:r>
            <a:r>
              <a:rPr lang="en-US" sz="2400" b="1" dirty="0" err="1">
                <a:latin typeface="Times New Roman"/>
              </a:rPr>
              <a:t>Gawra’da</a:t>
            </a:r>
            <a:r>
              <a:rPr lang="en-US" sz="2400" b="1" dirty="0">
                <a:latin typeface="Times New Roman"/>
              </a:rPr>
              <a:t> </a:t>
            </a:r>
            <a:r>
              <a:rPr lang="en-US" sz="2400" b="1" dirty="0" err="1">
                <a:latin typeface="Times New Roman"/>
              </a:rPr>
              <a:t>yerleşim</a:t>
            </a:r>
            <a:r>
              <a:rPr lang="en-US" sz="2400" b="1" dirty="0">
                <a:latin typeface="Times New Roman"/>
              </a:rPr>
              <a:t> </a:t>
            </a:r>
            <a:r>
              <a:rPr lang="en-US" sz="2400" b="1" dirty="0" err="1">
                <a:latin typeface="Times New Roman"/>
              </a:rPr>
              <a:t>Halaf</a:t>
            </a:r>
            <a:r>
              <a:rPr lang="en-US" sz="2400" b="1" dirty="0">
                <a:latin typeface="Times New Roman"/>
              </a:rPr>
              <a:t> </a:t>
            </a:r>
            <a:r>
              <a:rPr lang="en-US" sz="2400" b="1" dirty="0" err="1">
                <a:latin typeface="Times New Roman"/>
              </a:rPr>
              <a:t>çağına</a:t>
            </a:r>
            <a:r>
              <a:rPr lang="en-US" sz="2400" b="1" dirty="0">
                <a:latin typeface="Times New Roman"/>
              </a:rPr>
              <a:t> </a:t>
            </a:r>
            <a:r>
              <a:rPr lang="en-US" sz="2400" b="1" dirty="0" err="1">
                <a:latin typeface="Times New Roman"/>
              </a:rPr>
              <a:t>kadar</a:t>
            </a:r>
            <a:r>
              <a:rPr lang="en-US" sz="2400" b="1" dirty="0">
                <a:latin typeface="Times New Roman"/>
              </a:rPr>
              <a:t> </a:t>
            </a:r>
            <a:r>
              <a:rPr lang="en-US" sz="2400" b="1" dirty="0" err="1">
                <a:latin typeface="Times New Roman"/>
              </a:rPr>
              <a:t>iner</a:t>
            </a:r>
            <a:r>
              <a:rPr lang="en-US" sz="2400" b="1" dirty="0">
                <a:latin typeface="Times New Roman"/>
              </a:rPr>
              <a:t>, </a:t>
            </a:r>
            <a:r>
              <a:rPr lang="en-US" sz="2400" b="1" dirty="0" err="1">
                <a:latin typeface="Times New Roman"/>
              </a:rPr>
              <a:t>Ubeyd’te</a:t>
            </a:r>
            <a:r>
              <a:rPr lang="en-US" sz="2400" b="1" dirty="0">
                <a:latin typeface="Times New Roman"/>
              </a:rPr>
              <a:t> </a:t>
            </a:r>
            <a:r>
              <a:rPr lang="en-US" sz="2400" b="1" dirty="0" err="1">
                <a:latin typeface="Times New Roman"/>
              </a:rPr>
              <a:t>ait</a:t>
            </a:r>
            <a:r>
              <a:rPr lang="en-US" sz="2400" b="1" dirty="0">
                <a:latin typeface="Times New Roman"/>
              </a:rPr>
              <a:t> 6 </a:t>
            </a:r>
            <a:r>
              <a:rPr lang="en-US" sz="2400" b="1" dirty="0" err="1">
                <a:latin typeface="Times New Roman"/>
              </a:rPr>
              <a:t>tabaka</a:t>
            </a:r>
            <a:r>
              <a:rPr lang="en-US" sz="2400" b="1" dirty="0">
                <a:latin typeface="Times New Roman"/>
              </a:rPr>
              <a:t> var.</a:t>
            </a:r>
          </a:p>
          <a:p>
            <a:r>
              <a:rPr lang="en-US" sz="2400" b="1" dirty="0">
                <a:latin typeface="Times New Roman"/>
              </a:rPr>
              <a:t>İlk </a:t>
            </a:r>
            <a:r>
              <a:rPr lang="en-US" sz="2400" b="1" dirty="0" err="1">
                <a:latin typeface="Times New Roman"/>
              </a:rPr>
              <a:t>önce</a:t>
            </a:r>
            <a:r>
              <a:rPr lang="en-US" sz="2400" b="1" dirty="0">
                <a:latin typeface="Times New Roman"/>
              </a:rPr>
              <a:t> </a:t>
            </a:r>
            <a:r>
              <a:rPr lang="en-US" sz="2400" b="1" dirty="0" err="1">
                <a:latin typeface="Times New Roman"/>
              </a:rPr>
              <a:t>tapınak</a:t>
            </a:r>
            <a:r>
              <a:rPr lang="en-US" sz="2400" b="1" dirty="0">
                <a:latin typeface="Times New Roman"/>
              </a:rPr>
              <a:t> </a:t>
            </a:r>
            <a:r>
              <a:rPr lang="en-US" sz="2400" b="1" dirty="0" err="1">
                <a:latin typeface="Times New Roman"/>
              </a:rPr>
              <a:t>sanıldı</a:t>
            </a:r>
            <a:r>
              <a:rPr lang="en-US" sz="2400" b="1" dirty="0">
                <a:latin typeface="Times New Roman"/>
              </a:rPr>
              <a:t> </a:t>
            </a:r>
            <a:r>
              <a:rPr lang="en-US" sz="2400" b="1" dirty="0" err="1">
                <a:latin typeface="Times New Roman"/>
              </a:rPr>
              <a:t>ama</a:t>
            </a:r>
            <a:r>
              <a:rPr lang="en-US" sz="2400" b="1" dirty="0">
                <a:latin typeface="Times New Roman"/>
              </a:rPr>
              <a:t> </a:t>
            </a:r>
            <a:r>
              <a:rPr lang="en-US" sz="2400" b="1" dirty="0" err="1">
                <a:latin typeface="Times New Roman"/>
              </a:rPr>
              <a:t>ev</a:t>
            </a:r>
            <a:r>
              <a:rPr lang="en-US" sz="2400" b="1" dirty="0">
                <a:latin typeface="Times New Roman"/>
              </a:rPr>
              <a:t> </a:t>
            </a:r>
            <a:r>
              <a:rPr lang="en-US" sz="2400" b="1" dirty="0" err="1">
                <a:latin typeface="Times New Roman"/>
              </a:rPr>
              <a:t>olmalılar</a:t>
            </a:r>
            <a:r>
              <a:rPr lang="en-US" sz="2400" b="1" dirty="0">
                <a:latin typeface="Times New Roman"/>
              </a:rPr>
              <a:t>.</a:t>
            </a:r>
          </a:p>
          <a:p>
            <a:r>
              <a:rPr lang="en-US" sz="2400" b="1" dirty="0" err="1">
                <a:latin typeface="Times New Roman"/>
              </a:rPr>
              <a:t>XIII’de</a:t>
            </a:r>
            <a:r>
              <a:rPr lang="en-US" sz="2400" b="1" dirty="0">
                <a:latin typeface="Times New Roman"/>
              </a:rPr>
              <a:t> </a:t>
            </a:r>
            <a:r>
              <a:rPr lang="en-US" sz="2400" b="1" dirty="0" err="1">
                <a:latin typeface="Times New Roman"/>
              </a:rPr>
              <a:t>tapınak</a:t>
            </a:r>
            <a:r>
              <a:rPr lang="en-US" sz="2400" b="1" dirty="0">
                <a:latin typeface="Times New Roman"/>
              </a:rPr>
              <a:t> </a:t>
            </a:r>
            <a:r>
              <a:rPr lang="en-US" sz="2400" b="1" dirty="0" err="1">
                <a:latin typeface="Times New Roman"/>
              </a:rPr>
              <a:t>kompleksi</a:t>
            </a:r>
            <a:r>
              <a:rPr lang="en-US" sz="2400" b="1" dirty="0">
                <a:latin typeface="Times New Roman"/>
              </a:rPr>
              <a:t> </a:t>
            </a:r>
            <a:r>
              <a:rPr lang="en-US" sz="2400" b="1" dirty="0" err="1">
                <a:latin typeface="Times New Roman"/>
              </a:rPr>
              <a:t>inşa</a:t>
            </a:r>
            <a:r>
              <a:rPr lang="en-US" sz="2400" b="1" dirty="0">
                <a:latin typeface="Times New Roman"/>
              </a:rPr>
              <a:t> </a:t>
            </a:r>
            <a:r>
              <a:rPr lang="en-US" sz="2400" b="1" dirty="0" err="1">
                <a:latin typeface="Times New Roman"/>
              </a:rPr>
              <a:t>edilmiş</a:t>
            </a:r>
            <a:r>
              <a:rPr lang="en-US" sz="2400" b="1" dirty="0">
                <a:latin typeface="Times New Roman"/>
              </a:rPr>
              <a:t>.</a:t>
            </a:r>
          </a:p>
          <a:p>
            <a:r>
              <a:rPr lang="en-US" sz="2400" b="1" dirty="0" err="1">
                <a:latin typeface="Times New Roman"/>
              </a:rPr>
              <a:t>Kuzey</a:t>
            </a:r>
            <a:r>
              <a:rPr lang="en-US" sz="2400" b="1" dirty="0">
                <a:latin typeface="Times New Roman"/>
              </a:rPr>
              <a:t> </a:t>
            </a:r>
            <a:r>
              <a:rPr lang="en-US" sz="2400" b="1" dirty="0" err="1">
                <a:latin typeface="Times New Roman"/>
              </a:rPr>
              <a:t>tapınağındaki</a:t>
            </a:r>
            <a:r>
              <a:rPr lang="en-US" sz="2400" b="1" dirty="0">
                <a:latin typeface="Times New Roman"/>
              </a:rPr>
              <a:t> </a:t>
            </a:r>
            <a:r>
              <a:rPr lang="en-US" sz="2400" b="1" dirty="0" err="1">
                <a:latin typeface="Times New Roman"/>
              </a:rPr>
              <a:t>kuyuda</a:t>
            </a:r>
            <a:r>
              <a:rPr lang="en-US" sz="2400" b="1" dirty="0">
                <a:latin typeface="Times New Roman"/>
              </a:rPr>
              <a:t> </a:t>
            </a:r>
            <a:r>
              <a:rPr lang="en-US" sz="2400" b="1" dirty="0" err="1">
                <a:latin typeface="Times New Roman"/>
              </a:rPr>
              <a:t>çok</a:t>
            </a:r>
            <a:r>
              <a:rPr lang="en-US" sz="2400" b="1" dirty="0">
                <a:latin typeface="Times New Roman"/>
              </a:rPr>
              <a:t> </a:t>
            </a:r>
            <a:r>
              <a:rPr lang="en-US" sz="2400" b="1" dirty="0" err="1">
                <a:latin typeface="Times New Roman"/>
              </a:rPr>
              <a:t>sayıda</a:t>
            </a:r>
            <a:r>
              <a:rPr lang="en-US" sz="2400" b="1" dirty="0">
                <a:latin typeface="Times New Roman"/>
              </a:rPr>
              <a:t> </a:t>
            </a:r>
            <a:r>
              <a:rPr lang="en-US" sz="2400" b="1" dirty="0" err="1">
                <a:latin typeface="Times New Roman"/>
              </a:rPr>
              <a:t>mühür</a:t>
            </a:r>
            <a:r>
              <a:rPr lang="en-US" sz="2400" b="1" dirty="0">
                <a:latin typeface="Times New Roman"/>
              </a:rPr>
              <a:t> </a:t>
            </a:r>
            <a:r>
              <a:rPr lang="en-US" sz="2400" b="1" dirty="0" err="1">
                <a:latin typeface="Times New Roman"/>
              </a:rPr>
              <a:t>baskılı</a:t>
            </a:r>
            <a:r>
              <a:rPr lang="en-US" sz="2400" b="1" dirty="0">
                <a:latin typeface="Times New Roman"/>
              </a:rPr>
              <a:t> bulla var.</a:t>
            </a:r>
          </a:p>
          <a:p>
            <a:r>
              <a:rPr lang="en-US" sz="2400" b="1" dirty="0">
                <a:latin typeface="Times New Roman"/>
              </a:rPr>
              <a:t>Bu </a:t>
            </a:r>
            <a:r>
              <a:rPr lang="en-US" sz="2400" b="1" dirty="0" err="1">
                <a:latin typeface="Times New Roman"/>
              </a:rPr>
              <a:t>dönemde</a:t>
            </a:r>
            <a:r>
              <a:rPr lang="en-US" sz="2400" b="1" dirty="0">
                <a:latin typeface="Times New Roman"/>
              </a:rPr>
              <a:t> </a:t>
            </a:r>
            <a:r>
              <a:rPr lang="en-US" sz="2400" b="1" dirty="0" err="1">
                <a:latin typeface="Times New Roman"/>
              </a:rPr>
              <a:t>evler</a:t>
            </a:r>
            <a:r>
              <a:rPr lang="en-US" sz="2400" b="1" dirty="0">
                <a:latin typeface="Times New Roman"/>
              </a:rPr>
              <a:t> </a:t>
            </a:r>
            <a:r>
              <a:rPr lang="en-US" sz="2400" b="1" dirty="0" err="1">
                <a:latin typeface="Times New Roman"/>
              </a:rPr>
              <a:t>önemli</a:t>
            </a:r>
            <a:r>
              <a:rPr lang="en-US" sz="2400" b="1" dirty="0">
                <a:latin typeface="Times New Roman"/>
              </a:rPr>
              <a:t>. </a:t>
            </a:r>
            <a:r>
              <a:rPr lang="en-US" sz="2400" b="1" dirty="0" err="1">
                <a:latin typeface="Times New Roman"/>
              </a:rPr>
              <a:t>Planları</a:t>
            </a:r>
            <a:r>
              <a:rPr lang="en-US" sz="2400" b="1" dirty="0">
                <a:latin typeface="Times New Roman"/>
              </a:rPr>
              <a:t> </a:t>
            </a:r>
            <a:r>
              <a:rPr lang="en-US" sz="2400" b="1" dirty="0" err="1">
                <a:latin typeface="Times New Roman"/>
              </a:rPr>
              <a:t>tapınaklara</a:t>
            </a:r>
            <a:r>
              <a:rPr lang="en-US" sz="2400" b="1" dirty="0">
                <a:latin typeface="Times New Roman"/>
              </a:rPr>
              <a:t> </a:t>
            </a:r>
            <a:r>
              <a:rPr lang="en-US" sz="2400" b="1" dirty="0" err="1">
                <a:latin typeface="Times New Roman"/>
              </a:rPr>
              <a:t>benzer</a:t>
            </a:r>
            <a:r>
              <a:rPr lang="en-US" sz="2400" b="1" dirty="0">
                <a:latin typeface="Times New Roman"/>
              </a:rPr>
              <a:t>, </a:t>
            </a:r>
            <a:r>
              <a:rPr lang="en-US" sz="2400" b="1" dirty="0" err="1">
                <a:latin typeface="Times New Roman"/>
              </a:rPr>
              <a:t>uzun</a:t>
            </a:r>
            <a:r>
              <a:rPr lang="en-US" sz="2400" b="1" dirty="0">
                <a:latin typeface="Times New Roman"/>
              </a:rPr>
              <a:t> </a:t>
            </a:r>
            <a:r>
              <a:rPr lang="en-US" sz="2400" b="1" dirty="0" err="1">
                <a:latin typeface="Times New Roman"/>
              </a:rPr>
              <a:t>bir</a:t>
            </a:r>
            <a:r>
              <a:rPr lang="en-US" sz="2400" b="1" dirty="0">
                <a:latin typeface="Times New Roman"/>
              </a:rPr>
              <a:t> salon, </a:t>
            </a:r>
            <a:r>
              <a:rPr lang="en-US" sz="2400" b="1" dirty="0" err="1">
                <a:latin typeface="Times New Roman"/>
              </a:rPr>
              <a:t>yan</a:t>
            </a:r>
            <a:r>
              <a:rPr lang="en-US" sz="2400" b="1" dirty="0">
                <a:latin typeface="Times New Roman"/>
              </a:rPr>
              <a:t> </a:t>
            </a:r>
            <a:r>
              <a:rPr lang="en-US" sz="2400" b="1" dirty="0" err="1">
                <a:latin typeface="Times New Roman"/>
              </a:rPr>
              <a:t>odalar</a:t>
            </a:r>
            <a:r>
              <a:rPr lang="en-US" sz="2400" b="1" dirty="0">
                <a:latin typeface="Times New Roman"/>
              </a:rPr>
              <a:t>,</a:t>
            </a:r>
          </a:p>
          <a:p>
            <a:r>
              <a:rPr lang="en-US" sz="2400" b="1" dirty="0" err="1">
                <a:latin typeface="Times New Roman"/>
              </a:rPr>
              <a:t>Payadalı</a:t>
            </a:r>
            <a:r>
              <a:rPr lang="en-US" sz="2400" b="1" dirty="0">
                <a:latin typeface="Times New Roman"/>
              </a:rPr>
              <a:t> </a:t>
            </a:r>
            <a:r>
              <a:rPr lang="en-US" sz="2400" b="1" dirty="0" err="1">
                <a:latin typeface="Times New Roman"/>
              </a:rPr>
              <a:t>girintili</a:t>
            </a:r>
            <a:r>
              <a:rPr lang="en-US" sz="2400" b="1" dirty="0">
                <a:latin typeface="Times New Roman"/>
              </a:rPr>
              <a:t> </a:t>
            </a:r>
            <a:r>
              <a:rPr lang="en-US" sz="2400" b="1" dirty="0" err="1">
                <a:latin typeface="Times New Roman"/>
              </a:rPr>
              <a:t>cepheler</a:t>
            </a:r>
            <a:r>
              <a:rPr lang="en-US" sz="2400" b="1" dirty="0">
                <a:latin typeface="Times New Roman"/>
              </a:rPr>
              <a:t>.</a:t>
            </a:r>
          </a:p>
          <a:p>
            <a:r>
              <a:rPr lang="en-US" sz="2400" b="1" dirty="0" err="1">
                <a:latin typeface="Times New Roman"/>
              </a:rPr>
              <a:t>Ortada</a:t>
            </a:r>
            <a:r>
              <a:rPr lang="en-US" sz="2400" b="1" dirty="0">
                <a:latin typeface="Times New Roman"/>
              </a:rPr>
              <a:t> </a:t>
            </a:r>
            <a:r>
              <a:rPr lang="en-US" sz="2400" b="1" dirty="0" err="1">
                <a:latin typeface="Times New Roman"/>
              </a:rPr>
              <a:t>hol</a:t>
            </a:r>
            <a:r>
              <a:rPr lang="en-US" sz="2400" b="1" dirty="0">
                <a:latin typeface="Times New Roman"/>
              </a:rPr>
              <a:t> </a:t>
            </a:r>
            <a:r>
              <a:rPr lang="en-US" sz="2400" b="1" dirty="0" err="1">
                <a:latin typeface="Times New Roman"/>
              </a:rPr>
              <a:t>veya</a:t>
            </a:r>
            <a:r>
              <a:rPr lang="en-US" sz="2400" b="1" dirty="0">
                <a:latin typeface="Times New Roman"/>
              </a:rPr>
              <a:t> salon </a:t>
            </a:r>
            <a:r>
              <a:rPr lang="en-US" sz="2400" b="1" dirty="0" err="1">
                <a:latin typeface="Times New Roman"/>
              </a:rPr>
              <a:t>çevresinde</a:t>
            </a:r>
            <a:r>
              <a:rPr lang="en-US" sz="2400" b="1" dirty="0">
                <a:latin typeface="Times New Roman"/>
              </a:rPr>
              <a:t> </a:t>
            </a:r>
            <a:r>
              <a:rPr lang="en-US" sz="2400" b="1" dirty="0" err="1">
                <a:latin typeface="Times New Roman"/>
              </a:rPr>
              <a:t>iki</a:t>
            </a:r>
            <a:r>
              <a:rPr lang="en-US" sz="2400" b="1" dirty="0">
                <a:latin typeface="Times New Roman"/>
              </a:rPr>
              <a:t> </a:t>
            </a:r>
            <a:r>
              <a:rPr lang="en-US" sz="2400" b="1" dirty="0" err="1">
                <a:latin typeface="Times New Roman"/>
              </a:rPr>
              <a:t>dizi</a:t>
            </a:r>
            <a:r>
              <a:rPr lang="en-US" sz="2400" b="1" dirty="0">
                <a:latin typeface="Times New Roman"/>
              </a:rPr>
              <a:t> </a:t>
            </a:r>
            <a:r>
              <a:rPr lang="en-US" sz="2400" b="1" dirty="0" err="1">
                <a:latin typeface="Times New Roman"/>
              </a:rPr>
              <a:t>oda</a:t>
            </a:r>
            <a:r>
              <a:rPr lang="en-US" sz="2400" b="1" dirty="0">
                <a:latin typeface="Times New Roman"/>
              </a:rPr>
              <a:t> </a:t>
            </a:r>
            <a:r>
              <a:rPr lang="en-US" sz="2400" b="1" dirty="0" err="1">
                <a:latin typeface="Times New Roman"/>
              </a:rPr>
              <a:t>serisi</a:t>
            </a:r>
            <a:r>
              <a:rPr lang="en-US" sz="2400" b="1" dirty="0">
                <a:latin typeface="Times New Roman"/>
              </a:rPr>
              <a:t>. Buna </a:t>
            </a:r>
            <a:r>
              <a:rPr lang="en-US" sz="2400" b="1" dirty="0" err="1">
                <a:latin typeface="Times New Roman"/>
              </a:rPr>
              <a:t>üç</a:t>
            </a:r>
            <a:r>
              <a:rPr lang="en-US" sz="2400" b="1" dirty="0">
                <a:latin typeface="Times New Roman"/>
              </a:rPr>
              <a:t> </a:t>
            </a:r>
            <a:r>
              <a:rPr lang="en-US" sz="2400" b="1" dirty="0" err="1">
                <a:latin typeface="Times New Roman"/>
              </a:rPr>
              <a:t>bölümlü</a:t>
            </a:r>
            <a:r>
              <a:rPr lang="en-US" sz="2400" b="1" dirty="0">
                <a:latin typeface="Times New Roman"/>
              </a:rPr>
              <a:t> plan </a:t>
            </a:r>
            <a:r>
              <a:rPr lang="en-US" sz="2400" b="1" dirty="0" err="1">
                <a:latin typeface="Times New Roman"/>
              </a:rPr>
              <a:t>adı</a:t>
            </a:r>
            <a:r>
              <a:rPr lang="en-US" sz="2400" b="1" dirty="0">
                <a:latin typeface="Times New Roman"/>
              </a:rPr>
              <a:t> </a:t>
            </a:r>
            <a:r>
              <a:rPr lang="en-US" sz="2400" b="1" dirty="0" err="1">
                <a:latin typeface="Times New Roman"/>
              </a:rPr>
              <a:t>verilir</a:t>
            </a:r>
            <a:r>
              <a:rPr lang="en-US" sz="2400" b="1" dirty="0">
                <a:latin typeface="Times New Roman"/>
              </a:rPr>
              <a:t>.</a:t>
            </a:r>
          </a:p>
          <a:p>
            <a:r>
              <a:rPr lang="en-US" sz="2400" b="1" dirty="0" err="1">
                <a:latin typeface="Times New Roman"/>
              </a:rPr>
              <a:t>Sonraki</a:t>
            </a:r>
            <a:r>
              <a:rPr lang="en-US" sz="2400" b="1" dirty="0">
                <a:latin typeface="Times New Roman"/>
              </a:rPr>
              <a:t> </a:t>
            </a:r>
            <a:r>
              <a:rPr lang="en-US" sz="2400" b="1" dirty="0" err="1">
                <a:latin typeface="Times New Roman"/>
              </a:rPr>
              <a:t>tapınaklar</a:t>
            </a:r>
            <a:r>
              <a:rPr lang="en-US" sz="2400" b="1" dirty="0">
                <a:latin typeface="Times New Roman"/>
              </a:rPr>
              <a:t> </a:t>
            </a:r>
            <a:r>
              <a:rPr lang="en-US" sz="2400" b="1" dirty="0" err="1">
                <a:latin typeface="Times New Roman"/>
              </a:rPr>
              <a:t>bu</a:t>
            </a:r>
            <a:r>
              <a:rPr lang="en-US" sz="2400" b="1" dirty="0">
                <a:latin typeface="Times New Roman"/>
              </a:rPr>
              <a:t> </a:t>
            </a:r>
            <a:r>
              <a:rPr lang="en-US" sz="2400" b="1" dirty="0" err="1">
                <a:latin typeface="Times New Roman"/>
              </a:rPr>
              <a:t>plana</a:t>
            </a:r>
            <a:r>
              <a:rPr lang="en-US" sz="2400" b="1" dirty="0">
                <a:latin typeface="Times New Roman"/>
              </a:rPr>
              <a:t> </a:t>
            </a:r>
            <a:r>
              <a:rPr lang="en-US" sz="2400" b="1" dirty="0" err="1">
                <a:latin typeface="Times New Roman"/>
              </a:rPr>
              <a:t>sahip</a:t>
            </a:r>
            <a:r>
              <a:rPr lang="en-US" sz="2400" b="1" dirty="0">
                <a:latin typeface="Times New Roman"/>
              </a:rPr>
              <a:t> </a:t>
            </a:r>
            <a:r>
              <a:rPr lang="en-US" sz="2400" b="1" dirty="0" err="1">
                <a:latin typeface="Times New Roman"/>
              </a:rPr>
              <a:t>olacaklardır</a:t>
            </a:r>
            <a:r>
              <a:rPr lang="en-US" sz="2400" b="1" dirty="0">
                <a:latin typeface="Times New Roman"/>
              </a:rPr>
              <a:t>.</a:t>
            </a:r>
          </a:p>
          <a:p>
            <a:r>
              <a:rPr lang="en-US" sz="2400" b="1" dirty="0" err="1">
                <a:latin typeface="Times New Roman"/>
              </a:rPr>
              <a:t>Kuzey</a:t>
            </a:r>
            <a:r>
              <a:rPr lang="en-US" sz="2400" b="1" dirty="0">
                <a:latin typeface="Times New Roman"/>
              </a:rPr>
              <a:t> </a:t>
            </a:r>
            <a:r>
              <a:rPr lang="en-US" sz="2400" b="1" dirty="0" err="1">
                <a:latin typeface="Times New Roman"/>
              </a:rPr>
              <a:t>Mezopotamya’da</a:t>
            </a:r>
            <a:r>
              <a:rPr lang="en-US" sz="2400" b="1" dirty="0">
                <a:latin typeface="Times New Roman"/>
              </a:rPr>
              <a:t> </a:t>
            </a:r>
            <a:r>
              <a:rPr lang="en-US" sz="2400" b="1" dirty="0" err="1">
                <a:latin typeface="Times New Roman"/>
              </a:rPr>
              <a:t>bir</a:t>
            </a:r>
            <a:r>
              <a:rPr lang="en-US" sz="2400" b="1" dirty="0">
                <a:latin typeface="Times New Roman"/>
              </a:rPr>
              <a:t> </a:t>
            </a:r>
            <a:r>
              <a:rPr lang="en-US" sz="2400" b="1" dirty="0" err="1">
                <a:latin typeface="Times New Roman"/>
              </a:rPr>
              <a:t>çok</a:t>
            </a:r>
            <a:r>
              <a:rPr lang="en-US" sz="2400" b="1" dirty="0">
                <a:latin typeface="Times New Roman"/>
              </a:rPr>
              <a:t> </a:t>
            </a:r>
            <a:r>
              <a:rPr lang="en-US" sz="2400" b="1" dirty="0" err="1">
                <a:latin typeface="Times New Roman"/>
              </a:rPr>
              <a:t>konut</a:t>
            </a:r>
            <a:r>
              <a:rPr lang="en-US" sz="2400" b="1" dirty="0">
                <a:latin typeface="Times New Roman"/>
              </a:rPr>
              <a:t> </a:t>
            </a:r>
            <a:r>
              <a:rPr lang="en-US" sz="2400" b="1" dirty="0" err="1">
                <a:latin typeface="Times New Roman"/>
              </a:rPr>
              <a:t>üç</a:t>
            </a:r>
            <a:r>
              <a:rPr lang="en-US" sz="2400" b="1" dirty="0">
                <a:latin typeface="Times New Roman"/>
              </a:rPr>
              <a:t> </a:t>
            </a:r>
            <a:r>
              <a:rPr lang="en-US" sz="2400" b="1" dirty="0" err="1">
                <a:latin typeface="Times New Roman"/>
              </a:rPr>
              <a:t>parçalı</a:t>
            </a:r>
            <a:r>
              <a:rPr lang="en-US" sz="2400" b="1" dirty="0">
                <a:latin typeface="Times New Roman"/>
              </a:rPr>
              <a:t> </a:t>
            </a:r>
            <a:r>
              <a:rPr lang="en-US" sz="2400" b="1" dirty="0" err="1">
                <a:latin typeface="Times New Roman"/>
              </a:rPr>
              <a:t>planlıdır</a:t>
            </a:r>
            <a:r>
              <a:rPr lang="en-US" sz="2400" b="1" dirty="0">
                <a:latin typeface="Times New Roman"/>
              </a:rPr>
              <a:t>.</a:t>
            </a:r>
          </a:p>
        </p:txBody>
      </p:sp>
    </p:spTree>
    <p:extLst>
      <p:ext uri="{BB962C8B-B14F-4D97-AF65-F5344CB8AC3E}">
        <p14:creationId xmlns:p14="http://schemas.microsoft.com/office/powerpoint/2010/main" val="6266021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2300</Words>
  <Application>Microsoft Macintosh PowerPoint</Application>
  <PresentationFormat>Geniş ekran</PresentationFormat>
  <Paragraphs>172</Paragraphs>
  <Slides>20</Slides>
  <Notes>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20</vt:i4>
      </vt:variant>
    </vt:vector>
  </HeadingPairs>
  <TitlesOfParts>
    <vt:vector size="27" baseType="lpstr">
      <vt:lpstr>ArialMT</vt:lpstr>
      <vt:lpstr>Arial</vt:lpstr>
      <vt:lpstr>Calibri</vt:lpstr>
      <vt:lpstr>Calibri Light</vt:lpstr>
      <vt:lpstr>Tahoma</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İbrahim Tunç Sipahi</dc:creator>
  <cp:lastModifiedBy>Tunc.Sipahi</cp:lastModifiedBy>
  <cp:revision>54</cp:revision>
  <dcterms:created xsi:type="dcterms:W3CDTF">2017-12-10T19:35:29Z</dcterms:created>
  <dcterms:modified xsi:type="dcterms:W3CDTF">2021-12-13T07:48:06Z</dcterms:modified>
</cp:coreProperties>
</file>