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2" r:id="rId3"/>
    <p:sldId id="268" r:id="rId4"/>
    <p:sldId id="264" r:id="rId5"/>
    <p:sldId id="269" r:id="rId6"/>
    <p:sldId id="270" r:id="rId7"/>
    <p:sldId id="265" r:id="rId8"/>
    <p:sldId id="271"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27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AD53991-75CA-45BD-8539-332DCF846CA3}"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tr-TR"/>
        </a:p>
      </dgm:t>
    </dgm:pt>
    <dgm:pt modelId="{11D7878C-7C8C-4F87-9A9F-B23B7C767D35}">
      <dgm:prSet/>
      <dgm:spPr/>
      <dgm:t>
        <a:bodyPr/>
        <a:lstStyle/>
        <a:p>
          <a:pPr rtl="0"/>
          <a:r>
            <a:rPr lang="tr-TR" dirty="0" smtClean="0"/>
            <a:t>Dünyada uygulanan farklı seçim sistemlerine bakıldığında; anılan sistemlerin, genel olarak seçimlerden beklenen iki farklı sonuç olduğu varsayılan </a:t>
          </a:r>
          <a:r>
            <a:rPr lang="tr-TR" b="1" dirty="0" smtClean="0"/>
            <a:t>“adalet”</a:t>
          </a:r>
          <a:r>
            <a:rPr lang="tr-TR" dirty="0" smtClean="0"/>
            <a:t> ve </a:t>
          </a:r>
          <a:r>
            <a:rPr lang="tr-TR" b="1" dirty="0" smtClean="0"/>
            <a:t>“istikrar”</a:t>
          </a:r>
          <a:r>
            <a:rPr lang="tr-TR" dirty="0" smtClean="0"/>
            <a:t> ilkelerine göre gruplandırılarak incelendiği görülmektedir. Bu yaklaşımın temel varsayımı, </a:t>
          </a:r>
          <a:r>
            <a:rPr lang="tr-TR" i="1" u="sng" dirty="0" smtClean="0"/>
            <a:t>bazı seçim sistemlerinin daha </a:t>
          </a:r>
          <a:r>
            <a:rPr lang="tr-TR" b="1" i="1" u="sng" dirty="0" smtClean="0"/>
            <a:t>adil sonuçlar</a:t>
          </a:r>
          <a:r>
            <a:rPr lang="tr-TR" i="1" u="sng" dirty="0" smtClean="0"/>
            <a:t> vermek üzere tasarlandığı</a:t>
          </a:r>
          <a:r>
            <a:rPr lang="tr-TR" dirty="0" smtClean="0"/>
            <a:t>, diğer </a:t>
          </a:r>
          <a:r>
            <a:rPr lang="tr-TR" i="1" u="sng" dirty="0" smtClean="0"/>
            <a:t>bazılarınınsa </a:t>
          </a:r>
          <a:r>
            <a:rPr lang="tr-TR" b="1" i="1" u="sng" dirty="0" smtClean="0"/>
            <a:t>istikrarlı bir yönetim</a:t>
          </a:r>
          <a:r>
            <a:rPr lang="tr-TR" i="1" u="sng" dirty="0" smtClean="0"/>
            <a:t> oluşturma hedefine yönelmeyi hedeflediğidir</a:t>
          </a:r>
          <a:r>
            <a:rPr lang="tr-TR" dirty="0" smtClean="0"/>
            <a:t>.</a:t>
          </a:r>
          <a:endParaRPr lang="tr-TR" dirty="0"/>
        </a:p>
      </dgm:t>
    </dgm:pt>
    <dgm:pt modelId="{657DD161-EAF3-4F6E-AFDB-D65AEE4BE1D5}" type="parTrans" cxnId="{161DD7F3-A8C8-4972-8AA3-18BB71A08439}">
      <dgm:prSet/>
      <dgm:spPr/>
      <dgm:t>
        <a:bodyPr/>
        <a:lstStyle/>
        <a:p>
          <a:endParaRPr lang="tr-TR"/>
        </a:p>
      </dgm:t>
    </dgm:pt>
    <dgm:pt modelId="{510E5497-08F0-41EA-8903-F803E1CFC545}" type="sibTrans" cxnId="{161DD7F3-A8C8-4972-8AA3-18BB71A08439}">
      <dgm:prSet/>
      <dgm:spPr/>
      <dgm:t>
        <a:bodyPr/>
        <a:lstStyle/>
        <a:p>
          <a:endParaRPr lang="tr-TR"/>
        </a:p>
      </dgm:t>
    </dgm:pt>
    <dgm:pt modelId="{0F768A55-F611-4E2A-9ED4-5C32AA1260F6}">
      <dgm:prSet/>
      <dgm:spPr/>
      <dgm:t>
        <a:bodyPr/>
        <a:lstStyle/>
        <a:p>
          <a:r>
            <a:rPr lang="tr-TR" dirty="0" smtClean="0"/>
            <a:t>Bu çerçevede dünyada görülen temel alternatiflere bakıldığında; bir tarafta adalet ilkesini ön plâna çıkaran </a:t>
          </a:r>
          <a:r>
            <a:rPr lang="tr-TR" b="1" dirty="0" smtClean="0"/>
            <a:t>“NİSPÎ (ORANTILI) TEMSİL Sistemleri”</a:t>
          </a:r>
          <a:r>
            <a:rPr lang="tr-TR" dirty="0" smtClean="0"/>
            <a:t>, diğer tarafta ise istikrar ilkesini ön plana çıkana </a:t>
          </a:r>
          <a:r>
            <a:rPr lang="tr-TR" b="1" dirty="0" smtClean="0"/>
            <a:t>“ÇOĞUNLUK SİSTEMLERİ”</a:t>
          </a:r>
          <a:r>
            <a:rPr lang="tr-TR" dirty="0" smtClean="0"/>
            <a:t> bulunduğu görülmektedir. Bir de bunların çeşitli unsurlarının bir araya getirilmesiyle oluşturulan </a:t>
          </a:r>
          <a:r>
            <a:rPr lang="tr-TR" b="1" dirty="0" smtClean="0"/>
            <a:t>“KARMA SEÇİM SİSTEMLERİ”</a:t>
          </a:r>
          <a:r>
            <a:rPr lang="tr-TR" dirty="0" smtClean="0"/>
            <a:t> kategorisinden söz etmek mümkündür.</a:t>
          </a:r>
          <a:endParaRPr lang="tr-TR" dirty="0"/>
        </a:p>
      </dgm:t>
    </dgm:pt>
    <dgm:pt modelId="{240A75D0-92D1-41A4-882B-8C16989944DC}" type="parTrans" cxnId="{95FE7395-3645-4937-8750-BC3E958F9973}">
      <dgm:prSet/>
      <dgm:spPr/>
      <dgm:t>
        <a:bodyPr/>
        <a:lstStyle/>
        <a:p>
          <a:endParaRPr lang="tr-TR"/>
        </a:p>
      </dgm:t>
    </dgm:pt>
    <dgm:pt modelId="{8E6D4E23-B3D0-4387-8889-654DD3204C77}" type="sibTrans" cxnId="{95FE7395-3645-4937-8750-BC3E958F9973}">
      <dgm:prSet/>
      <dgm:spPr/>
      <dgm:t>
        <a:bodyPr/>
        <a:lstStyle/>
        <a:p>
          <a:endParaRPr lang="tr-TR"/>
        </a:p>
      </dgm:t>
    </dgm:pt>
    <dgm:pt modelId="{CA90D900-9FAA-4988-A8F9-42C95487AF25}" type="pres">
      <dgm:prSet presAssocID="{3AD53991-75CA-45BD-8539-332DCF846CA3}" presName="cycle" presStyleCnt="0">
        <dgm:presLayoutVars>
          <dgm:dir/>
          <dgm:resizeHandles val="exact"/>
        </dgm:presLayoutVars>
      </dgm:prSet>
      <dgm:spPr/>
      <dgm:t>
        <a:bodyPr/>
        <a:lstStyle/>
        <a:p>
          <a:endParaRPr lang="tr-TR"/>
        </a:p>
      </dgm:t>
    </dgm:pt>
    <dgm:pt modelId="{445876DB-5A4F-4304-90F5-1D7CE32F9688}" type="pres">
      <dgm:prSet presAssocID="{11D7878C-7C8C-4F87-9A9F-B23B7C767D35}" presName="node" presStyleLbl="node1" presStyleIdx="0" presStyleCnt="2">
        <dgm:presLayoutVars>
          <dgm:bulletEnabled val="1"/>
        </dgm:presLayoutVars>
      </dgm:prSet>
      <dgm:spPr/>
      <dgm:t>
        <a:bodyPr/>
        <a:lstStyle/>
        <a:p>
          <a:endParaRPr lang="tr-TR"/>
        </a:p>
      </dgm:t>
    </dgm:pt>
    <dgm:pt modelId="{ED362581-D98F-4506-AEE9-9F80F62D6223}" type="pres">
      <dgm:prSet presAssocID="{510E5497-08F0-41EA-8903-F803E1CFC545}" presName="sibTrans" presStyleLbl="sibTrans2D1" presStyleIdx="0" presStyleCnt="2"/>
      <dgm:spPr/>
      <dgm:t>
        <a:bodyPr/>
        <a:lstStyle/>
        <a:p>
          <a:endParaRPr lang="tr-TR"/>
        </a:p>
      </dgm:t>
    </dgm:pt>
    <dgm:pt modelId="{39F79AC5-807F-427A-9676-22675CF0AE68}" type="pres">
      <dgm:prSet presAssocID="{510E5497-08F0-41EA-8903-F803E1CFC545}" presName="connectorText" presStyleLbl="sibTrans2D1" presStyleIdx="0" presStyleCnt="2"/>
      <dgm:spPr/>
      <dgm:t>
        <a:bodyPr/>
        <a:lstStyle/>
        <a:p>
          <a:endParaRPr lang="tr-TR"/>
        </a:p>
      </dgm:t>
    </dgm:pt>
    <dgm:pt modelId="{4D34AE30-F107-4D31-95B5-06FBC99DBB4D}" type="pres">
      <dgm:prSet presAssocID="{0F768A55-F611-4E2A-9ED4-5C32AA1260F6}" presName="node" presStyleLbl="node1" presStyleIdx="1" presStyleCnt="2">
        <dgm:presLayoutVars>
          <dgm:bulletEnabled val="1"/>
        </dgm:presLayoutVars>
      </dgm:prSet>
      <dgm:spPr/>
      <dgm:t>
        <a:bodyPr/>
        <a:lstStyle/>
        <a:p>
          <a:endParaRPr lang="tr-TR"/>
        </a:p>
      </dgm:t>
    </dgm:pt>
    <dgm:pt modelId="{505383D6-C863-4956-B80D-55164529C425}" type="pres">
      <dgm:prSet presAssocID="{8E6D4E23-B3D0-4387-8889-654DD3204C77}" presName="sibTrans" presStyleLbl="sibTrans2D1" presStyleIdx="1" presStyleCnt="2"/>
      <dgm:spPr/>
      <dgm:t>
        <a:bodyPr/>
        <a:lstStyle/>
        <a:p>
          <a:endParaRPr lang="tr-TR"/>
        </a:p>
      </dgm:t>
    </dgm:pt>
    <dgm:pt modelId="{E5D5A3E4-5A8B-47D5-BB07-152F081507A5}" type="pres">
      <dgm:prSet presAssocID="{8E6D4E23-B3D0-4387-8889-654DD3204C77}" presName="connectorText" presStyleLbl="sibTrans2D1" presStyleIdx="1" presStyleCnt="2"/>
      <dgm:spPr/>
      <dgm:t>
        <a:bodyPr/>
        <a:lstStyle/>
        <a:p>
          <a:endParaRPr lang="tr-TR"/>
        </a:p>
      </dgm:t>
    </dgm:pt>
  </dgm:ptLst>
  <dgm:cxnLst>
    <dgm:cxn modelId="{95FE7395-3645-4937-8750-BC3E958F9973}" srcId="{3AD53991-75CA-45BD-8539-332DCF846CA3}" destId="{0F768A55-F611-4E2A-9ED4-5C32AA1260F6}" srcOrd="1" destOrd="0" parTransId="{240A75D0-92D1-41A4-882B-8C16989944DC}" sibTransId="{8E6D4E23-B3D0-4387-8889-654DD3204C77}"/>
    <dgm:cxn modelId="{FEF265E1-4518-4B2F-88EC-A8C97F159835}" type="presOf" srcId="{0F768A55-F611-4E2A-9ED4-5C32AA1260F6}" destId="{4D34AE30-F107-4D31-95B5-06FBC99DBB4D}" srcOrd="0" destOrd="0" presId="urn:microsoft.com/office/officeart/2005/8/layout/cycle2"/>
    <dgm:cxn modelId="{299419FE-061D-4D0D-B783-777ADDF328A1}" type="presOf" srcId="{510E5497-08F0-41EA-8903-F803E1CFC545}" destId="{39F79AC5-807F-427A-9676-22675CF0AE68}" srcOrd="1" destOrd="0" presId="urn:microsoft.com/office/officeart/2005/8/layout/cycle2"/>
    <dgm:cxn modelId="{97DFBB25-E19B-4AE5-B9C4-EB3DC265BEFB}" type="presOf" srcId="{8E6D4E23-B3D0-4387-8889-654DD3204C77}" destId="{E5D5A3E4-5A8B-47D5-BB07-152F081507A5}" srcOrd="1" destOrd="0" presId="urn:microsoft.com/office/officeart/2005/8/layout/cycle2"/>
    <dgm:cxn modelId="{161DD7F3-A8C8-4972-8AA3-18BB71A08439}" srcId="{3AD53991-75CA-45BD-8539-332DCF846CA3}" destId="{11D7878C-7C8C-4F87-9A9F-B23B7C767D35}" srcOrd="0" destOrd="0" parTransId="{657DD161-EAF3-4F6E-AFDB-D65AEE4BE1D5}" sibTransId="{510E5497-08F0-41EA-8903-F803E1CFC545}"/>
    <dgm:cxn modelId="{1B53A1EB-352F-4A04-AE51-CF8029234369}" type="presOf" srcId="{8E6D4E23-B3D0-4387-8889-654DD3204C77}" destId="{505383D6-C863-4956-B80D-55164529C425}" srcOrd="0" destOrd="0" presId="urn:microsoft.com/office/officeart/2005/8/layout/cycle2"/>
    <dgm:cxn modelId="{56FFD0F0-FF29-4A01-8C59-B2E88D35CAB3}" type="presOf" srcId="{11D7878C-7C8C-4F87-9A9F-B23B7C767D35}" destId="{445876DB-5A4F-4304-90F5-1D7CE32F9688}" srcOrd="0" destOrd="0" presId="urn:microsoft.com/office/officeart/2005/8/layout/cycle2"/>
    <dgm:cxn modelId="{7B4712CA-0F79-4836-9019-05F1E0AFB2AF}" type="presOf" srcId="{510E5497-08F0-41EA-8903-F803E1CFC545}" destId="{ED362581-D98F-4506-AEE9-9F80F62D6223}" srcOrd="0" destOrd="0" presId="urn:microsoft.com/office/officeart/2005/8/layout/cycle2"/>
    <dgm:cxn modelId="{620A27D8-9F51-463E-A5D2-DB89AE8086AC}" type="presOf" srcId="{3AD53991-75CA-45BD-8539-332DCF846CA3}" destId="{CA90D900-9FAA-4988-A8F9-42C95487AF25}" srcOrd="0" destOrd="0" presId="urn:microsoft.com/office/officeart/2005/8/layout/cycle2"/>
    <dgm:cxn modelId="{71E81CB4-27FF-449C-A0E1-9AA27775537C}" type="presParOf" srcId="{CA90D900-9FAA-4988-A8F9-42C95487AF25}" destId="{445876DB-5A4F-4304-90F5-1D7CE32F9688}" srcOrd="0" destOrd="0" presId="urn:microsoft.com/office/officeart/2005/8/layout/cycle2"/>
    <dgm:cxn modelId="{E503DBB8-411B-4E80-A74F-C1C88C9B83C7}" type="presParOf" srcId="{CA90D900-9FAA-4988-A8F9-42C95487AF25}" destId="{ED362581-D98F-4506-AEE9-9F80F62D6223}" srcOrd="1" destOrd="0" presId="urn:microsoft.com/office/officeart/2005/8/layout/cycle2"/>
    <dgm:cxn modelId="{55D352EF-D8FB-419C-B1BA-516FA8482837}" type="presParOf" srcId="{ED362581-D98F-4506-AEE9-9F80F62D6223}" destId="{39F79AC5-807F-427A-9676-22675CF0AE68}" srcOrd="0" destOrd="0" presId="urn:microsoft.com/office/officeart/2005/8/layout/cycle2"/>
    <dgm:cxn modelId="{36AD4192-3FF9-4AFD-BF18-2705293889E5}" type="presParOf" srcId="{CA90D900-9FAA-4988-A8F9-42C95487AF25}" destId="{4D34AE30-F107-4D31-95B5-06FBC99DBB4D}" srcOrd="2" destOrd="0" presId="urn:microsoft.com/office/officeart/2005/8/layout/cycle2"/>
    <dgm:cxn modelId="{EF7DCDC7-78B7-4BBA-A616-5AE4AACABEC1}" type="presParOf" srcId="{CA90D900-9FAA-4988-A8F9-42C95487AF25}" destId="{505383D6-C863-4956-B80D-55164529C425}" srcOrd="3" destOrd="0" presId="urn:microsoft.com/office/officeart/2005/8/layout/cycle2"/>
    <dgm:cxn modelId="{11BC49FA-ED1F-47C1-9F30-C40019A2B7BB}" type="presParOf" srcId="{505383D6-C863-4956-B80D-55164529C425}" destId="{E5D5A3E4-5A8B-47D5-BB07-152F081507A5}"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7444937-DF56-4599-AF99-0652D02309C1}"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tr-TR"/>
        </a:p>
      </dgm:t>
    </dgm:pt>
    <dgm:pt modelId="{B70AE14D-07F2-4068-AAF8-433781CEF650}">
      <dgm:prSet/>
      <dgm:spPr/>
      <dgm:t>
        <a:bodyPr/>
        <a:lstStyle/>
        <a:p>
          <a:r>
            <a:rPr lang="tr-TR" b="1" dirty="0" smtClean="0"/>
            <a:t>1. </a:t>
          </a:r>
          <a:r>
            <a:rPr lang="tr-TR" dirty="0" smtClean="0"/>
            <a:t>İçinde </a:t>
          </a:r>
          <a:r>
            <a:rPr lang="tr-TR" dirty="0"/>
            <a:t>seçim yapılan en küçük coğrafi birim olan </a:t>
          </a:r>
          <a:r>
            <a:rPr lang="tr-TR" b="1" dirty="0" smtClean="0"/>
            <a:t>“SEÇİM ÇEVRELERİNİN GENİŞLİĞİ”</a:t>
          </a:r>
          <a:endParaRPr lang="tr-TR" b="1" dirty="0"/>
        </a:p>
      </dgm:t>
    </dgm:pt>
    <dgm:pt modelId="{DFE92C81-C636-4D58-BD4E-438558140E1C}" type="parTrans" cxnId="{7B6935C1-D8AC-48DE-9A7A-CB3218B2316C}">
      <dgm:prSet/>
      <dgm:spPr/>
      <dgm:t>
        <a:bodyPr/>
        <a:lstStyle/>
        <a:p>
          <a:endParaRPr lang="tr-TR"/>
        </a:p>
      </dgm:t>
    </dgm:pt>
    <dgm:pt modelId="{E279ECD3-DF46-4F3C-A398-2E4069A1526E}" type="sibTrans" cxnId="{7B6935C1-D8AC-48DE-9A7A-CB3218B2316C}">
      <dgm:prSet/>
      <dgm:spPr/>
      <dgm:t>
        <a:bodyPr/>
        <a:lstStyle/>
        <a:p>
          <a:endParaRPr lang="tr-TR"/>
        </a:p>
      </dgm:t>
    </dgm:pt>
    <dgm:pt modelId="{49429349-4717-4FD2-B27F-51FA6144E120}">
      <dgm:prSet/>
      <dgm:spPr/>
      <dgm:t>
        <a:bodyPr/>
        <a:lstStyle/>
        <a:p>
          <a:r>
            <a:rPr lang="tr-TR" b="1" dirty="0" smtClean="0"/>
            <a:t>3. </a:t>
          </a:r>
          <a:r>
            <a:rPr lang="tr-TR" dirty="0" smtClean="0"/>
            <a:t>Partilerin, adaylarını seçmenlere sunma biçimini belirleyen </a:t>
          </a:r>
          <a:r>
            <a:rPr lang="tr-TR" b="1" dirty="0" smtClean="0"/>
            <a:t>“OY PUSULALARININ YAPISI”</a:t>
          </a:r>
          <a:endParaRPr lang="tr-TR" b="1" dirty="0"/>
        </a:p>
      </dgm:t>
    </dgm:pt>
    <dgm:pt modelId="{B958DB26-B151-4ADF-A43D-FBF4A8681D97}" type="parTrans" cxnId="{F8D43E88-50D9-4382-91A4-78FE3183BF39}">
      <dgm:prSet/>
      <dgm:spPr/>
      <dgm:t>
        <a:bodyPr/>
        <a:lstStyle/>
        <a:p>
          <a:endParaRPr lang="tr-TR"/>
        </a:p>
      </dgm:t>
    </dgm:pt>
    <dgm:pt modelId="{38B14B5E-480F-4BDE-A41B-E0EC8DD9F377}" type="sibTrans" cxnId="{F8D43E88-50D9-4382-91A4-78FE3183BF39}">
      <dgm:prSet/>
      <dgm:spPr/>
      <dgm:t>
        <a:bodyPr/>
        <a:lstStyle/>
        <a:p>
          <a:endParaRPr lang="tr-TR"/>
        </a:p>
      </dgm:t>
    </dgm:pt>
    <dgm:pt modelId="{4E6214E1-D30A-4EA8-B0E5-3B85598C3E9A}">
      <dgm:prSet/>
      <dgm:spPr/>
      <dgm:t>
        <a:bodyPr/>
        <a:lstStyle/>
        <a:p>
          <a:r>
            <a:rPr lang="tr-TR" b="1" dirty="0" smtClean="0"/>
            <a:t>4. </a:t>
          </a:r>
          <a:r>
            <a:rPr lang="tr-TR" dirty="0" smtClean="0"/>
            <a:t>Parlamentoya girmek için aranan asgari başarı düzeyini belirleyen </a:t>
          </a:r>
          <a:r>
            <a:rPr lang="tr-TR" b="1" dirty="0" smtClean="0"/>
            <a:t>“SEÇİM BARAJLARI”</a:t>
          </a:r>
          <a:r>
            <a:rPr lang="tr-TR" dirty="0" smtClean="0"/>
            <a:t>.</a:t>
          </a:r>
          <a:endParaRPr lang="tr-TR" dirty="0"/>
        </a:p>
      </dgm:t>
    </dgm:pt>
    <dgm:pt modelId="{11287A82-0AD7-495D-8BF4-8D0CC521B202}" type="parTrans" cxnId="{AFC23EE6-76E1-4F6C-9ACE-84C902B2D553}">
      <dgm:prSet/>
      <dgm:spPr/>
      <dgm:t>
        <a:bodyPr/>
        <a:lstStyle/>
        <a:p>
          <a:endParaRPr lang="tr-TR"/>
        </a:p>
      </dgm:t>
    </dgm:pt>
    <dgm:pt modelId="{1A445FEF-4A53-45DC-8D07-D55CD8ECC63D}" type="sibTrans" cxnId="{AFC23EE6-76E1-4F6C-9ACE-84C902B2D553}">
      <dgm:prSet/>
      <dgm:spPr/>
      <dgm:t>
        <a:bodyPr/>
        <a:lstStyle/>
        <a:p>
          <a:endParaRPr lang="tr-TR"/>
        </a:p>
      </dgm:t>
    </dgm:pt>
    <dgm:pt modelId="{D045A2B8-0CAF-4772-819E-9C3112426F48}">
      <dgm:prSet/>
      <dgm:spPr/>
      <dgm:t>
        <a:bodyPr/>
        <a:lstStyle/>
        <a:p>
          <a:r>
            <a:rPr lang="tr-TR" b="1" dirty="0" smtClean="0"/>
            <a:t>2. </a:t>
          </a:r>
          <a:r>
            <a:rPr lang="tr-TR" dirty="0" smtClean="0"/>
            <a:t>Kullanılan oyların Parlamento’daki temsilcilerin dağılımına dönüştürülmesinde kullanılan </a:t>
          </a:r>
          <a:r>
            <a:rPr lang="tr-TR" b="1" dirty="0" smtClean="0"/>
            <a:t>“HESAPLAMA YÖNTEMLERİ”</a:t>
          </a:r>
          <a:endParaRPr lang="tr-TR" dirty="0"/>
        </a:p>
      </dgm:t>
    </dgm:pt>
    <dgm:pt modelId="{3E487E5C-652A-411B-8F44-009070D10E45}" type="parTrans" cxnId="{B881F8DE-E21B-403B-8F8B-B8E4E88911A3}">
      <dgm:prSet/>
      <dgm:spPr/>
      <dgm:t>
        <a:bodyPr/>
        <a:lstStyle/>
        <a:p>
          <a:endParaRPr lang="tr-TR"/>
        </a:p>
      </dgm:t>
    </dgm:pt>
    <dgm:pt modelId="{437BA619-AABD-469E-83DF-D711921C0131}" type="sibTrans" cxnId="{B881F8DE-E21B-403B-8F8B-B8E4E88911A3}">
      <dgm:prSet/>
      <dgm:spPr/>
      <dgm:t>
        <a:bodyPr/>
        <a:lstStyle/>
        <a:p>
          <a:endParaRPr lang="tr-TR"/>
        </a:p>
      </dgm:t>
    </dgm:pt>
    <dgm:pt modelId="{2C5D4AF6-842F-43D6-83DA-6FD0B3A24B3A}" type="pres">
      <dgm:prSet presAssocID="{37444937-DF56-4599-AF99-0652D02309C1}" presName="cycle" presStyleCnt="0">
        <dgm:presLayoutVars>
          <dgm:dir/>
          <dgm:resizeHandles val="exact"/>
        </dgm:presLayoutVars>
      </dgm:prSet>
      <dgm:spPr/>
      <dgm:t>
        <a:bodyPr/>
        <a:lstStyle/>
        <a:p>
          <a:endParaRPr lang="tr-TR"/>
        </a:p>
      </dgm:t>
    </dgm:pt>
    <dgm:pt modelId="{EA507CF0-B68B-4E7D-A154-25AA989C58A7}" type="pres">
      <dgm:prSet presAssocID="{B70AE14D-07F2-4068-AAF8-433781CEF650}" presName="node" presStyleLbl="node1" presStyleIdx="0" presStyleCnt="4" custScaleX="326204">
        <dgm:presLayoutVars>
          <dgm:bulletEnabled val="1"/>
        </dgm:presLayoutVars>
      </dgm:prSet>
      <dgm:spPr>
        <a:prstGeom prst="horizontalScroll">
          <a:avLst/>
        </a:prstGeom>
      </dgm:spPr>
      <dgm:t>
        <a:bodyPr/>
        <a:lstStyle/>
        <a:p>
          <a:endParaRPr lang="tr-TR"/>
        </a:p>
      </dgm:t>
    </dgm:pt>
    <dgm:pt modelId="{C254081A-7937-4A46-A256-F69A5C82FBDF}" type="pres">
      <dgm:prSet presAssocID="{E279ECD3-DF46-4F3C-A398-2E4069A1526E}" presName="sibTrans" presStyleLbl="sibTrans2D1" presStyleIdx="0" presStyleCnt="4"/>
      <dgm:spPr/>
      <dgm:t>
        <a:bodyPr/>
        <a:lstStyle/>
        <a:p>
          <a:endParaRPr lang="tr-TR"/>
        </a:p>
      </dgm:t>
    </dgm:pt>
    <dgm:pt modelId="{75D0F13B-A096-4624-B7C8-AEFECE47E294}" type="pres">
      <dgm:prSet presAssocID="{E279ECD3-DF46-4F3C-A398-2E4069A1526E}" presName="connectorText" presStyleLbl="sibTrans2D1" presStyleIdx="0" presStyleCnt="4"/>
      <dgm:spPr/>
      <dgm:t>
        <a:bodyPr/>
        <a:lstStyle/>
        <a:p>
          <a:endParaRPr lang="tr-TR"/>
        </a:p>
      </dgm:t>
    </dgm:pt>
    <dgm:pt modelId="{43DC8F80-4BD3-4A01-AE3C-B4F215293776}" type="pres">
      <dgm:prSet presAssocID="{49429349-4717-4FD2-B27F-51FA6144E120}" presName="node" presStyleLbl="node1" presStyleIdx="1" presStyleCnt="4" custScaleX="207788">
        <dgm:presLayoutVars>
          <dgm:bulletEnabled val="1"/>
        </dgm:presLayoutVars>
      </dgm:prSet>
      <dgm:spPr>
        <a:prstGeom prst="horizontalScroll">
          <a:avLst/>
        </a:prstGeom>
      </dgm:spPr>
      <dgm:t>
        <a:bodyPr/>
        <a:lstStyle/>
        <a:p>
          <a:endParaRPr lang="tr-TR"/>
        </a:p>
      </dgm:t>
    </dgm:pt>
    <dgm:pt modelId="{F06980D5-1B88-4A29-98C4-004FE32F5FE5}" type="pres">
      <dgm:prSet presAssocID="{38B14B5E-480F-4BDE-A41B-E0EC8DD9F377}" presName="sibTrans" presStyleLbl="sibTrans2D1" presStyleIdx="1" presStyleCnt="4"/>
      <dgm:spPr/>
      <dgm:t>
        <a:bodyPr/>
        <a:lstStyle/>
        <a:p>
          <a:endParaRPr lang="tr-TR"/>
        </a:p>
      </dgm:t>
    </dgm:pt>
    <dgm:pt modelId="{A5078224-B4DA-4E9A-BE7E-05BAB8CCBCF0}" type="pres">
      <dgm:prSet presAssocID="{38B14B5E-480F-4BDE-A41B-E0EC8DD9F377}" presName="connectorText" presStyleLbl="sibTrans2D1" presStyleIdx="1" presStyleCnt="4"/>
      <dgm:spPr/>
      <dgm:t>
        <a:bodyPr/>
        <a:lstStyle/>
        <a:p>
          <a:endParaRPr lang="tr-TR"/>
        </a:p>
      </dgm:t>
    </dgm:pt>
    <dgm:pt modelId="{4A8DDA6A-0358-498A-AF35-A0862440069A}" type="pres">
      <dgm:prSet presAssocID="{4E6214E1-D30A-4EA8-B0E5-3B85598C3E9A}" presName="node" presStyleLbl="node1" presStyleIdx="2" presStyleCnt="4" custScaleX="309034">
        <dgm:presLayoutVars>
          <dgm:bulletEnabled val="1"/>
        </dgm:presLayoutVars>
      </dgm:prSet>
      <dgm:spPr>
        <a:prstGeom prst="horizontalScroll">
          <a:avLst/>
        </a:prstGeom>
      </dgm:spPr>
      <dgm:t>
        <a:bodyPr/>
        <a:lstStyle/>
        <a:p>
          <a:endParaRPr lang="tr-TR"/>
        </a:p>
      </dgm:t>
    </dgm:pt>
    <dgm:pt modelId="{AFA82DAD-3554-4551-9DA9-0CE4B51E8955}" type="pres">
      <dgm:prSet presAssocID="{1A445FEF-4A53-45DC-8D07-D55CD8ECC63D}" presName="sibTrans" presStyleLbl="sibTrans2D1" presStyleIdx="2" presStyleCnt="4"/>
      <dgm:spPr/>
      <dgm:t>
        <a:bodyPr/>
        <a:lstStyle/>
        <a:p>
          <a:endParaRPr lang="tr-TR"/>
        </a:p>
      </dgm:t>
    </dgm:pt>
    <dgm:pt modelId="{35D41E5E-D986-4DC5-ACA0-C375FB2FFDE9}" type="pres">
      <dgm:prSet presAssocID="{1A445FEF-4A53-45DC-8D07-D55CD8ECC63D}" presName="connectorText" presStyleLbl="sibTrans2D1" presStyleIdx="2" presStyleCnt="4"/>
      <dgm:spPr/>
      <dgm:t>
        <a:bodyPr/>
        <a:lstStyle/>
        <a:p>
          <a:endParaRPr lang="tr-TR"/>
        </a:p>
      </dgm:t>
    </dgm:pt>
    <dgm:pt modelId="{294C25B4-3BB6-4725-A06F-DE1C9FBD3972}" type="pres">
      <dgm:prSet presAssocID="{D045A2B8-0CAF-4772-819E-9C3112426F48}" presName="node" presStyleLbl="node1" presStyleIdx="3" presStyleCnt="4" custScaleX="218426">
        <dgm:presLayoutVars>
          <dgm:bulletEnabled val="1"/>
        </dgm:presLayoutVars>
      </dgm:prSet>
      <dgm:spPr>
        <a:prstGeom prst="horizontalScroll">
          <a:avLst/>
        </a:prstGeom>
      </dgm:spPr>
      <dgm:t>
        <a:bodyPr/>
        <a:lstStyle/>
        <a:p>
          <a:endParaRPr lang="tr-TR"/>
        </a:p>
      </dgm:t>
    </dgm:pt>
    <dgm:pt modelId="{402044D8-0639-43C9-B462-07F0DF5FEDE5}" type="pres">
      <dgm:prSet presAssocID="{437BA619-AABD-469E-83DF-D711921C0131}" presName="sibTrans" presStyleLbl="sibTrans2D1" presStyleIdx="3" presStyleCnt="4"/>
      <dgm:spPr/>
      <dgm:t>
        <a:bodyPr/>
        <a:lstStyle/>
        <a:p>
          <a:endParaRPr lang="tr-TR"/>
        </a:p>
      </dgm:t>
    </dgm:pt>
    <dgm:pt modelId="{7CAB8426-A582-4609-9200-D1863DADA546}" type="pres">
      <dgm:prSet presAssocID="{437BA619-AABD-469E-83DF-D711921C0131}" presName="connectorText" presStyleLbl="sibTrans2D1" presStyleIdx="3" presStyleCnt="4"/>
      <dgm:spPr/>
      <dgm:t>
        <a:bodyPr/>
        <a:lstStyle/>
        <a:p>
          <a:endParaRPr lang="tr-TR"/>
        </a:p>
      </dgm:t>
    </dgm:pt>
  </dgm:ptLst>
  <dgm:cxnLst>
    <dgm:cxn modelId="{DCBFA3F7-68F7-48FF-BD01-DE3BD097B8E2}" type="presOf" srcId="{38B14B5E-480F-4BDE-A41B-E0EC8DD9F377}" destId="{F06980D5-1B88-4A29-98C4-004FE32F5FE5}" srcOrd="0" destOrd="0" presId="urn:microsoft.com/office/officeart/2005/8/layout/cycle2"/>
    <dgm:cxn modelId="{A32C62CF-8AF7-4590-B3C0-B86D1E73FFAA}" type="presOf" srcId="{4E6214E1-D30A-4EA8-B0E5-3B85598C3E9A}" destId="{4A8DDA6A-0358-498A-AF35-A0862440069A}" srcOrd="0" destOrd="0" presId="urn:microsoft.com/office/officeart/2005/8/layout/cycle2"/>
    <dgm:cxn modelId="{514BD12D-74AA-4058-8307-085E829119B3}" type="presOf" srcId="{1A445FEF-4A53-45DC-8D07-D55CD8ECC63D}" destId="{35D41E5E-D986-4DC5-ACA0-C375FB2FFDE9}" srcOrd="1" destOrd="0" presId="urn:microsoft.com/office/officeart/2005/8/layout/cycle2"/>
    <dgm:cxn modelId="{4312CF9E-20D6-48A6-8D1E-41A1ABCE80B1}" type="presOf" srcId="{D045A2B8-0CAF-4772-819E-9C3112426F48}" destId="{294C25B4-3BB6-4725-A06F-DE1C9FBD3972}" srcOrd="0" destOrd="0" presId="urn:microsoft.com/office/officeart/2005/8/layout/cycle2"/>
    <dgm:cxn modelId="{FFA01170-D48F-4B02-BCAD-37F7CCA738BE}" type="presOf" srcId="{E279ECD3-DF46-4F3C-A398-2E4069A1526E}" destId="{C254081A-7937-4A46-A256-F69A5C82FBDF}" srcOrd="0" destOrd="0" presId="urn:microsoft.com/office/officeart/2005/8/layout/cycle2"/>
    <dgm:cxn modelId="{F93EBEF4-47D2-432B-B9B0-8ED54F69DB96}" type="presOf" srcId="{38B14B5E-480F-4BDE-A41B-E0EC8DD9F377}" destId="{A5078224-B4DA-4E9A-BE7E-05BAB8CCBCF0}" srcOrd="1" destOrd="0" presId="urn:microsoft.com/office/officeart/2005/8/layout/cycle2"/>
    <dgm:cxn modelId="{9B74EE68-B5FE-4345-8DA1-2D512DA9916D}" type="presOf" srcId="{437BA619-AABD-469E-83DF-D711921C0131}" destId="{402044D8-0639-43C9-B462-07F0DF5FEDE5}" srcOrd="0" destOrd="0" presId="urn:microsoft.com/office/officeart/2005/8/layout/cycle2"/>
    <dgm:cxn modelId="{B881F8DE-E21B-403B-8F8B-B8E4E88911A3}" srcId="{37444937-DF56-4599-AF99-0652D02309C1}" destId="{D045A2B8-0CAF-4772-819E-9C3112426F48}" srcOrd="3" destOrd="0" parTransId="{3E487E5C-652A-411B-8F44-009070D10E45}" sibTransId="{437BA619-AABD-469E-83DF-D711921C0131}"/>
    <dgm:cxn modelId="{3AE01465-61E6-4749-8460-4AB4BDBA1F40}" type="presOf" srcId="{37444937-DF56-4599-AF99-0652D02309C1}" destId="{2C5D4AF6-842F-43D6-83DA-6FD0B3A24B3A}" srcOrd="0" destOrd="0" presId="urn:microsoft.com/office/officeart/2005/8/layout/cycle2"/>
    <dgm:cxn modelId="{58FF2E10-3FC1-49B4-B7A8-FAA119562BC4}" type="presOf" srcId="{1A445FEF-4A53-45DC-8D07-D55CD8ECC63D}" destId="{AFA82DAD-3554-4551-9DA9-0CE4B51E8955}" srcOrd="0" destOrd="0" presId="urn:microsoft.com/office/officeart/2005/8/layout/cycle2"/>
    <dgm:cxn modelId="{C8C998B4-D39D-43D8-9C7B-CCBE9CA30003}" type="presOf" srcId="{E279ECD3-DF46-4F3C-A398-2E4069A1526E}" destId="{75D0F13B-A096-4624-B7C8-AEFECE47E294}" srcOrd="1" destOrd="0" presId="urn:microsoft.com/office/officeart/2005/8/layout/cycle2"/>
    <dgm:cxn modelId="{EBE728F6-A44E-453F-BFA7-0680D92B9766}" type="presOf" srcId="{49429349-4717-4FD2-B27F-51FA6144E120}" destId="{43DC8F80-4BD3-4A01-AE3C-B4F215293776}" srcOrd="0" destOrd="0" presId="urn:microsoft.com/office/officeart/2005/8/layout/cycle2"/>
    <dgm:cxn modelId="{F2440E00-1751-492C-BCC2-5713B4146273}" type="presOf" srcId="{437BA619-AABD-469E-83DF-D711921C0131}" destId="{7CAB8426-A582-4609-9200-D1863DADA546}" srcOrd="1" destOrd="0" presId="urn:microsoft.com/office/officeart/2005/8/layout/cycle2"/>
    <dgm:cxn modelId="{3C8EC9B0-B7D0-461E-8825-E2C741CC9340}" type="presOf" srcId="{B70AE14D-07F2-4068-AAF8-433781CEF650}" destId="{EA507CF0-B68B-4E7D-A154-25AA989C58A7}" srcOrd="0" destOrd="0" presId="urn:microsoft.com/office/officeart/2005/8/layout/cycle2"/>
    <dgm:cxn modelId="{F8D43E88-50D9-4382-91A4-78FE3183BF39}" srcId="{37444937-DF56-4599-AF99-0652D02309C1}" destId="{49429349-4717-4FD2-B27F-51FA6144E120}" srcOrd="1" destOrd="0" parTransId="{B958DB26-B151-4ADF-A43D-FBF4A8681D97}" sibTransId="{38B14B5E-480F-4BDE-A41B-E0EC8DD9F377}"/>
    <dgm:cxn modelId="{7B6935C1-D8AC-48DE-9A7A-CB3218B2316C}" srcId="{37444937-DF56-4599-AF99-0652D02309C1}" destId="{B70AE14D-07F2-4068-AAF8-433781CEF650}" srcOrd="0" destOrd="0" parTransId="{DFE92C81-C636-4D58-BD4E-438558140E1C}" sibTransId="{E279ECD3-DF46-4F3C-A398-2E4069A1526E}"/>
    <dgm:cxn modelId="{AFC23EE6-76E1-4F6C-9ACE-84C902B2D553}" srcId="{37444937-DF56-4599-AF99-0652D02309C1}" destId="{4E6214E1-D30A-4EA8-B0E5-3B85598C3E9A}" srcOrd="2" destOrd="0" parTransId="{11287A82-0AD7-495D-8BF4-8D0CC521B202}" sibTransId="{1A445FEF-4A53-45DC-8D07-D55CD8ECC63D}"/>
    <dgm:cxn modelId="{DC76C711-46AD-4C5C-8C51-6B0DF74E2B74}" type="presParOf" srcId="{2C5D4AF6-842F-43D6-83DA-6FD0B3A24B3A}" destId="{EA507CF0-B68B-4E7D-A154-25AA989C58A7}" srcOrd="0" destOrd="0" presId="urn:microsoft.com/office/officeart/2005/8/layout/cycle2"/>
    <dgm:cxn modelId="{C967AB36-3892-4654-A5C2-1EB5104209F3}" type="presParOf" srcId="{2C5D4AF6-842F-43D6-83DA-6FD0B3A24B3A}" destId="{C254081A-7937-4A46-A256-F69A5C82FBDF}" srcOrd="1" destOrd="0" presId="urn:microsoft.com/office/officeart/2005/8/layout/cycle2"/>
    <dgm:cxn modelId="{80E3A6C4-EC86-464D-9387-A7068A3C5906}" type="presParOf" srcId="{C254081A-7937-4A46-A256-F69A5C82FBDF}" destId="{75D0F13B-A096-4624-B7C8-AEFECE47E294}" srcOrd="0" destOrd="0" presId="urn:microsoft.com/office/officeart/2005/8/layout/cycle2"/>
    <dgm:cxn modelId="{DCCA93C2-7E87-41E9-AF10-DDB486D64074}" type="presParOf" srcId="{2C5D4AF6-842F-43D6-83DA-6FD0B3A24B3A}" destId="{43DC8F80-4BD3-4A01-AE3C-B4F215293776}" srcOrd="2" destOrd="0" presId="urn:microsoft.com/office/officeart/2005/8/layout/cycle2"/>
    <dgm:cxn modelId="{9555F4C9-42D0-4B95-AA8A-C9F9ACDE8C7A}" type="presParOf" srcId="{2C5D4AF6-842F-43D6-83DA-6FD0B3A24B3A}" destId="{F06980D5-1B88-4A29-98C4-004FE32F5FE5}" srcOrd="3" destOrd="0" presId="urn:microsoft.com/office/officeart/2005/8/layout/cycle2"/>
    <dgm:cxn modelId="{4DAC0114-9D53-4B04-B21A-674375B59720}" type="presParOf" srcId="{F06980D5-1B88-4A29-98C4-004FE32F5FE5}" destId="{A5078224-B4DA-4E9A-BE7E-05BAB8CCBCF0}" srcOrd="0" destOrd="0" presId="urn:microsoft.com/office/officeart/2005/8/layout/cycle2"/>
    <dgm:cxn modelId="{47915B36-9050-4DC2-850B-8EE6B6F4A9EC}" type="presParOf" srcId="{2C5D4AF6-842F-43D6-83DA-6FD0B3A24B3A}" destId="{4A8DDA6A-0358-498A-AF35-A0862440069A}" srcOrd="4" destOrd="0" presId="urn:microsoft.com/office/officeart/2005/8/layout/cycle2"/>
    <dgm:cxn modelId="{74B5395A-E470-447B-A370-F6B3EE17C680}" type="presParOf" srcId="{2C5D4AF6-842F-43D6-83DA-6FD0B3A24B3A}" destId="{AFA82DAD-3554-4551-9DA9-0CE4B51E8955}" srcOrd="5" destOrd="0" presId="urn:microsoft.com/office/officeart/2005/8/layout/cycle2"/>
    <dgm:cxn modelId="{01DFD8A1-5FDA-44F3-8D26-C534A7461894}" type="presParOf" srcId="{AFA82DAD-3554-4551-9DA9-0CE4B51E8955}" destId="{35D41E5E-D986-4DC5-ACA0-C375FB2FFDE9}" srcOrd="0" destOrd="0" presId="urn:microsoft.com/office/officeart/2005/8/layout/cycle2"/>
    <dgm:cxn modelId="{85F0FC0F-8DDE-41D8-B201-8E5EB16BFF8D}" type="presParOf" srcId="{2C5D4AF6-842F-43D6-83DA-6FD0B3A24B3A}" destId="{294C25B4-3BB6-4725-A06F-DE1C9FBD3972}" srcOrd="6" destOrd="0" presId="urn:microsoft.com/office/officeart/2005/8/layout/cycle2"/>
    <dgm:cxn modelId="{34FACFB2-619C-4C15-90E5-F4624FB07694}" type="presParOf" srcId="{2C5D4AF6-842F-43D6-83DA-6FD0B3A24B3A}" destId="{402044D8-0639-43C9-B462-07F0DF5FEDE5}" srcOrd="7" destOrd="0" presId="urn:microsoft.com/office/officeart/2005/8/layout/cycle2"/>
    <dgm:cxn modelId="{8B5716F9-CD3D-49B4-8F16-FE3BE6F4E2DB}" type="presParOf" srcId="{402044D8-0639-43C9-B462-07F0DF5FEDE5}" destId="{7CAB8426-A582-4609-9200-D1863DADA546}"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5876DB-5A4F-4304-90F5-1D7CE32F9688}">
      <dsp:nvSpPr>
        <dsp:cNvPr id="0" name=""/>
        <dsp:cNvSpPr/>
      </dsp:nvSpPr>
      <dsp:spPr>
        <a:xfrm>
          <a:off x="1342" y="50602"/>
          <a:ext cx="4017466" cy="4017466"/>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rtl="0">
            <a:lnSpc>
              <a:spcPct val="90000"/>
            </a:lnSpc>
            <a:spcBef>
              <a:spcPct val="0"/>
            </a:spcBef>
            <a:spcAft>
              <a:spcPct val="35000"/>
            </a:spcAft>
          </a:pPr>
          <a:r>
            <a:rPr lang="tr-TR" sz="1500" kern="1200" dirty="0" smtClean="0"/>
            <a:t>Dünyada uygulanan farklı seçim sistemlerine bakıldığında; anılan sistemlerin, genel olarak seçimlerden beklenen iki farklı sonuç olduğu varsayılan </a:t>
          </a:r>
          <a:r>
            <a:rPr lang="tr-TR" sz="1500" b="1" kern="1200" dirty="0" smtClean="0"/>
            <a:t>“adalet”</a:t>
          </a:r>
          <a:r>
            <a:rPr lang="tr-TR" sz="1500" kern="1200" dirty="0" smtClean="0"/>
            <a:t> ve </a:t>
          </a:r>
          <a:r>
            <a:rPr lang="tr-TR" sz="1500" b="1" kern="1200" dirty="0" smtClean="0"/>
            <a:t>“istikrar”</a:t>
          </a:r>
          <a:r>
            <a:rPr lang="tr-TR" sz="1500" kern="1200" dirty="0" smtClean="0"/>
            <a:t> ilkelerine göre gruplandırılarak incelendiği görülmektedir. Bu yaklaşımın temel varsayımı, </a:t>
          </a:r>
          <a:r>
            <a:rPr lang="tr-TR" sz="1500" i="1" u="sng" kern="1200" dirty="0" smtClean="0"/>
            <a:t>bazı seçim sistemlerinin daha </a:t>
          </a:r>
          <a:r>
            <a:rPr lang="tr-TR" sz="1500" b="1" i="1" u="sng" kern="1200" dirty="0" smtClean="0"/>
            <a:t>adil sonuçlar</a:t>
          </a:r>
          <a:r>
            <a:rPr lang="tr-TR" sz="1500" i="1" u="sng" kern="1200" dirty="0" smtClean="0"/>
            <a:t> vermek üzere tasarlandığı</a:t>
          </a:r>
          <a:r>
            <a:rPr lang="tr-TR" sz="1500" kern="1200" dirty="0" smtClean="0"/>
            <a:t>, diğer </a:t>
          </a:r>
          <a:r>
            <a:rPr lang="tr-TR" sz="1500" i="1" u="sng" kern="1200" dirty="0" smtClean="0"/>
            <a:t>bazılarınınsa </a:t>
          </a:r>
          <a:r>
            <a:rPr lang="tr-TR" sz="1500" b="1" i="1" u="sng" kern="1200" dirty="0" smtClean="0"/>
            <a:t>istikrarlı bir yönetim</a:t>
          </a:r>
          <a:r>
            <a:rPr lang="tr-TR" sz="1500" i="1" u="sng" kern="1200" dirty="0" smtClean="0"/>
            <a:t> oluşturma hedefine yönelmeyi hedeflediğidir</a:t>
          </a:r>
          <a:r>
            <a:rPr lang="tr-TR" sz="1500" kern="1200" dirty="0" smtClean="0"/>
            <a:t>.</a:t>
          </a:r>
          <a:endParaRPr lang="tr-TR" sz="1500" kern="1200" dirty="0"/>
        </a:p>
      </dsp:txBody>
      <dsp:txXfrm>
        <a:off x="589686" y="638946"/>
        <a:ext cx="2840778" cy="2840778"/>
      </dsp:txXfrm>
    </dsp:sp>
    <dsp:sp modelId="{ED362581-D98F-4506-AEE9-9F80F62D6223}">
      <dsp:nvSpPr>
        <dsp:cNvPr id="0" name=""/>
        <dsp:cNvSpPr/>
      </dsp:nvSpPr>
      <dsp:spPr>
        <a:xfrm>
          <a:off x="3705841" y="-517215"/>
          <a:ext cx="2504929" cy="135589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tr-TR" sz="1200" kern="1200"/>
        </a:p>
      </dsp:txBody>
      <dsp:txXfrm>
        <a:off x="3705841" y="-246036"/>
        <a:ext cx="2098161" cy="813536"/>
      </dsp:txXfrm>
    </dsp:sp>
    <dsp:sp modelId="{4D34AE30-F107-4D31-95B5-06FBC99DBB4D}">
      <dsp:nvSpPr>
        <dsp:cNvPr id="0" name=""/>
        <dsp:cNvSpPr/>
      </dsp:nvSpPr>
      <dsp:spPr>
        <a:xfrm>
          <a:off x="6039591" y="50602"/>
          <a:ext cx="4017466" cy="4017466"/>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tr-TR" sz="1500" kern="1200" dirty="0" smtClean="0"/>
            <a:t>Bu çerçevede dünyada görülen temel alternatiflere bakıldığında; bir tarafta adalet ilkesini ön plâna çıkaran </a:t>
          </a:r>
          <a:r>
            <a:rPr lang="tr-TR" sz="1500" b="1" kern="1200" dirty="0" smtClean="0"/>
            <a:t>“NİSPÎ (ORANTILI) TEMSİL Sistemleri”</a:t>
          </a:r>
          <a:r>
            <a:rPr lang="tr-TR" sz="1500" kern="1200" dirty="0" smtClean="0"/>
            <a:t>, diğer tarafta ise istikrar ilkesini ön plana çıkana </a:t>
          </a:r>
          <a:r>
            <a:rPr lang="tr-TR" sz="1500" b="1" kern="1200" dirty="0" smtClean="0"/>
            <a:t>“ÇOĞUNLUK SİSTEMLERİ”</a:t>
          </a:r>
          <a:r>
            <a:rPr lang="tr-TR" sz="1500" kern="1200" dirty="0" smtClean="0"/>
            <a:t> bulunduğu görülmektedir. Bir de bunların çeşitli unsurlarının bir araya getirilmesiyle oluşturulan </a:t>
          </a:r>
          <a:r>
            <a:rPr lang="tr-TR" sz="1500" b="1" kern="1200" dirty="0" smtClean="0"/>
            <a:t>“KARMA SEÇİM SİSTEMLERİ”</a:t>
          </a:r>
          <a:r>
            <a:rPr lang="tr-TR" sz="1500" kern="1200" dirty="0" smtClean="0"/>
            <a:t> kategorisinden söz etmek mümkündür.</a:t>
          </a:r>
          <a:endParaRPr lang="tr-TR" sz="1500" kern="1200" dirty="0"/>
        </a:p>
      </dsp:txBody>
      <dsp:txXfrm>
        <a:off x="6627935" y="638946"/>
        <a:ext cx="2840778" cy="2840778"/>
      </dsp:txXfrm>
    </dsp:sp>
    <dsp:sp modelId="{505383D6-C863-4956-B80D-55164529C425}">
      <dsp:nvSpPr>
        <dsp:cNvPr id="0" name=""/>
        <dsp:cNvSpPr/>
      </dsp:nvSpPr>
      <dsp:spPr>
        <a:xfrm rot="10800000">
          <a:off x="3847629" y="3279991"/>
          <a:ext cx="2504929" cy="135589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tr-TR" sz="1200" kern="1200"/>
        </a:p>
      </dsp:txBody>
      <dsp:txXfrm rot="10800000">
        <a:off x="4254397" y="3551170"/>
        <a:ext cx="2098161" cy="81353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507CF0-B68B-4E7D-A154-25AA989C58A7}">
      <dsp:nvSpPr>
        <dsp:cNvPr id="0" name=""/>
        <dsp:cNvSpPr/>
      </dsp:nvSpPr>
      <dsp:spPr>
        <a:xfrm>
          <a:off x="2913458" y="565"/>
          <a:ext cx="4301624" cy="1318691"/>
        </a:xfrm>
        <a:prstGeom prst="horizontalScroll">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tr-TR" sz="1300" b="1" kern="1200" dirty="0" smtClean="0"/>
            <a:t>1. </a:t>
          </a:r>
          <a:r>
            <a:rPr lang="tr-TR" sz="1300" kern="1200" dirty="0" smtClean="0"/>
            <a:t>İçinde </a:t>
          </a:r>
          <a:r>
            <a:rPr lang="tr-TR" sz="1300" kern="1200" dirty="0"/>
            <a:t>seçim yapılan en küçük coğrafi birim olan </a:t>
          </a:r>
          <a:r>
            <a:rPr lang="tr-TR" sz="1300" b="1" kern="1200" dirty="0" smtClean="0"/>
            <a:t>“SEÇİM ÇEVRELERİNİN GENİŞLİĞİ”</a:t>
          </a:r>
          <a:endParaRPr lang="tr-TR" sz="1300" b="1" kern="1200" dirty="0"/>
        </a:p>
      </dsp:txBody>
      <dsp:txXfrm>
        <a:off x="3078294" y="165401"/>
        <a:ext cx="4054370" cy="989019"/>
      </dsp:txXfrm>
    </dsp:sp>
    <dsp:sp modelId="{C254081A-7937-4A46-A256-F69A5C82FBDF}">
      <dsp:nvSpPr>
        <dsp:cNvPr id="0" name=""/>
        <dsp:cNvSpPr/>
      </dsp:nvSpPr>
      <dsp:spPr>
        <a:xfrm rot="2700000">
          <a:off x="5713903" y="1152434"/>
          <a:ext cx="130841" cy="44505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tr-TR" sz="1100" kern="1200"/>
        </a:p>
      </dsp:txBody>
      <dsp:txXfrm>
        <a:off x="5719651" y="1227568"/>
        <a:ext cx="91589" cy="267034"/>
      </dsp:txXfrm>
    </dsp:sp>
    <dsp:sp modelId="{43DC8F80-4BD3-4A01-AE3C-B4F215293776}">
      <dsp:nvSpPr>
        <dsp:cNvPr id="0" name=""/>
        <dsp:cNvSpPr/>
      </dsp:nvSpPr>
      <dsp:spPr>
        <a:xfrm>
          <a:off x="5093305" y="1399641"/>
          <a:ext cx="2740082" cy="1318691"/>
        </a:xfrm>
        <a:prstGeom prst="horizontalScroll">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tr-TR" sz="1300" b="1" kern="1200" dirty="0" smtClean="0"/>
            <a:t>3. </a:t>
          </a:r>
          <a:r>
            <a:rPr lang="tr-TR" sz="1300" kern="1200" dirty="0" smtClean="0"/>
            <a:t>Partilerin, adaylarını seçmenlere sunma biçimini belirleyen </a:t>
          </a:r>
          <a:r>
            <a:rPr lang="tr-TR" sz="1300" b="1" kern="1200" dirty="0" smtClean="0"/>
            <a:t>“OY PUSULALARININ YAPISI”</a:t>
          </a:r>
          <a:endParaRPr lang="tr-TR" sz="1300" b="1" kern="1200" dirty="0"/>
        </a:p>
      </dsp:txBody>
      <dsp:txXfrm>
        <a:off x="5258141" y="1564477"/>
        <a:ext cx="2492828" cy="989019"/>
      </dsp:txXfrm>
    </dsp:sp>
    <dsp:sp modelId="{F06980D5-1B88-4A29-98C4-004FE32F5FE5}">
      <dsp:nvSpPr>
        <dsp:cNvPr id="0" name=""/>
        <dsp:cNvSpPr/>
      </dsp:nvSpPr>
      <dsp:spPr>
        <a:xfrm rot="8100000">
          <a:off x="5716500" y="2516733"/>
          <a:ext cx="133142" cy="44505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tr-TR" sz="1100" kern="1200"/>
        </a:p>
      </dsp:txBody>
      <dsp:txXfrm rot="10800000">
        <a:off x="5750593" y="2591623"/>
        <a:ext cx="93199" cy="267034"/>
      </dsp:txXfrm>
    </dsp:sp>
    <dsp:sp modelId="{4A8DDA6A-0358-498A-AF35-A0862440069A}">
      <dsp:nvSpPr>
        <dsp:cNvPr id="0" name=""/>
        <dsp:cNvSpPr/>
      </dsp:nvSpPr>
      <dsp:spPr>
        <a:xfrm>
          <a:off x="3026667" y="2798718"/>
          <a:ext cx="4075205" cy="1318691"/>
        </a:xfrm>
        <a:prstGeom prst="horizontalScroll">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tr-TR" sz="1300" b="1" kern="1200" dirty="0" smtClean="0"/>
            <a:t>4. </a:t>
          </a:r>
          <a:r>
            <a:rPr lang="tr-TR" sz="1300" kern="1200" dirty="0" smtClean="0"/>
            <a:t>Parlamentoya girmek için aranan asgari başarı düzeyini belirleyen </a:t>
          </a:r>
          <a:r>
            <a:rPr lang="tr-TR" sz="1300" b="1" kern="1200" dirty="0" smtClean="0"/>
            <a:t>“SEÇİM BARAJLARI”</a:t>
          </a:r>
          <a:r>
            <a:rPr lang="tr-TR" sz="1300" kern="1200" dirty="0" smtClean="0"/>
            <a:t>.</a:t>
          </a:r>
          <a:endParaRPr lang="tr-TR" sz="1300" kern="1200" dirty="0"/>
        </a:p>
      </dsp:txBody>
      <dsp:txXfrm>
        <a:off x="3191503" y="2963554"/>
        <a:ext cx="3827951" cy="989019"/>
      </dsp:txXfrm>
    </dsp:sp>
    <dsp:sp modelId="{AFA82DAD-3554-4551-9DA9-0CE4B51E8955}">
      <dsp:nvSpPr>
        <dsp:cNvPr id="0" name=""/>
        <dsp:cNvSpPr/>
      </dsp:nvSpPr>
      <dsp:spPr>
        <a:xfrm rot="13500000">
          <a:off x="4288854" y="2524672"/>
          <a:ext cx="129108" cy="44505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tr-TR" sz="1100" kern="1200"/>
        </a:p>
      </dsp:txBody>
      <dsp:txXfrm rot="10800000">
        <a:off x="4321914" y="2627378"/>
        <a:ext cx="90376" cy="267034"/>
      </dsp:txXfrm>
    </dsp:sp>
    <dsp:sp modelId="{294C25B4-3BB6-4725-A06F-DE1C9FBD3972}">
      <dsp:nvSpPr>
        <dsp:cNvPr id="0" name=""/>
        <dsp:cNvSpPr/>
      </dsp:nvSpPr>
      <dsp:spPr>
        <a:xfrm>
          <a:off x="2225011" y="1399641"/>
          <a:ext cx="2880365" cy="1318691"/>
        </a:xfrm>
        <a:prstGeom prst="horizontalScroll">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tr-TR" sz="1300" b="1" kern="1200" dirty="0" smtClean="0"/>
            <a:t>2. </a:t>
          </a:r>
          <a:r>
            <a:rPr lang="tr-TR" sz="1300" kern="1200" dirty="0" smtClean="0"/>
            <a:t>Kullanılan oyların Parlamento’daki temsilcilerin dağılımına dönüştürülmesinde kullanılan </a:t>
          </a:r>
          <a:r>
            <a:rPr lang="tr-TR" sz="1300" b="1" kern="1200" dirty="0" smtClean="0"/>
            <a:t>“HESAPLAMA YÖNTEMLERİ”</a:t>
          </a:r>
          <a:endParaRPr lang="tr-TR" sz="1300" kern="1200" dirty="0"/>
        </a:p>
      </dsp:txBody>
      <dsp:txXfrm>
        <a:off x="2389847" y="1564477"/>
        <a:ext cx="2633111" cy="989019"/>
      </dsp:txXfrm>
    </dsp:sp>
    <dsp:sp modelId="{402044D8-0639-43C9-B462-07F0DF5FEDE5}">
      <dsp:nvSpPr>
        <dsp:cNvPr id="0" name=""/>
        <dsp:cNvSpPr/>
      </dsp:nvSpPr>
      <dsp:spPr>
        <a:xfrm rot="18900000">
          <a:off x="4283348" y="1154900"/>
          <a:ext cx="126807" cy="44505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tr-TR" sz="1100" kern="1200"/>
        </a:p>
      </dsp:txBody>
      <dsp:txXfrm>
        <a:off x="4288919" y="1257362"/>
        <a:ext cx="88765" cy="267034"/>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2A3844AD-A76D-4462-BB42-AB41D4D37AC1}" type="datetimeFigureOut">
              <a:rPr lang="tr-TR" smtClean="0"/>
              <a:t>8.03.2018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3092C9D-CE49-413C-970B-22F22FEA2753}"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952259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A3844AD-A76D-4462-BB42-AB41D4D37AC1}" type="datetimeFigureOut">
              <a:rPr lang="tr-TR" smtClean="0"/>
              <a:t>8.03.2018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3092C9D-CE49-413C-970B-22F22FEA2753}" type="slidenum">
              <a:rPr lang="tr-TR" smtClean="0"/>
              <a:t>‹#›</a:t>
            </a:fld>
            <a:endParaRPr lang="tr-TR"/>
          </a:p>
        </p:txBody>
      </p:sp>
    </p:spTree>
    <p:extLst>
      <p:ext uri="{BB962C8B-B14F-4D97-AF65-F5344CB8AC3E}">
        <p14:creationId xmlns:p14="http://schemas.microsoft.com/office/powerpoint/2010/main" val="1849187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A3844AD-A76D-4462-BB42-AB41D4D37AC1}" type="datetimeFigureOut">
              <a:rPr lang="tr-TR" smtClean="0"/>
              <a:t>8.03.2018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3092C9D-CE49-413C-970B-22F22FEA2753}" type="slidenum">
              <a:rPr lang="tr-TR" smtClean="0"/>
              <a:t>‹#›</a:t>
            </a:fld>
            <a:endParaRPr lang="tr-TR"/>
          </a:p>
        </p:txBody>
      </p:sp>
    </p:spTree>
    <p:extLst>
      <p:ext uri="{BB962C8B-B14F-4D97-AF65-F5344CB8AC3E}">
        <p14:creationId xmlns:p14="http://schemas.microsoft.com/office/powerpoint/2010/main" val="31367045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A3844AD-A76D-4462-BB42-AB41D4D37AC1}" type="datetimeFigureOut">
              <a:rPr lang="tr-TR" smtClean="0"/>
              <a:t>8.03.2018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3092C9D-CE49-413C-970B-22F22FEA2753}" type="slidenum">
              <a:rPr lang="tr-TR" smtClean="0"/>
              <a:t>‹#›</a:t>
            </a:fld>
            <a:endParaRPr lang="tr-TR"/>
          </a:p>
        </p:txBody>
      </p:sp>
    </p:spTree>
    <p:extLst>
      <p:ext uri="{BB962C8B-B14F-4D97-AF65-F5344CB8AC3E}">
        <p14:creationId xmlns:p14="http://schemas.microsoft.com/office/powerpoint/2010/main" val="3376410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2A3844AD-A76D-4462-BB42-AB41D4D37AC1}" type="datetimeFigureOut">
              <a:rPr lang="tr-TR" smtClean="0"/>
              <a:t>8.03.2018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3092C9D-CE49-413C-970B-22F22FEA2753}"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073264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2A3844AD-A76D-4462-BB42-AB41D4D37AC1}" type="datetimeFigureOut">
              <a:rPr lang="tr-TR" smtClean="0"/>
              <a:t>8.03.2018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3092C9D-CE49-413C-970B-22F22FEA2753}" type="slidenum">
              <a:rPr lang="tr-TR" smtClean="0"/>
              <a:t>‹#›</a:t>
            </a:fld>
            <a:endParaRPr lang="tr-TR"/>
          </a:p>
        </p:txBody>
      </p:sp>
    </p:spTree>
    <p:extLst>
      <p:ext uri="{BB962C8B-B14F-4D97-AF65-F5344CB8AC3E}">
        <p14:creationId xmlns:p14="http://schemas.microsoft.com/office/powerpoint/2010/main" val="554020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97280" y="2582334"/>
            <a:ext cx="4937760" cy="33782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217920" y="2582334"/>
            <a:ext cx="4937760" cy="33782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2A3844AD-A76D-4462-BB42-AB41D4D37AC1}" type="datetimeFigureOut">
              <a:rPr lang="tr-TR" smtClean="0"/>
              <a:t>8.03.2018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03092C9D-CE49-413C-970B-22F22FEA2753}" type="slidenum">
              <a:rPr lang="tr-TR" smtClean="0"/>
              <a:t>‹#›</a:t>
            </a:fld>
            <a:endParaRPr lang="tr-TR"/>
          </a:p>
        </p:txBody>
      </p:sp>
    </p:spTree>
    <p:extLst>
      <p:ext uri="{BB962C8B-B14F-4D97-AF65-F5344CB8AC3E}">
        <p14:creationId xmlns:p14="http://schemas.microsoft.com/office/powerpoint/2010/main" val="7947028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A3844AD-A76D-4462-BB42-AB41D4D37AC1}" type="datetimeFigureOut">
              <a:rPr lang="tr-TR" smtClean="0"/>
              <a:t>8.03.2018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3092C9D-CE49-413C-970B-22F22FEA2753}" type="slidenum">
              <a:rPr lang="tr-TR" smtClean="0"/>
              <a:t>‹#›</a:t>
            </a:fld>
            <a:endParaRPr lang="tr-TR"/>
          </a:p>
        </p:txBody>
      </p:sp>
    </p:spTree>
    <p:extLst>
      <p:ext uri="{BB962C8B-B14F-4D97-AF65-F5344CB8AC3E}">
        <p14:creationId xmlns:p14="http://schemas.microsoft.com/office/powerpoint/2010/main" val="23089187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2A3844AD-A76D-4462-BB42-AB41D4D37AC1}" type="datetimeFigureOut">
              <a:rPr lang="tr-TR" smtClean="0"/>
              <a:t>8.03.2018</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03092C9D-CE49-413C-970B-22F22FEA2753}" type="slidenum">
              <a:rPr lang="tr-TR" smtClean="0"/>
              <a:t>‹#›</a:t>
            </a:fld>
            <a:endParaRPr lang="tr-TR"/>
          </a:p>
        </p:txBody>
      </p:sp>
    </p:spTree>
    <p:extLst>
      <p:ext uri="{BB962C8B-B14F-4D97-AF65-F5344CB8AC3E}">
        <p14:creationId xmlns:p14="http://schemas.microsoft.com/office/powerpoint/2010/main" val="6170627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2A3844AD-A76D-4462-BB42-AB41D4D37AC1}" type="datetimeFigureOut">
              <a:rPr lang="tr-TR" smtClean="0"/>
              <a:t>8.03.2018</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3092C9D-CE49-413C-970B-22F22FEA2753}" type="slidenum">
              <a:rPr lang="tr-TR" smtClean="0"/>
              <a:t>‹#›</a:t>
            </a:fld>
            <a:endParaRPr lang="tr-TR"/>
          </a:p>
        </p:txBody>
      </p:sp>
    </p:spTree>
    <p:extLst>
      <p:ext uri="{BB962C8B-B14F-4D97-AF65-F5344CB8AC3E}">
        <p14:creationId xmlns:p14="http://schemas.microsoft.com/office/powerpoint/2010/main" val="40644251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2A3844AD-A76D-4462-BB42-AB41D4D37AC1}" type="datetimeFigureOut">
              <a:rPr lang="tr-TR" smtClean="0"/>
              <a:t>8.03.2018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3092C9D-CE49-413C-970B-22F22FEA2753}" type="slidenum">
              <a:rPr lang="tr-TR" smtClean="0"/>
              <a:t>‹#›</a:t>
            </a:fld>
            <a:endParaRPr lang="tr-TR"/>
          </a:p>
        </p:txBody>
      </p:sp>
    </p:spTree>
    <p:extLst>
      <p:ext uri="{BB962C8B-B14F-4D97-AF65-F5344CB8AC3E}">
        <p14:creationId xmlns:p14="http://schemas.microsoft.com/office/powerpoint/2010/main" val="41624582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2A3844AD-A76D-4462-BB42-AB41D4D37AC1}" type="datetimeFigureOut">
              <a:rPr lang="tr-TR" smtClean="0"/>
              <a:t>8.03.2018</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3092C9D-CE49-413C-970B-22F22FEA2753}"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181007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5400" smtClean="0"/>
              <a:t>IX. </a:t>
            </a:r>
            <a:r>
              <a:rPr lang="tr-TR" sz="5400" dirty="0" smtClean="0"/>
              <a:t>Seçim Sistemleri</a:t>
            </a:r>
            <a:endParaRPr lang="tr-TR" sz="5400" dirty="0"/>
          </a:p>
        </p:txBody>
      </p:sp>
      <p:sp>
        <p:nvSpPr>
          <p:cNvPr id="3" name="Alt Başlık 2"/>
          <p:cNvSpPr>
            <a:spLocks noGrp="1"/>
          </p:cNvSpPr>
          <p:nvPr>
            <p:ph type="subTitle" idx="1"/>
          </p:nvPr>
        </p:nvSpPr>
        <p:spPr/>
        <p:txBody>
          <a:bodyPr>
            <a:normAutofit/>
          </a:bodyPr>
          <a:lstStyle/>
          <a:p>
            <a:r>
              <a:rPr lang="tr-TR" dirty="0" smtClean="0"/>
              <a:t>Nispi temsil sistemleri – çoğunluk sistemleri</a:t>
            </a:r>
          </a:p>
          <a:p>
            <a:r>
              <a:rPr lang="tr-TR" dirty="0" smtClean="0"/>
              <a:t>Seçim çevreleri – oy pusulasının yapısı – seçim formülleri</a:t>
            </a:r>
            <a:endParaRPr lang="tr-TR" dirty="0"/>
          </a:p>
        </p:txBody>
      </p:sp>
    </p:spTree>
    <p:extLst>
      <p:ext uri="{BB962C8B-B14F-4D97-AF65-F5344CB8AC3E}">
        <p14:creationId xmlns:p14="http://schemas.microsoft.com/office/powerpoint/2010/main" val="8076308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19051" y="351920"/>
            <a:ext cx="10058400" cy="843338"/>
          </a:xfrm>
        </p:spPr>
        <p:txBody>
          <a:bodyPr>
            <a:noAutofit/>
          </a:bodyPr>
          <a:lstStyle/>
          <a:p>
            <a:r>
              <a:rPr lang="tr-TR" sz="3600" b="1" dirty="0" smtClean="0"/>
              <a:t>Anayasa Hukuku Açısından «Seçim» ve «Seçim Sistemi»</a:t>
            </a:r>
            <a:endParaRPr lang="tr-TR" sz="1600" dirty="0"/>
          </a:p>
        </p:txBody>
      </p:sp>
      <p:sp>
        <p:nvSpPr>
          <p:cNvPr id="3" name="İçerik Yer Tutucusu 2"/>
          <p:cNvSpPr>
            <a:spLocks noGrp="1"/>
          </p:cNvSpPr>
          <p:nvPr>
            <p:ph idx="1"/>
          </p:nvPr>
        </p:nvSpPr>
        <p:spPr>
          <a:xfrm>
            <a:off x="1097280" y="1463040"/>
            <a:ext cx="10058400" cy="4406054"/>
          </a:xfrm>
        </p:spPr>
        <p:txBody>
          <a:bodyPr/>
          <a:lstStyle/>
          <a:p>
            <a:pPr algn="just">
              <a:buFont typeface="Wingdings" panose="05000000000000000000" pitchFamily="2" charset="2"/>
              <a:buChar char="q"/>
            </a:pPr>
            <a:r>
              <a:rPr lang="tr-TR" dirty="0" smtClean="0">
                <a:solidFill>
                  <a:srgbClr val="FF6600"/>
                </a:solidFill>
              </a:rPr>
              <a:t>   </a:t>
            </a:r>
            <a:r>
              <a:rPr lang="tr-TR" i="1" dirty="0"/>
              <a:t>Kelime anlamıyla</a:t>
            </a:r>
            <a:r>
              <a:rPr lang="tr-TR" b="1" dirty="0"/>
              <a:t> “Seçim”</a:t>
            </a:r>
            <a:r>
              <a:rPr lang="tr-TR" dirty="0"/>
              <a:t>; </a:t>
            </a:r>
            <a:r>
              <a:rPr lang="tr-TR" u="sng" dirty="0"/>
              <a:t>birden fazla alternatif içinden birinin veya belli bir grubunun iradî olarak benimsenmesini</a:t>
            </a:r>
            <a:r>
              <a:rPr lang="tr-TR" dirty="0"/>
              <a:t> ifade eden bir kavramdır. </a:t>
            </a:r>
            <a:r>
              <a:rPr lang="tr-TR" dirty="0" smtClean="0"/>
              <a:t> Bununla </a:t>
            </a:r>
            <a:r>
              <a:rPr lang="tr-TR" dirty="0"/>
              <a:t>birlikte, </a:t>
            </a:r>
            <a:r>
              <a:rPr lang="tr-TR" i="1" dirty="0"/>
              <a:t>siyasal hayatta</a:t>
            </a:r>
            <a:r>
              <a:rPr lang="tr-TR" dirty="0"/>
              <a:t> </a:t>
            </a:r>
            <a:r>
              <a:rPr lang="tr-TR" b="1" dirty="0"/>
              <a:t>“Seçim”</a:t>
            </a:r>
            <a:r>
              <a:rPr lang="tr-TR" dirty="0"/>
              <a:t> denildiğinde anlaşılması gereken şey ise; </a:t>
            </a:r>
            <a:r>
              <a:rPr lang="tr-TR" i="1" dirty="0"/>
              <a:t>“</a:t>
            </a:r>
            <a:r>
              <a:rPr lang="tr-TR" i="1" u="sng" dirty="0"/>
              <a:t>yönetilenlerin, yönetenleri belirlemesiyle sonuçlanan bir usuller, hukuksal ve maddi işlemler bütünü</a:t>
            </a:r>
            <a:r>
              <a:rPr lang="tr-TR" i="1" dirty="0"/>
              <a:t>”</a:t>
            </a:r>
            <a:r>
              <a:rPr lang="tr-TR" dirty="0"/>
              <a:t> olarak ifade edilmektedir. </a:t>
            </a:r>
          </a:p>
          <a:p>
            <a:pPr algn="just">
              <a:buFont typeface="Wingdings" panose="05000000000000000000" pitchFamily="2" charset="2"/>
              <a:buChar char="q"/>
            </a:pPr>
            <a:r>
              <a:rPr lang="tr-TR" dirty="0" smtClean="0"/>
              <a:t> Bu </a:t>
            </a:r>
            <a:r>
              <a:rPr lang="tr-TR" dirty="0"/>
              <a:t>bağlamda değinilmesi gereken bir diğer anahtar kavram da </a:t>
            </a:r>
            <a:r>
              <a:rPr lang="tr-TR" b="1" dirty="0"/>
              <a:t>“Seçim Sistemi”</a:t>
            </a:r>
            <a:r>
              <a:rPr lang="tr-TR" dirty="0"/>
              <a:t> kavramıdır. Zira seçimler, pek çok farklı bileşenin bir araya getirilmesiyle oluşturulan karmaşık bir süreci ifade etmektedir. Bu anlamda “seçim sistemi” kavramının; </a:t>
            </a:r>
            <a:r>
              <a:rPr lang="tr-TR" i="1" dirty="0"/>
              <a:t>“</a:t>
            </a:r>
            <a:r>
              <a:rPr lang="tr-TR" i="1" u="sng" dirty="0"/>
              <a:t>Seçimde kullanılan geçerli oyların seçim sonuçlarına dönüştürülmesinde kullanılan yöntemler ve teknikler bütünü</a:t>
            </a:r>
            <a:r>
              <a:rPr lang="tr-TR" i="1" dirty="0"/>
              <a:t>” </a:t>
            </a:r>
            <a:r>
              <a:rPr lang="tr-TR" dirty="0"/>
              <a:t>olarak tanımlanması mümkündür</a:t>
            </a:r>
            <a:r>
              <a:rPr lang="tr-TR" dirty="0" smtClean="0"/>
              <a:t>. (COTTERET</a:t>
            </a:r>
            <a:r>
              <a:rPr lang="tr-TR" dirty="0"/>
              <a:t>, Jean-Marie ve </a:t>
            </a:r>
            <a:r>
              <a:rPr lang="tr-TR" dirty="0" err="1"/>
              <a:t>Cladue</a:t>
            </a:r>
            <a:r>
              <a:rPr lang="tr-TR" dirty="0"/>
              <a:t> EMERI, </a:t>
            </a:r>
            <a:r>
              <a:rPr lang="tr-TR" b="1" dirty="0"/>
              <a:t>Seçim Sistemleri</a:t>
            </a:r>
            <a:r>
              <a:rPr lang="tr-TR" dirty="0"/>
              <a:t>, Çev. Tanju GÖKÇÖL, Gelişim Yayınları, İstanbul </a:t>
            </a:r>
            <a:r>
              <a:rPr lang="tr-TR" dirty="0" smtClean="0"/>
              <a:t>1975) </a:t>
            </a:r>
            <a:endParaRPr lang="tr-TR" dirty="0"/>
          </a:p>
          <a:p>
            <a:pPr algn="just">
              <a:buFont typeface="Wingdings" panose="05000000000000000000" pitchFamily="2" charset="2"/>
              <a:buChar char="q"/>
            </a:pPr>
            <a:endParaRPr lang="tr-TR" dirty="0"/>
          </a:p>
          <a:p>
            <a:endParaRPr lang="tr-TR" dirty="0"/>
          </a:p>
        </p:txBody>
      </p:sp>
    </p:spTree>
    <p:extLst>
      <p:ext uri="{BB962C8B-B14F-4D97-AF65-F5344CB8AC3E}">
        <p14:creationId xmlns:p14="http://schemas.microsoft.com/office/powerpoint/2010/main" val="39421780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19051" y="351920"/>
            <a:ext cx="10058400" cy="843338"/>
          </a:xfrm>
        </p:spPr>
        <p:txBody>
          <a:bodyPr>
            <a:noAutofit/>
          </a:bodyPr>
          <a:lstStyle/>
          <a:p>
            <a:r>
              <a:rPr lang="tr-TR" sz="3600" b="1" dirty="0" smtClean="0"/>
              <a:t>«Adalet» mi «İstikrar» mı?</a:t>
            </a:r>
            <a:endParaRPr lang="tr-TR" sz="1600" dirty="0"/>
          </a:p>
        </p:txBody>
      </p:sp>
      <p:graphicFrame>
        <p:nvGraphicFramePr>
          <p:cNvPr id="5" name="İçerik Yer Tutucusu 4"/>
          <p:cNvGraphicFramePr>
            <a:graphicFrameLocks noGrp="1"/>
          </p:cNvGraphicFramePr>
          <p:nvPr>
            <p:ph idx="1"/>
            <p:extLst>
              <p:ext uri="{D42A27DB-BD31-4B8C-83A1-F6EECF244321}">
                <p14:modId xmlns:p14="http://schemas.microsoft.com/office/powerpoint/2010/main" val="2665337925"/>
              </p:ext>
            </p:extLst>
          </p:nvPr>
        </p:nvGraphicFramePr>
        <p:xfrm>
          <a:off x="1097280" y="1750422"/>
          <a:ext cx="10058400" cy="41186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171627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19051" y="351920"/>
            <a:ext cx="10058400" cy="843338"/>
          </a:xfrm>
        </p:spPr>
        <p:txBody>
          <a:bodyPr>
            <a:noAutofit/>
          </a:bodyPr>
          <a:lstStyle/>
          <a:p>
            <a:r>
              <a:rPr lang="tr-TR" sz="3600" b="1" dirty="0" smtClean="0"/>
              <a:t>Seçim Sisteminin Dört Temel Bileşeni</a:t>
            </a:r>
            <a:endParaRPr lang="tr-TR" sz="1600" dirty="0"/>
          </a:p>
        </p:txBody>
      </p:sp>
      <p:graphicFrame>
        <p:nvGraphicFramePr>
          <p:cNvPr id="6" name="İçerik Yer Tutucusu 5"/>
          <p:cNvGraphicFramePr>
            <a:graphicFrameLocks noGrp="1"/>
          </p:cNvGraphicFramePr>
          <p:nvPr>
            <p:ph idx="1"/>
            <p:extLst>
              <p:ext uri="{D42A27DB-BD31-4B8C-83A1-F6EECF244321}">
                <p14:modId xmlns:p14="http://schemas.microsoft.com/office/powerpoint/2010/main" val="193014050"/>
              </p:ext>
            </p:extLst>
          </p:nvPr>
        </p:nvGraphicFramePr>
        <p:xfrm>
          <a:off x="1096963" y="1751013"/>
          <a:ext cx="10058400" cy="4117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019514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Seçme, </a:t>
            </a:r>
            <a:r>
              <a:rPr lang="tr-TR" b="1" dirty="0" smtClean="0"/>
              <a:t>Seçilme </a:t>
            </a:r>
            <a:r>
              <a:rPr lang="tr-TR" b="1" dirty="0"/>
              <a:t>ve </a:t>
            </a:r>
            <a:r>
              <a:rPr lang="tr-TR" b="1" dirty="0" smtClean="0"/>
              <a:t>Siyasî Faaliyette Bulunma Hakları</a:t>
            </a:r>
            <a:endParaRPr lang="tr-TR" dirty="0"/>
          </a:p>
        </p:txBody>
      </p:sp>
      <p:sp>
        <p:nvSpPr>
          <p:cNvPr id="3" name="İçerik Yer Tutucusu 2"/>
          <p:cNvSpPr>
            <a:spLocks noGrp="1"/>
          </p:cNvSpPr>
          <p:nvPr>
            <p:ph idx="1"/>
          </p:nvPr>
        </p:nvSpPr>
        <p:spPr/>
        <p:txBody>
          <a:bodyPr>
            <a:normAutofit/>
          </a:bodyPr>
          <a:lstStyle/>
          <a:p>
            <a:pPr>
              <a:buFont typeface="Wingdings" panose="05000000000000000000" pitchFamily="2" charset="2"/>
              <a:buChar char="Ø"/>
            </a:pPr>
            <a:r>
              <a:rPr lang="tr-TR" dirty="0" smtClean="0"/>
              <a:t> Vatandaşlar</a:t>
            </a:r>
            <a:r>
              <a:rPr lang="tr-TR" dirty="0"/>
              <a:t>, kanunda gösterilen şartlara uygun olarak, seçme, seçilme ve bağımsız olarak veya bir siyasî parti içinde siyasî faaliyette bulunma ve halkoylamasına katılma hakkına </a:t>
            </a:r>
            <a:r>
              <a:rPr lang="tr-TR" dirty="0" smtClean="0"/>
              <a:t>sahiptir.</a:t>
            </a:r>
          </a:p>
          <a:p>
            <a:pPr>
              <a:buFont typeface="Wingdings" panose="05000000000000000000" pitchFamily="2" charset="2"/>
              <a:buChar char="Ø"/>
            </a:pPr>
            <a:r>
              <a:rPr lang="tr-TR" dirty="0"/>
              <a:t> </a:t>
            </a:r>
            <a:r>
              <a:rPr lang="tr-TR" dirty="0" smtClean="0"/>
              <a:t>Seçimler </a:t>
            </a:r>
            <a:r>
              <a:rPr lang="tr-TR" dirty="0"/>
              <a:t>ve halkoylaması </a:t>
            </a:r>
            <a:endParaRPr lang="tr-TR" dirty="0" smtClean="0"/>
          </a:p>
          <a:p>
            <a:pPr lvl="1">
              <a:buFont typeface="Wingdings" panose="05000000000000000000" pitchFamily="2" charset="2"/>
              <a:buChar char="Ø"/>
            </a:pPr>
            <a:r>
              <a:rPr lang="tr-TR" dirty="0" smtClean="0"/>
              <a:t> Serbest</a:t>
            </a:r>
            <a:r>
              <a:rPr lang="tr-TR" dirty="0"/>
              <a:t>, </a:t>
            </a:r>
            <a:endParaRPr lang="tr-TR" dirty="0" smtClean="0"/>
          </a:p>
          <a:p>
            <a:pPr lvl="1">
              <a:buFont typeface="Wingdings" panose="05000000000000000000" pitchFamily="2" charset="2"/>
              <a:buChar char="Ø"/>
            </a:pPr>
            <a:r>
              <a:rPr lang="tr-TR" dirty="0"/>
              <a:t> </a:t>
            </a:r>
            <a:r>
              <a:rPr lang="tr-TR" dirty="0" smtClean="0"/>
              <a:t>Eşit</a:t>
            </a:r>
            <a:r>
              <a:rPr lang="tr-TR" dirty="0"/>
              <a:t>, </a:t>
            </a:r>
            <a:endParaRPr lang="tr-TR" dirty="0" smtClean="0"/>
          </a:p>
          <a:p>
            <a:pPr lvl="1">
              <a:buFont typeface="Wingdings" panose="05000000000000000000" pitchFamily="2" charset="2"/>
              <a:buChar char="Ø"/>
            </a:pPr>
            <a:r>
              <a:rPr lang="tr-TR" dirty="0"/>
              <a:t> </a:t>
            </a:r>
            <a:r>
              <a:rPr lang="tr-TR" dirty="0" smtClean="0"/>
              <a:t>Gizli</a:t>
            </a:r>
            <a:r>
              <a:rPr lang="tr-TR" dirty="0"/>
              <a:t>, </a:t>
            </a:r>
            <a:endParaRPr lang="tr-TR" dirty="0" smtClean="0"/>
          </a:p>
          <a:p>
            <a:pPr lvl="1">
              <a:buFont typeface="Wingdings" panose="05000000000000000000" pitchFamily="2" charset="2"/>
              <a:buChar char="Ø"/>
            </a:pPr>
            <a:r>
              <a:rPr lang="tr-TR" dirty="0"/>
              <a:t> </a:t>
            </a:r>
            <a:r>
              <a:rPr lang="tr-TR" dirty="0" smtClean="0"/>
              <a:t>Tek </a:t>
            </a:r>
            <a:r>
              <a:rPr lang="tr-TR" dirty="0"/>
              <a:t>dereceli, </a:t>
            </a:r>
            <a:endParaRPr lang="tr-TR" dirty="0" smtClean="0"/>
          </a:p>
          <a:p>
            <a:pPr lvl="1">
              <a:buFont typeface="Wingdings" panose="05000000000000000000" pitchFamily="2" charset="2"/>
              <a:buChar char="Ø"/>
            </a:pPr>
            <a:r>
              <a:rPr lang="tr-TR" dirty="0"/>
              <a:t> </a:t>
            </a:r>
            <a:r>
              <a:rPr lang="tr-TR" dirty="0" smtClean="0"/>
              <a:t>Genel </a:t>
            </a:r>
            <a:r>
              <a:rPr lang="tr-TR" dirty="0"/>
              <a:t>oy, </a:t>
            </a:r>
            <a:endParaRPr lang="tr-TR" dirty="0" smtClean="0"/>
          </a:p>
          <a:p>
            <a:pPr lvl="1">
              <a:buFont typeface="Wingdings" panose="05000000000000000000" pitchFamily="2" charset="2"/>
              <a:buChar char="Ø"/>
            </a:pPr>
            <a:r>
              <a:rPr lang="tr-TR" dirty="0"/>
              <a:t> </a:t>
            </a:r>
            <a:r>
              <a:rPr lang="tr-TR" dirty="0" smtClean="0"/>
              <a:t>Açık </a:t>
            </a:r>
            <a:r>
              <a:rPr lang="tr-TR" dirty="0"/>
              <a:t>sayım ve döküm esaslarına göre, </a:t>
            </a:r>
            <a:endParaRPr lang="tr-TR" dirty="0" smtClean="0"/>
          </a:p>
          <a:p>
            <a:pPr lvl="1">
              <a:buFont typeface="Wingdings" panose="05000000000000000000" pitchFamily="2" charset="2"/>
              <a:buChar char="Ø"/>
            </a:pPr>
            <a:r>
              <a:rPr lang="tr-TR" dirty="0"/>
              <a:t> Y</a:t>
            </a:r>
            <a:r>
              <a:rPr lang="tr-TR" dirty="0" smtClean="0"/>
              <a:t>argı </a:t>
            </a:r>
            <a:r>
              <a:rPr lang="tr-TR" dirty="0"/>
              <a:t>yönetim ve denetimi altında yapılır. </a:t>
            </a:r>
          </a:p>
          <a:p>
            <a:pPr>
              <a:buFont typeface="Wingdings" panose="05000000000000000000" pitchFamily="2" charset="2"/>
              <a:buChar char="Ø"/>
            </a:pPr>
            <a:r>
              <a:rPr lang="tr-TR" dirty="0" smtClean="0"/>
              <a:t> </a:t>
            </a:r>
            <a:r>
              <a:rPr lang="tr-TR" dirty="0" err="1" smtClean="0"/>
              <a:t>Onsekiz</a:t>
            </a:r>
            <a:r>
              <a:rPr lang="tr-TR" dirty="0" smtClean="0"/>
              <a:t> </a:t>
            </a:r>
            <a:r>
              <a:rPr lang="tr-TR" dirty="0"/>
              <a:t>yaşını dolduran her Türk vatandaşı seçme ve halkoylamasına katılma haklarına sahiptir</a:t>
            </a:r>
            <a:r>
              <a:rPr lang="tr-TR" dirty="0" smtClean="0"/>
              <a:t>.</a:t>
            </a:r>
          </a:p>
          <a:p>
            <a:pPr>
              <a:buFont typeface="Wingdings" panose="05000000000000000000" pitchFamily="2" charset="2"/>
              <a:buChar char="Ø"/>
            </a:pPr>
            <a:endParaRPr lang="tr-TR" dirty="0"/>
          </a:p>
        </p:txBody>
      </p:sp>
    </p:spTree>
    <p:extLst>
      <p:ext uri="{BB962C8B-B14F-4D97-AF65-F5344CB8AC3E}">
        <p14:creationId xmlns:p14="http://schemas.microsoft.com/office/powerpoint/2010/main" val="39916099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Seçme, </a:t>
            </a:r>
            <a:r>
              <a:rPr lang="tr-TR" b="1" dirty="0" smtClean="0"/>
              <a:t>Seçilme </a:t>
            </a:r>
            <a:r>
              <a:rPr lang="tr-TR" b="1" dirty="0"/>
              <a:t>ve </a:t>
            </a:r>
            <a:r>
              <a:rPr lang="tr-TR" b="1" dirty="0" smtClean="0"/>
              <a:t>Siyasî Faaliyette Bulunma Hakları – Anayasal Sınırlamalar</a:t>
            </a:r>
            <a:endParaRPr lang="tr-TR" dirty="0"/>
          </a:p>
        </p:txBody>
      </p:sp>
      <p:sp>
        <p:nvSpPr>
          <p:cNvPr id="3" name="İçerik Yer Tutucusu 2"/>
          <p:cNvSpPr>
            <a:spLocks noGrp="1"/>
          </p:cNvSpPr>
          <p:nvPr>
            <p:ph idx="1"/>
          </p:nvPr>
        </p:nvSpPr>
        <p:spPr/>
        <p:txBody>
          <a:bodyPr>
            <a:normAutofit/>
          </a:bodyPr>
          <a:lstStyle/>
          <a:p>
            <a:pPr>
              <a:buFont typeface="Wingdings" panose="05000000000000000000" pitchFamily="2" charset="2"/>
              <a:buChar char="Ø"/>
            </a:pPr>
            <a:r>
              <a:rPr lang="tr-TR" dirty="0"/>
              <a:t> </a:t>
            </a:r>
            <a:r>
              <a:rPr lang="tr-TR" dirty="0" smtClean="0"/>
              <a:t>Silah </a:t>
            </a:r>
            <a:r>
              <a:rPr lang="tr-TR" dirty="0"/>
              <a:t>altında bulunan er ve erbaşlar ile askerî öğrenciler, </a:t>
            </a:r>
            <a:endParaRPr lang="tr-TR" dirty="0" smtClean="0"/>
          </a:p>
          <a:p>
            <a:pPr>
              <a:buFont typeface="Wingdings" panose="05000000000000000000" pitchFamily="2" charset="2"/>
              <a:buChar char="Ø"/>
            </a:pPr>
            <a:r>
              <a:rPr lang="tr-TR" dirty="0"/>
              <a:t> T</a:t>
            </a:r>
            <a:r>
              <a:rPr lang="tr-TR" dirty="0" smtClean="0"/>
              <a:t>aksirli </a:t>
            </a:r>
            <a:r>
              <a:rPr lang="tr-TR" dirty="0"/>
              <a:t>suçlardan hüküm giyenler hariç ceza infaz kurumlarında bulunan hükümlüler oy kullanamazlar. </a:t>
            </a:r>
          </a:p>
          <a:p>
            <a:pPr>
              <a:buFont typeface="Wingdings" panose="05000000000000000000" pitchFamily="2" charset="2"/>
              <a:buChar char="Ø"/>
            </a:pPr>
            <a:r>
              <a:rPr lang="tr-TR" dirty="0" smtClean="0"/>
              <a:t>Seçim </a:t>
            </a:r>
            <a:r>
              <a:rPr lang="tr-TR" dirty="0"/>
              <a:t>kanunlarında yapılan değişiklikler, yürürlüğe girdiği tarihten itibaren bir yıl içinde yapılacak seçimlerde uygulanmaz</a:t>
            </a:r>
            <a:r>
              <a:rPr lang="tr-TR" dirty="0" smtClean="0"/>
              <a:t>.</a:t>
            </a:r>
            <a:endParaRPr lang="tr-TR" dirty="0"/>
          </a:p>
        </p:txBody>
      </p:sp>
    </p:spTree>
    <p:extLst>
      <p:ext uri="{BB962C8B-B14F-4D97-AF65-F5344CB8AC3E}">
        <p14:creationId xmlns:p14="http://schemas.microsoft.com/office/powerpoint/2010/main" val="7066771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19051" y="351920"/>
            <a:ext cx="10058400" cy="843338"/>
          </a:xfrm>
        </p:spPr>
        <p:txBody>
          <a:bodyPr>
            <a:noAutofit/>
          </a:bodyPr>
          <a:lstStyle/>
          <a:p>
            <a:r>
              <a:rPr lang="tr-TR" sz="3600" b="1" dirty="0" smtClean="0"/>
              <a:t>Türkiye’de Seçimlerin Genel Yönetimi ve </a:t>
            </a:r>
            <a:r>
              <a:rPr lang="tr-TR" sz="3600" b="1" dirty="0" smtClean="0"/>
              <a:t>Denetimi - I</a:t>
            </a:r>
            <a:endParaRPr lang="tr-TR" sz="1600" dirty="0"/>
          </a:p>
        </p:txBody>
      </p:sp>
      <p:sp>
        <p:nvSpPr>
          <p:cNvPr id="3" name="İçerik Yer Tutucusu 2"/>
          <p:cNvSpPr>
            <a:spLocks noGrp="1"/>
          </p:cNvSpPr>
          <p:nvPr>
            <p:ph idx="1"/>
          </p:nvPr>
        </p:nvSpPr>
        <p:spPr>
          <a:xfrm>
            <a:off x="1097280" y="1341120"/>
            <a:ext cx="10058400" cy="4527974"/>
          </a:xfrm>
        </p:spPr>
        <p:txBody>
          <a:bodyPr>
            <a:normAutofit lnSpcReduction="10000"/>
          </a:bodyPr>
          <a:lstStyle/>
          <a:p>
            <a:r>
              <a:rPr lang="tr-TR" b="1" dirty="0" smtClean="0">
                <a:solidFill>
                  <a:srgbClr val="FF6600"/>
                </a:solidFill>
              </a:rPr>
              <a:t>   </a:t>
            </a:r>
            <a:r>
              <a:rPr lang="tr-TR" b="1" dirty="0">
                <a:solidFill>
                  <a:srgbClr val="FF6600"/>
                </a:solidFill>
              </a:rPr>
              <a:t>Seçimler, yargı organlarının genel yönetim ve denetimi altında yapılır.</a:t>
            </a:r>
          </a:p>
          <a:p>
            <a:pPr>
              <a:buFont typeface="Wingdings" panose="05000000000000000000" pitchFamily="2" charset="2"/>
              <a:buChar char="Ø"/>
            </a:pPr>
            <a:r>
              <a:rPr lang="tr-TR" sz="3000" dirty="0" smtClean="0"/>
              <a:t> Seçimlerin </a:t>
            </a:r>
            <a:r>
              <a:rPr lang="tr-TR" sz="3000" dirty="0"/>
              <a:t>başlamasından bitimine kadar, seçimin düzen içinde yönetimi ve dürüstlüğü ile ilgili bütün işlemleri yapma ve yaptırma, </a:t>
            </a:r>
            <a:endParaRPr lang="tr-TR" sz="3000" dirty="0" smtClean="0"/>
          </a:p>
          <a:p>
            <a:pPr>
              <a:buFont typeface="Wingdings" panose="05000000000000000000" pitchFamily="2" charset="2"/>
              <a:buChar char="Ø"/>
            </a:pPr>
            <a:r>
              <a:rPr lang="tr-TR" sz="3000" dirty="0"/>
              <a:t> S</a:t>
            </a:r>
            <a:r>
              <a:rPr lang="tr-TR" sz="3000" dirty="0" smtClean="0"/>
              <a:t>eçim </a:t>
            </a:r>
            <a:r>
              <a:rPr lang="tr-TR" sz="3000" dirty="0"/>
              <a:t>süresince ve seçimden sonra seçim konularıyla ilgili bütün yolsuzlukları, şikayet ve itirazları inceleme ve kesin karara </a:t>
            </a:r>
            <a:r>
              <a:rPr lang="tr-TR" sz="3000" dirty="0" smtClean="0"/>
              <a:t>bağlama, </a:t>
            </a:r>
          </a:p>
          <a:p>
            <a:pPr>
              <a:buFont typeface="Wingdings" panose="05000000000000000000" pitchFamily="2" charset="2"/>
              <a:buChar char="Ø"/>
            </a:pPr>
            <a:r>
              <a:rPr lang="tr-TR" sz="3000" dirty="0"/>
              <a:t> </a:t>
            </a:r>
            <a:r>
              <a:rPr lang="tr-TR" sz="3000" dirty="0" smtClean="0"/>
              <a:t>Türkiye </a:t>
            </a:r>
            <a:r>
              <a:rPr lang="tr-TR" sz="3000" dirty="0"/>
              <a:t>Büyük Millet Meclisi üyelerinin seçim tutanaklarını ve Cumhurbaşkanlığı seçimi tutanaklarını kabul etme görevi </a:t>
            </a:r>
            <a:r>
              <a:rPr lang="tr-TR" sz="3000" b="1" dirty="0" smtClean="0">
                <a:solidFill>
                  <a:srgbClr val="FF6600"/>
                </a:solidFill>
              </a:rPr>
              <a:t>Yüksek </a:t>
            </a:r>
            <a:r>
              <a:rPr lang="tr-TR" sz="3000" b="1" dirty="0">
                <a:solidFill>
                  <a:srgbClr val="FF6600"/>
                </a:solidFill>
              </a:rPr>
              <a:t>Seçim Kurulunundur</a:t>
            </a:r>
            <a:r>
              <a:rPr lang="tr-TR" sz="3000" dirty="0"/>
              <a:t>. </a:t>
            </a:r>
            <a:endParaRPr lang="tr-TR" sz="3000" dirty="0" smtClean="0"/>
          </a:p>
        </p:txBody>
      </p:sp>
    </p:spTree>
    <p:extLst>
      <p:ext uri="{BB962C8B-B14F-4D97-AF65-F5344CB8AC3E}">
        <p14:creationId xmlns:p14="http://schemas.microsoft.com/office/powerpoint/2010/main" val="11526167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19051" y="351920"/>
            <a:ext cx="10058400" cy="843338"/>
          </a:xfrm>
        </p:spPr>
        <p:txBody>
          <a:bodyPr>
            <a:noAutofit/>
          </a:bodyPr>
          <a:lstStyle/>
          <a:p>
            <a:r>
              <a:rPr lang="tr-TR" sz="3600" b="1" dirty="0" smtClean="0"/>
              <a:t>Türkiye’de Seçimlerin Genel Yönetimi ve </a:t>
            </a:r>
            <a:r>
              <a:rPr lang="tr-TR" sz="3600" b="1" dirty="0" smtClean="0"/>
              <a:t>Denetimi - II</a:t>
            </a:r>
            <a:endParaRPr lang="tr-TR" sz="1600" dirty="0"/>
          </a:p>
        </p:txBody>
      </p:sp>
      <p:sp>
        <p:nvSpPr>
          <p:cNvPr id="3" name="İçerik Yer Tutucusu 2"/>
          <p:cNvSpPr>
            <a:spLocks noGrp="1"/>
          </p:cNvSpPr>
          <p:nvPr>
            <p:ph idx="1"/>
          </p:nvPr>
        </p:nvSpPr>
        <p:spPr>
          <a:xfrm>
            <a:off x="1097280" y="1341120"/>
            <a:ext cx="10058400" cy="4527974"/>
          </a:xfrm>
        </p:spPr>
        <p:txBody>
          <a:bodyPr>
            <a:normAutofit lnSpcReduction="10000"/>
          </a:bodyPr>
          <a:lstStyle/>
          <a:p>
            <a:r>
              <a:rPr lang="tr-TR" b="1" dirty="0" smtClean="0">
                <a:solidFill>
                  <a:srgbClr val="FF6600"/>
                </a:solidFill>
              </a:rPr>
              <a:t>   </a:t>
            </a:r>
            <a:r>
              <a:rPr lang="tr-TR" b="1" dirty="0">
                <a:solidFill>
                  <a:srgbClr val="FF6600"/>
                </a:solidFill>
              </a:rPr>
              <a:t>Seçimler, yargı organlarının genel yönetim ve denetimi altında yapılır.</a:t>
            </a:r>
          </a:p>
          <a:p>
            <a:pPr lvl="1">
              <a:buFont typeface="Wingdings" panose="05000000000000000000" pitchFamily="2" charset="2"/>
              <a:buChar char="Ø"/>
            </a:pPr>
            <a:endParaRPr lang="tr-TR" dirty="0" smtClean="0"/>
          </a:p>
          <a:p>
            <a:pPr lvl="1">
              <a:buFont typeface="Wingdings" panose="05000000000000000000" pitchFamily="2" charset="2"/>
              <a:buChar char="Ø"/>
            </a:pPr>
            <a:r>
              <a:rPr lang="tr-TR" sz="3000" dirty="0" smtClean="0"/>
              <a:t>Yüksek </a:t>
            </a:r>
            <a:r>
              <a:rPr lang="tr-TR" sz="3000" dirty="0"/>
              <a:t>Seçim Kurulunun kararları aleyhine başka bir mercie </a:t>
            </a:r>
            <a:r>
              <a:rPr lang="tr-TR" sz="3000" dirty="0" smtClean="0"/>
              <a:t>başvurulamaz.</a:t>
            </a:r>
          </a:p>
          <a:p>
            <a:pPr lvl="1">
              <a:buFont typeface="Wingdings" panose="05000000000000000000" pitchFamily="2" charset="2"/>
              <a:buChar char="Ø"/>
            </a:pPr>
            <a:r>
              <a:rPr lang="tr-TR" sz="3000" dirty="0" smtClean="0"/>
              <a:t>Yüksek </a:t>
            </a:r>
            <a:r>
              <a:rPr lang="tr-TR" sz="3000" dirty="0"/>
              <a:t>Seçim </a:t>
            </a:r>
            <a:r>
              <a:rPr lang="tr-TR" sz="3000" dirty="0" smtClean="0"/>
              <a:t>Kurulunun </a:t>
            </a:r>
            <a:r>
              <a:rPr lang="tr-TR" sz="3000" dirty="0"/>
              <a:t>ve diğer seçim kurullarının görev ve yetkileri kanunla düzenlenir</a:t>
            </a:r>
            <a:r>
              <a:rPr lang="tr-TR" sz="3000" dirty="0" smtClean="0"/>
              <a:t>.</a:t>
            </a:r>
          </a:p>
          <a:p>
            <a:pPr lvl="1">
              <a:buFont typeface="Wingdings" panose="05000000000000000000" pitchFamily="2" charset="2"/>
              <a:buChar char="Ø"/>
            </a:pPr>
            <a:r>
              <a:rPr lang="tr-TR" sz="3000" dirty="0"/>
              <a:t>Yüksek Seçim Kurulu yedi asıl ve dört yedek üyeden oluşur. Üyelerin altısı Yargıtay, beşi Danıştay Genel Kurullarınca kendi üyeleri arasından üye tamsayılarının salt çoğunluğunun gizli oyu ile seçilir. Bu üyeler, salt çoğunluk ve gizli oyla aralarından bir başkan ve bir başkanvekili seçerler</a:t>
            </a:r>
            <a:r>
              <a:rPr lang="tr-TR" sz="3000" dirty="0" smtClean="0"/>
              <a:t>.</a:t>
            </a:r>
            <a:endParaRPr lang="tr-TR" sz="3000" dirty="0"/>
          </a:p>
        </p:txBody>
      </p:sp>
    </p:spTree>
    <p:extLst>
      <p:ext uri="{BB962C8B-B14F-4D97-AF65-F5344CB8AC3E}">
        <p14:creationId xmlns:p14="http://schemas.microsoft.com/office/powerpoint/2010/main" val="4143337767"/>
      </p:ext>
    </p:extLst>
  </p:cSld>
  <p:clrMapOvr>
    <a:masterClrMapping/>
  </p:clrMapOvr>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231</TotalTime>
  <Words>661</Words>
  <Application>Microsoft Office PowerPoint</Application>
  <PresentationFormat>Geniş ekran</PresentationFormat>
  <Paragraphs>40</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Calibri</vt:lpstr>
      <vt:lpstr>Calibri Light</vt:lpstr>
      <vt:lpstr>Wingdings</vt:lpstr>
      <vt:lpstr>Geçmişe bakış</vt:lpstr>
      <vt:lpstr>IX. Seçim Sistemleri</vt:lpstr>
      <vt:lpstr>Anayasa Hukuku Açısından «Seçim» ve «Seçim Sistemi»</vt:lpstr>
      <vt:lpstr>«Adalet» mi «İstikrar» mı?</vt:lpstr>
      <vt:lpstr>Seçim Sisteminin Dört Temel Bileşeni</vt:lpstr>
      <vt:lpstr>Seçme, Seçilme ve Siyasî Faaliyette Bulunma Hakları</vt:lpstr>
      <vt:lpstr>Seçme, Seçilme ve Siyasî Faaliyette Bulunma Hakları – Anayasal Sınırlamalar</vt:lpstr>
      <vt:lpstr>Türkiye’de Seçimlerin Genel Yönetimi ve Denetimi - I</vt:lpstr>
      <vt:lpstr>Türkiye’de Seçimlerin Genel Yönetimi ve Denetimi - II</vt:lpstr>
    </vt:vector>
  </TitlesOfParts>
  <Company>NouS/TncTR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II. Anayasa Hukuku Açısından «Devlet» ve Devletin Farklı Örgütleniş Biçimleri</dc:title>
  <dc:creator>Windows Kullanıcısı</dc:creator>
  <cp:lastModifiedBy>Windows Kullanıcısı</cp:lastModifiedBy>
  <cp:revision>25</cp:revision>
  <dcterms:created xsi:type="dcterms:W3CDTF">2018-02-26T12:01:36Z</dcterms:created>
  <dcterms:modified xsi:type="dcterms:W3CDTF">2018-03-08T20:35:30Z</dcterms:modified>
</cp:coreProperties>
</file>