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0" r:id="rId1"/>
  </p:sldMasterIdLst>
  <p:notesMasterIdLst>
    <p:notesMasterId r:id="rId11"/>
  </p:notesMasterIdLst>
  <p:sldIdLst>
    <p:sldId id="587" r:id="rId2"/>
    <p:sldId id="589" r:id="rId3"/>
    <p:sldId id="590" r:id="rId4"/>
    <p:sldId id="621" r:id="rId5"/>
    <p:sldId id="592" r:id="rId6"/>
    <p:sldId id="622" r:id="rId7"/>
    <p:sldId id="623" r:id="rId8"/>
    <p:sldId id="624" r:id="rId9"/>
    <p:sldId id="625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85166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D18336-E4B7-4FFC-A094-8E8C11A313D2}" type="datetimeFigureOut">
              <a:rPr lang="tr-TR"/>
              <a:pPr>
                <a:defRPr/>
              </a:pPr>
              <a:t>11.12.2019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F9D501-B1A6-4D2F-832D-D960C9532C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F757CC0-FFAE-4E21-A10F-CE882C87C1D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195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558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8616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95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4113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96205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0EE33-5B43-4EA2-A4B2-59E14DADFC1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36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5E842-279E-4D2A-9B76-AB2A0B644F2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02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75E96FC-AE9B-4656-9812-8C192B720C4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7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A3E489-DF27-44B1-8CF7-6190E0F68E25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79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D4DFF16-6C84-43BB-83BB-639202E59BEB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533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29582-1DC0-4C71-893C-16E1E7BFD048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9970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1A9C9-E53A-4A9A-B75D-FE033876A36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6377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09F87-D6BE-4F63-BEDC-83B6F025AA9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0995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BEC03A1-D53D-405A-8292-07F7CFB55F7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038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636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  <p:sldLayoutId id="2147484133" r:id="rId13"/>
    <p:sldLayoutId id="2147484134" r:id="rId14"/>
    <p:sldLayoutId id="2147484135" r:id="rId15"/>
    <p:sldLayoutId id="21474841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Başlık 1"/>
          <p:cNvSpPr>
            <a:spLocks noGrp="1"/>
          </p:cNvSpPr>
          <p:nvPr>
            <p:ph type="title"/>
          </p:nvPr>
        </p:nvSpPr>
        <p:spPr>
          <a:xfrm>
            <a:off x="1403647" y="428625"/>
            <a:ext cx="7592715" cy="720725"/>
          </a:xfrm>
        </p:spPr>
        <p:txBody>
          <a:bodyPr/>
          <a:lstStyle/>
          <a:p>
            <a:r>
              <a:rPr lang="de-DE" altLang="tr-TR" sz="3600" dirty="0" err="1" smtClean="0">
                <a:solidFill>
                  <a:schemeClr val="tx1"/>
                </a:solidFill>
              </a:rPr>
              <a:t>Hücre</a:t>
            </a:r>
            <a:r>
              <a:rPr lang="de-DE" altLang="tr-TR" sz="3600" dirty="0" smtClean="0">
                <a:solidFill>
                  <a:schemeClr val="tx1"/>
                </a:solidFill>
              </a:rPr>
              <a:t> </a:t>
            </a:r>
            <a:r>
              <a:rPr lang="de-DE" altLang="tr-TR" sz="3600" dirty="0" err="1" smtClean="0">
                <a:solidFill>
                  <a:schemeClr val="tx1"/>
                </a:solidFill>
              </a:rPr>
              <a:t>duvarına</a:t>
            </a:r>
            <a:r>
              <a:rPr lang="de-DE" altLang="tr-TR" sz="3600" dirty="0" smtClean="0">
                <a:solidFill>
                  <a:schemeClr val="tx1"/>
                </a:solidFill>
              </a:rPr>
              <a:t> </a:t>
            </a:r>
            <a:r>
              <a:rPr lang="de-DE" altLang="tr-TR" sz="3600" dirty="0" err="1" smtClean="0">
                <a:solidFill>
                  <a:schemeClr val="tx1"/>
                </a:solidFill>
              </a:rPr>
              <a:t>Lizozimin</a:t>
            </a:r>
            <a:r>
              <a:rPr lang="de-DE" altLang="tr-TR" sz="3600" dirty="0" smtClean="0">
                <a:solidFill>
                  <a:schemeClr val="tx1"/>
                </a:solidFill>
              </a:rPr>
              <a:t> </a:t>
            </a:r>
            <a:r>
              <a:rPr lang="de-DE" altLang="tr-TR" sz="3600" dirty="0" err="1" smtClean="0">
                <a:solidFill>
                  <a:schemeClr val="tx1"/>
                </a:solidFill>
              </a:rPr>
              <a:t>etkisi</a:t>
            </a:r>
            <a:endParaRPr lang="tr-TR" altLang="tr-TR" sz="3600" dirty="0" smtClean="0">
              <a:solidFill>
                <a:schemeClr val="tx1"/>
              </a:solidFill>
            </a:endParaRPr>
          </a:p>
        </p:txBody>
      </p:sp>
      <p:sp>
        <p:nvSpPr>
          <p:cNvPr id="24579" name="İçerik Yer Tutucusu 2"/>
          <p:cNvSpPr>
            <a:spLocks noGrp="1"/>
          </p:cNvSpPr>
          <p:nvPr>
            <p:ph idx="1"/>
          </p:nvPr>
        </p:nvSpPr>
        <p:spPr>
          <a:xfrm>
            <a:off x="899591" y="1628800"/>
            <a:ext cx="8026921" cy="4681513"/>
          </a:xfrm>
        </p:spPr>
        <p:txBody>
          <a:bodyPr/>
          <a:lstStyle/>
          <a:p>
            <a:pPr algn="just"/>
            <a:r>
              <a:rPr lang="de-DE" altLang="tr-TR" sz="2400" dirty="0" smtClean="0">
                <a:solidFill>
                  <a:schemeClr val="tx1"/>
                </a:solidFill>
              </a:rPr>
              <a:t>N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asetil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glukoz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amin</a:t>
            </a:r>
            <a:r>
              <a:rPr lang="tr-TR" altLang="tr-TR" sz="2400" dirty="0" smtClean="0">
                <a:solidFill>
                  <a:schemeClr val="tx1"/>
                </a:solidFill>
              </a:rPr>
              <a:t>+</a:t>
            </a:r>
            <a:r>
              <a:rPr lang="de-DE" altLang="tr-TR" sz="2400" dirty="0" smtClean="0">
                <a:solidFill>
                  <a:schemeClr val="tx1"/>
                </a:solidFill>
              </a:rPr>
              <a:t>N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asetil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muramik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asit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Lizozim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fr-FR" altLang="tr-TR" sz="2400" b="1" dirty="0" smtClean="0">
                <a:solidFill>
                  <a:schemeClr val="tx1"/>
                </a:solidFill>
              </a:rPr>
              <a:t>β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1-4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glikozit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bağlarını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parçalar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smtClean="0">
                <a:solidFill>
                  <a:schemeClr val="tx1"/>
                </a:solidFill>
              </a:rPr>
              <a:t>G</a:t>
            </a:r>
            <a:r>
              <a:rPr lang="de-DE" altLang="tr-TR" sz="2400" baseline="30000" dirty="0" smtClean="0">
                <a:solidFill>
                  <a:schemeClr val="tx1"/>
                </a:solidFill>
              </a:rPr>
              <a:t>+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bakteri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lizozim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liz</a:t>
            </a:r>
            <a:r>
              <a:rPr lang="tr-TR" altLang="tr-TR" sz="2400" dirty="0" smtClean="0">
                <a:solidFill>
                  <a:schemeClr val="tx1"/>
                </a:solidFill>
              </a:rPr>
              <a:t>e olur</a:t>
            </a:r>
          </a:p>
          <a:p>
            <a:pPr algn="just"/>
            <a:r>
              <a:rPr lang="de-DE" altLang="tr-TR" sz="2400" dirty="0" smtClean="0">
                <a:solidFill>
                  <a:schemeClr val="tx1"/>
                </a:solidFill>
              </a:rPr>
              <a:t>G</a:t>
            </a:r>
            <a:r>
              <a:rPr lang="de-DE" altLang="tr-TR" sz="2400" baseline="30000" dirty="0" smtClean="0">
                <a:solidFill>
                  <a:schemeClr val="tx1"/>
                </a:solidFill>
              </a:rPr>
              <a:t>-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bakteri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lizozim</a:t>
            </a:r>
            <a:r>
              <a:rPr lang="tr-TR" altLang="tr-TR" sz="2400" dirty="0" smtClean="0">
                <a:solidFill>
                  <a:schemeClr val="tx1"/>
                </a:solidFill>
              </a:rPr>
              <a:t> (+</a:t>
            </a:r>
            <a:r>
              <a:rPr lang="de-DE" altLang="tr-TR" sz="2400" dirty="0" smtClean="0">
                <a:solidFill>
                  <a:schemeClr val="tx1"/>
                </a:solidFill>
              </a:rPr>
              <a:t> EDTA</a:t>
            </a:r>
            <a:r>
              <a:rPr lang="tr-TR" altLang="tr-TR" sz="2400" dirty="0" smtClean="0">
                <a:solidFill>
                  <a:schemeClr val="tx1"/>
                </a:solidFill>
              </a:rPr>
              <a:t>,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Ca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uzaklaştır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ır</a:t>
            </a:r>
            <a:r>
              <a:rPr lang="tr-TR" altLang="tr-TR" sz="2400" dirty="0" smtClean="0">
                <a:solidFill>
                  <a:schemeClr val="tx1"/>
                </a:solidFill>
              </a:rPr>
              <a:t>)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liz</a:t>
            </a:r>
            <a:r>
              <a:rPr lang="tr-TR" altLang="tr-TR" sz="2400" dirty="0" smtClean="0">
                <a:solidFill>
                  <a:schemeClr val="tx1"/>
                </a:solidFill>
              </a:rPr>
              <a:t>is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Hücre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iç</a:t>
            </a:r>
            <a:r>
              <a:rPr lang="tr-TR" altLang="tr-TR" sz="2400" dirty="0" smtClean="0">
                <a:solidFill>
                  <a:schemeClr val="tx1"/>
                </a:solidFill>
              </a:rPr>
              <a:t>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yoğunlu</a:t>
            </a:r>
            <a:r>
              <a:rPr lang="tr-TR" altLang="tr-TR" sz="2400" dirty="0" smtClean="0">
                <a:solidFill>
                  <a:schemeClr val="tx1"/>
                </a:solidFill>
              </a:rPr>
              <a:t>k =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ortam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yoğunluğu</a:t>
            </a:r>
            <a:r>
              <a:rPr lang="tr-TR" altLang="tr-TR" sz="2400" dirty="0" smtClean="0">
                <a:solidFill>
                  <a:schemeClr val="tx1"/>
                </a:solidFill>
              </a:rPr>
              <a:t> (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izotonik</a:t>
            </a:r>
            <a:r>
              <a:rPr lang="tr-TR" altLang="tr-TR" sz="2400" dirty="0" smtClean="0">
                <a:solidFill>
                  <a:schemeClr val="tx1"/>
                </a:solidFill>
              </a:rPr>
              <a:t>,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zayıf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hipertonik</a:t>
            </a:r>
            <a:r>
              <a:rPr lang="tr-TR" altLang="tr-TR" sz="2400" dirty="0" smtClean="0">
                <a:solidFill>
                  <a:schemeClr val="tx1"/>
                </a:solidFill>
              </a:rPr>
              <a:t>)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altLang="tr-TR" sz="2400" dirty="0" smtClean="0">
                <a:solidFill>
                  <a:schemeClr val="tx1"/>
                </a:solidFill>
              </a:rPr>
              <a:t>L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izozim</a:t>
            </a:r>
            <a:r>
              <a:rPr lang="tr-TR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smtClean="0">
                <a:solidFill>
                  <a:schemeClr val="tx1"/>
                </a:solidFill>
                <a:sym typeface="Wingdings" panose="05000000000000000000" pitchFamily="2" charset="2"/>
              </a:rPr>
              <a:t>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yuvarlak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şekilli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protoplast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lar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oluşur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tr-TR" altLang="tr-TR" sz="2400" dirty="0" smtClean="0">
                <a:solidFill>
                  <a:schemeClr val="tx1"/>
                </a:solidFill>
              </a:rPr>
              <a:t>H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ipotonik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ortamlarda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parçalanır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Protoplastlar</a:t>
            </a:r>
            <a:r>
              <a:rPr lang="de-DE" altLang="tr-TR" sz="2400" dirty="0" smtClean="0">
                <a:solidFill>
                  <a:schemeClr val="tx1"/>
                </a:solidFill>
              </a:rPr>
              <a:t> normal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hücreler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gibi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geliş</a:t>
            </a:r>
            <a:r>
              <a:rPr lang="tr-TR" altLang="tr-TR" sz="2400" dirty="0" smtClean="0">
                <a:solidFill>
                  <a:schemeClr val="tx1"/>
                </a:solidFill>
              </a:rPr>
              <a:t>ir,</a:t>
            </a:r>
            <a:r>
              <a:rPr lang="en-GB" altLang="tr-TR" sz="2400" dirty="0" smtClean="0">
                <a:solidFill>
                  <a:schemeClr val="tx1"/>
                </a:solidFill>
              </a:rPr>
              <a:t> </a:t>
            </a:r>
            <a:r>
              <a:rPr lang="en-GB" altLang="tr-TR" sz="2400" dirty="0" err="1" smtClean="0">
                <a:solidFill>
                  <a:schemeClr val="tx1"/>
                </a:solidFill>
              </a:rPr>
              <a:t>bakteriyofajlar</a:t>
            </a:r>
            <a:r>
              <a:rPr lang="en-GB" altLang="tr-TR" sz="2400" dirty="0" smtClean="0">
                <a:solidFill>
                  <a:schemeClr val="tx1"/>
                </a:solidFill>
              </a:rPr>
              <a:t> 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enfekte</a:t>
            </a:r>
            <a:r>
              <a:rPr lang="en-GB" altLang="tr-TR" sz="2400" dirty="0" smtClean="0">
                <a:solidFill>
                  <a:schemeClr val="tx1"/>
                </a:solidFill>
              </a:rPr>
              <a:t> </a:t>
            </a:r>
            <a:r>
              <a:rPr lang="en-GB" altLang="tr-TR" sz="2400" dirty="0" err="1" smtClean="0">
                <a:solidFill>
                  <a:schemeClr val="tx1"/>
                </a:solidFill>
              </a:rPr>
              <a:t>edemez</a:t>
            </a:r>
            <a:r>
              <a:rPr lang="en-GB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Başlık 1"/>
          <p:cNvSpPr>
            <a:spLocks noGrp="1"/>
          </p:cNvSpPr>
          <p:nvPr>
            <p:ph type="title"/>
          </p:nvPr>
        </p:nvSpPr>
        <p:spPr>
          <a:xfrm>
            <a:off x="1331640" y="260350"/>
            <a:ext cx="7704410" cy="792163"/>
          </a:xfrm>
        </p:spPr>
        <p:txBody>
          <a:bodyPr/>
          <a:lstStyle/>
          <a:p>
            <a:r>
              <a:rPr lang="de-DE" altLang="tr-TR" sz="3600" b="1" dirty="0" err="1" smtClean="0">
                <a:solidFill>
                  <a:schemeClr val="tx1"/>
                </a:solidFill>
              </a:rPr>
              <a:t>Hücre</a:t>
            </a:r>
            <a:r>
              <a:rPr lang="de-DE" altLang="tr-TR" sz="3600" b="1" dirty="0" smtClean="0">
                <a:solidFill>
                  <a:schemeClr val="tx1"/>
                </a:solidFill>
              </a:rPr>
              <a:t> </a:t>
            </a:r>
            <a:r>
              <a:rPr lang="de-DE" altLang="tr-TR" sz="3600" b="1" dirty="0" err="1" smtClean="0">
                <a:solidFill>
                  <a:schemeClr val="tx1"/>
                </a:solidFill>
              </a:rPr>
              <a:t>duvarına</a:t>
            </a:r>
            <a:r>
              <a:rPr lang="de-DE" altLang="tr-TR" sz="3600" b="1" dirty="0" smtClean="0">
                <a:solidFill>
                  <a:schemeClr val="tx1"/>
                </a:solidFill>
              </a:rPr>
              <a:t> </a:t>
            </a:r>
            <a:r>
              <a:rPr lang="de-DE" altLang="tr-TR" sz="3600" b="1" dirty="0" err="1" smtClean="0">
                <a:solidFill>
                  <a:schemeClr val="tx1"/>
                </a:solidFill>
              </a:rPr>
              <a:t>Penisilinin</a:t>
            </a:r>
            <a:r>
              <a:rPr lang="de-DE" altLang="tr-TR" sz="3600" b="1" dirty="0" smtClean="0">
                <a:solidFill>
                  <a:schemeClr val="tx1"/>
                </a:solidFill>
              </a:rPr>
              <a:t> </a:t>
            </a:r>
            <a:r>
              <a:rPr lang="de-DE" altLang="tr-TR" sz="3600" b="1" dirty="0" err="1" smtClean="0">
                <a:solidFill>
                  <a:schemeClr val="tx1"/>
                </a:solidFill>
              </a:rPr>
              <a:t>etkisi</a:t>
            </a:r>
            <a:endParaRPr lang="tr-TR" altLang="tr-TR" sz="3600" b="1" dirty="0" smtClean="0">
              <a:solidFill>
                <a:schemeClr val="tx1"/>
              </a:solidFill>
            </a:endParaRPr>
          </a:p>
        </p:txBody>
      </p:sp>
      <p:sp>
        <p:nvSpPr>
          <p:cNvPr id="26627" name="İçerik Yer Tutucusu 2"/>
          <p:cNvSpPr>
            <a:spLocks noGrp="1"/>
          </p:cNvSpPr>
          <p:nvPr>
            <p:ph idx="1"/>
          </p:nvPr>
        </p:nvSpPr>
        <p:spPr>
          <a:xfrm>
            <a:off x="794048" y="1412776"/>
            <a:ext cx="8208466" cy="5184998"/>
          </a:xfrm>
        </p:spPr>
        <p:txBody>
          <a:bodyPr>
            <a:noAutofit/>
          </a:bodyPr>
          <a:lstStyle/>
          <a:p>
            <a:pPr algn="just"/>
            <a:r>
              <a:rPr lang="en-GB" altLang="tr-TR" sz="2800" dirty="0" err="1" smtClean="0">
                <a:solidFill>
                  <a:schemeClr val="tx1"/>
                </a:solidFill>
              </a:rPr>
              <a:t>Penisilin</a:t>
            </a:r>
            <a:r>
              <a:rPr lang="en-GB" altLang="tr-TR" sz="2800" dirty="0" smtClean="0">
                <a:solidFill>
                  <a:schemeClr val="tx1"/>
                </a:solidFill>
              </a:rPr>
              <a:t>,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hücre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duvarı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sentezinde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transpeptid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bağ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oluşumunu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önler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. </a:t>
            </a:r>
            <a:endParaRPr lang="tr-TR" altLang="tr-TR" sz="2800" b="1" dirty="0" smtClean="0">
              <a:solidFill>
                <a:schemeClr val="tx1"/>
              </a:solidFill>
            </a:endParaRPr>
          </a:p>
          <a:p>
            <a:pPr algn="just"/>
            <a:r>
              <a:rPr lang="en-GB" altLang="tr-TR" sz="2800" dirty="0" err="1" smtClean="0">
                <a:solidFill>
                  <a:schemeClr val="tx1"/>
                </a:solidFill>
              </a:rPr>
              <a:t>Penisilin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ve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diğer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fr-FR" altLang="tr-TR" sz="2800" dirty="0" smtClean="0">
                <a:solidFill>
                  <a:schemeClr val="tx1"/>
                </a:solidFill>
              </a:rPr>
              <a:t>β</a:t>
            </a:r>
            <a:r>
              <a:rPr lang="en-GB" altLang="tr-TR" sz="2800" dirty="0" smtClean="0">
                <a:solidFill>
                  <a:schemeClr val="tx1"/>
                </a:solidFill>
              </a:rPr>
              <a:t>-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Laktam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halkası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içeren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antibiyotikler</a:t>
            </a:r>
            <a:r>
              <a:rPr lang="en-GB" altLang="tr-TR" sz="2800" dirty="0" smtClean="0">
                <a:solidFill>
                  <a:schemeClr val="tx1"/>
                </a:solidFill>
              </a:rPr>
              <a:t>,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transpeptidaz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enzimine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sıkıca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bağlanarak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transpeptidasyonu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önlerler</a:t>
            </a:r>
            <a:r>
              <a:rPr lang="en-GB" altLang="tr-TR" sz="2800" dirty="0" smtClean="0">
                <a:solidFill>
                  <a:schemeClr val="tx1"/>
                </a:solidFill>
              </a:rPr>
              <a:t>. </a:t>
            </a:r>
            <a:endParaRPr lang="tr-TR" altLang="tr-TR" sz="2800" dirty="0" smtClean="0">
              <a:solidFill>
                <a:schemeClr val="tx1"/>
              </a:solidFill>
            </a:endParaRPr>
          </a:p>
          <a:p>
            <a:pPr algn="just"/>
            <a:r>
              <a:rPr lang="en-GB" altLang="tr-TR" sz="2800" dirty="0" err="1" smtClean="0">
                <a:solidFill>
                  <a:schemeClr val="tx1"/>
                </a:solidFill>
              </a:rPr>
              <a:t>Ayrıca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bu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bağlanma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sonucu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mevcut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hücre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duvarını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parçalayan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otolizinlerin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salınmasıda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teşvik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edilir</a:t>
            </a:r>
            <a:r>
              <a:rPr lang="en-GB" altLang="tr-TR" sz="2800" dirty="0" smtClean="0">
                <a:solidFill>
                  <a:schemeClr val="tx1"/>
                </a:solidFill>
              </a:rPr>
              <a:t>. </a:t>
            </a:r>
            <a:endParaRPr lang="tr-TR" altLang="tr-TR" sz="2800" dirty="0" smtClean="0">
              <a:solidFill>
                <a:schemeClr val="tx1"/>
              </a:solidFill>
            </a:endParaRPr>
          </a:p>
          <a:p>
            <a:pPr algn="just"/>
            <a:r>
              <a:rPr lang="en-GB" altLang="tr-TR" sz="2800" dirty="0" err="1" smtClean="0">
                <a:solidFill>
                  <a:schemeClr val="tx1"/>
                </a:solidFill>
              </a:rPr>
              <a:t>Transpeptidaz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reaksiyonu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sadece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 </a:t>
            </a:r>
            <a:r>
              <a:rPr lang="en-GB" altLang="tr-TR" sz="2800" b="1" dirty="0" err="1" smtClean="0">
                <a:solidFill>
                  <a:schemeClr val="tx1"/>
                </a:solidFill>
              </a:rPr>
              <a:t>gelişen</a:t>
            </a:r>
            <a:r>
              <a:rPr lang="en-GB" altLang="tr-TR" sz="2800" b="1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bakterilerde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olduğu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için</a:t>
            </a:r>
            <a:r>
              <a:rPr lang="en-GB" altLang="tr-TR" sz="2800" dirty="0" smtClean="0">
                <a:solidFill>
                  <a:schemeClr val="tx1"/>
                </a:solidFill>
              </a:rPr>
              <a:t>,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gelişmeyen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bakteriler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penisilinden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etkilenmezler</a:t>
            </a:r>
            <a:r>
              <a:rPr lang="en-GB" altLang="tr-TR" sz="2800" dirty="0" smtClean="0">
                <a:solidFill>
                  <a:schemeClr val="tx1"/>
                </a:solidFill>
              </a:rPr>
              <a:t>. </a:t>
            </a:r>
            <a:endParaRPr lang="tr-TR" altLang="tr-T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Başlık 1"/>
          <p:cNvSpPr>
            <a:spLocks noGrp="1"/>
          </p:cNvSpPr>
          <p:nvPr>
            <p:ph type="title"/>
          </p:nvPr>
        </p:nvSpPr>
        <p:spPr>
          <a:xfrm>
            <a:off x="1839888" y="980728"/>
            <a:ext cx="6694512" cy="768350"/>
          </a:xfrm>
        </p:spPr>
        <p:txBody>
          <a:bodyPr/>
          <a:lstStyle/>
          <a:p>
            <a:r>
              <a:rPr lang="en-GB" altLang="tr-TR" b="1" dirty="0" err="1" smtClean="0">
                <a:solidFill>
                  <a:schemeClr val="tx1"/>
                </a:solidFill>
              </a:rPr>
              <a:t>sferoplast</a:t>
            </a:r>
            <a:endParaRPr lang="tr-TR" altLang="tr-TR" b="1" dirty="0" smtClean="0">
              <a:solidFill>
                <a:schemeClr val="tx1"/>
              </a:solidFill>
            </a:endParaRPr>
          </a:p>
        </p:txBody>
      </p:sp>
      <p:sp>
        <p:nvSpPr>
          <p:cNvPr id="28675" name="İçerik Yer Tutucusu 2"/>
          <p:cNvSpPr>
            <a:spLocks noGrp="1"/>
          </p:cNvSpPr>
          <p:nvPr>
            <p:ph idx="1"/>
          </p:nvPr>
        </p:nvSpPr>
        <p:spPr>
          <a:xfrm>
            <a:off x="1942415" y="2420888"/>
            <a:ext cx="6591985" cy="3490334"/>
          </a:xfrm>
        </p:spPr>
        <p:txBody>
          <a:bodyPr>
            <a:normAutofit/>
          </a:bodyPr>
          <a:lstStyle/>
          <a:p>
            <a:pPr algn="just"/>
            <a:r>
              <a:rPr lang="en-GB" altLang="tr-TR" sz="2800" dirty="0" err="1" smtClean="0">
                <a:solidFill>
                  <a:schemeClr val="tx1"/>
                </a:solidFill>
              </a:rPr>
              <a:t>Penisilin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içeren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besiyerlerinde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bazı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bakteriler</a:t>
            </a:r>
            <a:r>
              <a:rPr lang="en-GB" altLang="tr-TR" sz="2800" dirty="0" smtClean="0">
                <a:solidFill>
                  <a:schemeClr val="tx1"/>
                </a:solidFill>
              </a:rPr>
              <a:t> (gram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negatif</a:t>
            </a:r>
            <a:r>
              <a:rPr lang="en-GB" altLang="tr-TR" sz="2800" dirty="0" smtClean="0">
                <a:solidFill>
                  <a:schemeClr val="tx1"/>
                </a:solidFill>
              </a:rPr>
              <a:t>), protoplast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gibi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yuvarlak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şekilli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ancak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çevresinde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hücre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duvarı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kalıntıları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bulunan</a:t>
            </a:r>
            <a:r>
              <a:rPr lang="en-GB" altLang="tr-TR" sz="2800" dirty="0" smtClean="0">
                <a:solidFill>
                  <a:schemeClr val="tx1"/>
                </a:solidFill>
              </a:rPr>
              <a:t>,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sferoplast</a:t>
            </a:r>
            <a:r>
              <a:rPr lang="en-GB" altLang="tr-TR" sz="2800" dirty="0" smtClean="0">
                <a:solidFill>
                  <a:schemeClr val="tx1"/>
                </a:solidFill>
              </a:rPr>
              <a:t> </a:t>
            </a:r>
            <a:r>
              <a:rPr lang="en-GB" altLang="tr-TR" sz="2800" dirty="0" err="1" smtClean="0">
                <a:solidFill>
                  <a:schemeClr val="tx1"/>
                </a:solidFill>
              </a:rPr>
              <a:t>oluştururlar</a:t>
            </a:r>
            <a:r>
              <a:rPr lang="en-GB" altLang="tr-TR" sz="2800" dirty="0" smtClean="0">
                <a:solidFill>
                  <a:schemeClr val="tx1"/>
                </a:solidFill>
              </a:rPr>
              <a:t>. </a:t>
            </a:r>
            <a:endParaRPr lang="tr-TR" altLang="tr-TR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8666"/>
          </a:xfrm>
        </p:spPr>
        <p:txBody>
          <a:bodyPr/>
          <a:lstStyle/>
          <a:p>
            <a:r>
              <a:rPr lang="tr-TR" dirty="0" err="1"/>
              <a:t>Mycobacteri</a:t>
            </a:r>
            <a:r>
              <a:rPr lang="tr-TR" dirty="0"/>
              <a:t> hücre </a:t>
            </a:r>
            <a:r>
              <a:rPr lang="tr-TR" dirty="0" smtClean="0"/>
              <a:t>duvarları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673" y="1700808"/>
            <a:ext cx="6914728" cy="4680520"/>
          </a:xfrm>
        </p:spPr>
        <p:txBody>
          <a:bodyPr>
            <a:normAutofit/>
          </a:bodyPr>
          <a:lstStyle/>
          <a:p>
            <a:r>
              <a:rPr lang="tr-TR" dirty="0" err="1" smtClean="0"/>
              <a:t>Öbakterilere</a:t>
            </a:r>
            <a:r>
              <a:rPr lang="tr-TR" dirty="0" smtClean="0"/>
              <a:t> </a:t>
            </a:r>
            <a:r>
              <a:rPr lang="tr-TR" dirty="0"/>
              <a:t>dahil olan </a:t>
            </a:r>
            <a:r>
              <a:rPr lang="tr-TR" dirty="0" err="1"/>
              <a:t>mycobakteri</a:t>
            </a:r>
            <a:r>
              <a:rPr lang="tr-TR" dirty="0"/>
              <a:t> hücre duvarları, tipik G+ ve G- hücre duvar yapısına benzememektedir. </a:t>
            </a:r>
            <a:endParaRPr lang="tr-TR" dirty="0" smtClean="0"/>
          </a:p>
          <a:p>
            <a:r>
              <a:rPr lang="tr-TR" dirty="0" smtClean="0"/>
              <a:t>Hücre </a:t>
            </a:r>
            <a:r>
              <a:rPr lang="tr-TR" dirty="0"/>
              <a:t>duvarlarında kalın bir lipit tabakası olduğu için gram boyama yöntemiyle boyanamayan bu bakteriler, özel bir boyama yöntemiyle (</a:t>
            </a:r>
            <a:r>
              <a:rPr lang="tr-TR" dirty="0" err="1"/>
              <a:t>Ziehl-Neelson</a:t>
            </a:r>
            <a:r>
              <a:rPr lang="tr-TR" dirty="0"/>
              <a:t>) boyanır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Tüberküloz </a:t>
            </a:r>
            <a:r>
              <a:rPr lang="tr-TR" dirty="0"/>
              <a:t>etmeninin (</a:t>
            </a:r>
            <a:r>
              <a:rPr lang="tr-TR" dirty="0" err="1"/>
              <a:t>Mycobacterium</a:t>
            </a:r>
            <a:r>
              <a:rPr lang="tr-TR" dirty="0"/>
              <a:t> </a:t>
            </a:r>
            <a:r>
              <a:rPr lang="tr-TR" dirty="0" err="1"/>
              <a:t>tuberculosis</a:t>
            </a:r>
            <a:r>
              <a:rPr lang="tr-TR" dirty="0"/>
              <a:t>) de bulunduğu bu cinsin hücre duvarları, fazla miktarda </a:t>
            </a:r>
            <a:r>
              <a:rPr lang="tr-TR" dirty="0" err="1"/>
              <a:t>mikolik</a:t>
            </a:r>
            <a:r>
              <a:rPr lang="tr-TR" dirty="0"/>
              <a:t> asit içerdiği için aside dirençlidir. </a:t>
            </a:r>
            <a:endParaRPr lang="tr-TR" dirty="0" smtClean="0"/>
          </a:p>
          <a:p>
            <a:r>
              <a:rPr lang="tr-TR" dirty="0" err="1" smtClean="0"/>
              <a:t>Mikolik</a:t>
            </a:r>
            <a:r>
              <a:rPr lang="tr-TR" dirty="0" smtClean="0"/>
              <a:t> </a:t>
            </a:r>
            <a:r>
              <a:rPr lang="tr-TR" dirty="0"/>
              <a:t>asit </a:t>
            </a:r>
            <a:r>
              <a:rPr lang="tr-TR" dirty="0" err="1"/>
              <a:t>peptidoglikana</a:t>
            </a:r>
            <a:r>
              <a:rPr lang="tr-TR" dirty="0"/>
              <a:t> </a:t>
            </a:r>
            <a:r>
              <a:rPr lang="tr-TR" dirty="0" err="1"/>
              <a:t>kovalent</a:t>
            </a:r>
            <a:r>
              <a:rPr lang="tr-TR" dirty="0"/>
              <a:t> bağlarla bağlanmıştır. Bu bakterilerin </a:t>
            </a:r>
            <a:r>
              <a:rPr lang="tr-TR" dirty="0" err="1"/>
              <a:t>peptidoglikanı</a:t>
            </a:r>
            <a:r>
              <a:rPr lang="tr-TR" dirty="0"/>
              <a:t> G- bakterilere benzemektedir.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77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620688"/>
            <a:ext cx="6982544" cy="954087"/>
          </a:xfrm>
        </p:spPr>
        <p:txBody>
          <a:bodyPr/>
          <a:lstStyle/>
          <a:p>
            <a:pPr eaLnBrk="1" hangingPunct="1"/>
            <a:r>
              <a:rPr lang="de-DE" altLang="tr-TR" sz="2800" b="1" dirty="0" err="1" smtClean="0">
                <a:solidFill>
                  <a:schemeClr val="tx1"/>
                </a:solidFill>
              </a:rPr>
              <a:t>Arke</a:t>
            </a:r>
            <a:r>
              <a:rPr lang="de-DE" altLang="tr-TR" sz="28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800" b="1" dirty="0" err="1" smtClean="0">
                <a:solidFill>
                  <a:schemeClr val="tx1"/>
                </a:solidFill>
              </a:rPr>
              <a:t>hücre</a:t>
            </a:r>
            <a:r>
              <a:rPr lang="de-DE" altLang="tr-TR" sz="28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800" b="1" dirty="0" err="1" smtClean="0">
                <a:solidFill>
                  <a:schemeClr val="tx1"/>
                </a:solidFill>
              </a:rPr>
              <a:t>duvarı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: P</a:t>
            </a:r>
            <a:r>
              <a:rPr lang="de-DE" altLang="tr-TR" sz="2800" b="1" dirty="0" err="1" smtClean="0">
                <a:solidFill>
                  <a:schemeClr val="tx1"/>
                </a:solidFill>
              </a:rPr>
              <a:t>seudopeptidoglikan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 (</a:t>
            </a:r>
            <a:r>
              <a:rPr lang="tr-TR" altLang="tr-TR" sz="2800" b="1" dirty="0" err="1" smtClean="0">
                <a:solidFill>
                  <a:schemeClr val="tx1"/>
                </a:solidFill>
              </a:rPr>
              <a:t>Pseudomurein</a:t>
            </a:r>
            <a:r>
              <a:rPr lang="tr-TR" altLang="tr-TR" sz="2800" b="1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1746" name="İçerik Yer Tutucusu 2"/>
          <p:cNvSpPr>
            <a:spLocks noGrp="1"/>
          </p:cNvSpPr>
          <p:nvPr>
            <p:ph idx="1"/>
          </p:nvPr>
        </p:nvSpPr>
        <p:spPr>
          <a:xfrm>
            <a:off x="755576" y="1988840"/>
            <a:ext cx="8065591" cy="45364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Bakterilerdeki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peptidoglikana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benzeyen</a:t>
            </a:r>
            <a:r>
              <a:rPr lang="de-DE" altLang="tr-TR" sz="2400" dirty="0" smtClean="0">
                <a:solidFill>
                  <a:schemeClr val="tx1"/>
                </a:solidFill>
              </a:rPr>
              <a:t> pseudo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mureinde</a:t>
            </a:r>
            <a:r>
              <a:rPr lang="de-DE" altLang="tr-TR" sz="2400" dirty="0" smtClean="0">
                <a:solidFill>
                  <a:schemeClr val="tx1"/>
                </a:solidFill>
              </a:rPr>
              <a:t>,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muramik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asit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ve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D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amino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asitler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bulunmaz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. </a:t>
            </a:r>
            <a:endParaRPr lang="tr-TR" altLang="tr-TR" sz="2400" b="1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smtClean="0">
                <a:solidFill>
                  <a:schemeClr val="tx1"/>
                </a:solidFill>
              </a:rPr>
              <a:t>Pseudo</a:t>
            </a:r>
            <a:r>
              <a:rPr lang="tr-TR" altLang="tr-TR" sz="2400" dirty="0" err="1" smtClean="0">
                <a:solidFill>
                  <a:schemeClr val="tx1"/>
                </a:solidFill>
              </a:rPr>
              <a:t>murein</a:t>
            </a:r>
            <a:r>
              <a:rPr lang="de-DE" altLang="tr-TR" sz="2400" dirty="0" smtClean="0">
                <a:solidFill>
                  <a:schemeClr val="tx1"/>
                </a:solidFill>
              </a:rPr>
              <a:t>, 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N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asetil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glikoz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amin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ve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N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asetil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talosaminuronik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asitin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tekrarlanmasıyla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oluşmuş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bir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polimerdir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Bu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iki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amino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şeker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birbirlerine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fr-FR" altLang="tr-TR" sz="2400" b="1" dirty="0" smtClean="0">
                <a:solidFill>
                  <a:schemeClr val="tx1"/>
                </a:solidFill>
              </a:rPr>
              <a:t>β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1-3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glikozit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b="1" dirty="0" err="1" smtClean="0">
                <a:solidFill>
                  <a:schemeClr val="tx1"/>
                </a:solidFill>
              </a:rPr>
              <a:t>bağlarıyla</a:t>
            </a:r>
            <a:r>
              <a:rPr lang="de-DE" altLang="tr-TR" sz="2400" b="1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bağlıdır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err="1" smtClean="0">
                <a:solidFill>
                  <a:schemeClr val="tx1"/>
                </a:solidFill>
              </a:rPr>
              <a:t>Bakterilerdeki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fr-FR" altLang="tr-TR" sz="2400" dirty="0" smtClean="0">
                <a:solidFill>
                  <a:schemeClr val="tx1"/>
                </a:solidFill>
              </a:rPr>
              <a:t>β</a:t>
            </a:r>
            <a:r>
              <a:rPr lang="de-DE" altLang="tr-TR" sz="2400" dirty="0" smtClean="0">
                <a:solidFill>
                  <a:schemeClr val="tx1"/>
                </a:solidFill>
              </a:rPr>
              <a:t> 1-4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glikozit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bağını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parçalayan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lizozim</a:t>
            </a:r>
            <a:r>
              <a:rPr lang="de-DE" altLang="tr-TR" sz="2400" dirty="0" smtClean="0">
                <a:solidFill>
                  <a:schemeClr val="tx1"/>
                </a:solidFill>
              </a:rPr>
              <a:t>,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arkelere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etkisizdir</a:t>
            </a:r>
            <a:r>
              <a:rPr lang="de-DE" altLang="tr-TR" sz="2400" dirty="0" smtClean="0">
                <a:solidFill>
                  <a:schemeClr val="tx1"/>
                </a:solidFill>
              </a:rPr>
              <a:t>. </a:t>
            </a:r>
            <a:endParaRPr lang="tr-TR" altLang="tr-TR" sz="2400" dirty="0" smtClean="0">
              <a:solidFill>
                <a:schemeClr val="tx1"/>
              </a:solidFill>
            </a:endParaRPr>
          </a:p>
          <a:p>
            <a:pPr algn="just"/>
            <a:r>
              <a:rPr lang="de-DE" altLang="tr-TR" sz="2400" dirty="0" smtClean="0">
                <a:solidFill>
                  <a:schemeClr val="tx1"/>
                </a:solidFill>
              </a:rPr>
              <a:t>N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asetil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talosaminuronik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asitlere</a:t>
            </a:r>
            <a:r>
              <a:rPr lang="de-DE" altLang="tr-TR" sz="2400" dirty="0" smtClean="0">
                <a:solidFill>
                  <a:schemeClr val="tx1"/>
                </a:solidFill>
              </a:rPr>
              <a:t> L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formundaki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amino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asitler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peptid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bağlarıyla</a:t>
            </a:r>
            <a:r>
              <a:rPr lang="de-DE" altLang="tr-TR" sz="2400" dirty="0" smtClean="0">
                <a:solidFill>
                  <a:schemeClr val="tx1"/>
                </a:solidFill>
              </a:rPr>
              <a:t> </a:t>
            </a:r>
            <a:r>
              <a:rPr lang="de-DE" altLang="tr-TR" sz="2400" dirty="0" err="1" smtClean="0">
                <a:solidFill>
                  <a:schemeClr val="tx1"/>
                </a:solidFill>
              </a:rPr>
              <a:t>bağlıdır</a:t>
            </a:r>
            <a:r>
              <a:rPr lang="de-DE" altLang="tr-TR" sz="2400" dirty="0" smtClean="0">
                <a:solidFill>
                  <a:schemeClr val="tx1"/>
                </a:solidFill>
              </a:rPr>
              <a:t>.</a:t>
            </a:r>
            <a:endParaRPr lang="tr-TR" altLang="tr-T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45201" y="908720"/>
            <a:ext cx="6589199" cy="996280"/>
          </a:xfrm>
        </p:spPr>
        <p:txBody>
          <a:bodyPr>
            <a:normAutofit fontScale="90000"/>
          </a:bodyPr>
          <a:lstStyle/>
          <a:p>
            <a:r>
              <a:rPr lang="tr-TR" dirty="0"/>
              <a:t>Hücre Duvarı Sentezi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Hücre </a:t>
            </a:r>
            <a:r>
              <a:rPr lang="tr-TR" dirty="0"/>
              <a:t>bölündükten sonra yeni hücre duvarı sentezler. Yeni duvar sentezinde hücre önce, ürettiği </a:t>
            </a:r>
            <a:r>
              <a:rPr lang="tr-TR" dirty="0" err="1"/>
              <a:t>otolizinlerle</a:t>
            </a:r>
            <a:r>
              <a:rPr lang="tr-TR" dirty="0"/>
              <a:t> eski hücre duvarında delikler açar. </a:t>
            </a:r>
            <a:endParaRPr lang="tr-TR" dirty="0" smtClean="0"/>
          </a:p>
          <a:p>
            <a:r>
              <a:rPr lang="tr-TR" dirty="0" smtClean="0"/>
              <a:t>Sitoplazmada </a:t>
            </a:r>
            <a:r>
              <a:rPr lang="tr-TR" dirty="0"/>
              <a:t>sentezlenen yeni duvar materyali bu açıklıklara ilave edilir. </a:t>
            </a:r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duvar sentezi hücre yüzeyindeki birkaç noktadan olur. </a:t>
            </a:r>
            <a:endParaRPr lang="tr-TR" dirty="0" smtClean="0"/>
          </a:p>
          <a:p>
            <a:r>
              <a:rPr lang="tr-TR" dirty="0" smtClean="0"/>
              <a:t>Yeni </a:t>
            </a:r>
            <a:r>
              <a:rPr lang="tr-TR" dirty="0"/>
              <a:t>ve eski </a:t>
            </a:r>
            <a:r>
              <a:rPr lang="tr-TR" dirty="0" err="1"/>
              <a:t>peptidoglikanın</a:t>
            </a:r>
            <a:r>
              <a:rPr lang="tr-TR" dirty="0"/>
              <a:t> birleştiği yerde bir bant 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5320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Peptidoglikan</a:t>
            </a:r>
            <a:r>
              <a:rPr lang="tr-TR" dirty="0"/>
              <a:t> sentezi üç aşamada gerçekleşir. Sitoplazmada gerçekleşen ilk aşamada </a:t>
            </a:r>
            <a:r>
              <a:rPr lang="tr-TR" dirty="0" err="1"/>
              <a:t>muramik</a:t>
            </a:r>
            <a:r>
              <a:rPr lang="tr-TR" dirty="0"/>
              <a:t> asit-</a:t>
            </a:r>
            <a:r>
              <a:rPr lang="tr-TR" dirty="0" err="1"/>
              <a:t>pentapeptid</a:t>
            </a:r>
            <a:r>
              <a:rPr lang="tr-TR" dirty="0"/>
              <a:t> sentezlenir. Sentez N </a:t>
            </a:r>
            <a:r>
              <a:rPr lang="tr-TR" dirty="0" err="1"/>
              <a:t>asetil</a:t>
            </a:r>
            <a:r>
              <a:rPr lang="tr-TR" dirty="0"/>
              <a:t> </a:t>
            </a:r>
            <a:r>
              <a:rPr lang="tr-TR" dirty="0" err="1"/>
              <a:t>glukozamin</a:t>
            </a:r>
            <a:r>
              <a:rPr lang="tr-TR" dirty="0"/>
              <a:t> 1 fosfatla başlar. Sonraki </a:t>
            </a:r>
            <a:r>
              <a:rPr lang="tr-TR" dirty="0" err="1"/>
              <a:t>enzimatik</a:t>
            </a:r>
            <a:r>
              <a:rPr lang="tr-TR" dirty="0"/>
              <a:t> aşamada UDP (</a:t>
            </a:r>
            <a:r>
              <a:rPr lang="tr-TR" dirty="0" err="1"/>
              <a:t>uridin</a:t>
            </a:r>
            <a:r>
              <a:rPr lang="tr-TR" dirty="0"/>
              <a:t> </a:t>
            </a:r>
            <a:r>
              <a:rPr lang="tr-TR" dirty="0" err="1"/>
              <a:t>difosfat</a:t>
            </a:r>
            <a:r>
              <a:rPr lang="tr-TR" dirty="0"/>
              <a:t>)-NGA kompleksi oluşur. Daha sonra bu komplekse 5 amino asit bağlanarak </a:t>
            </a:r>
            <a:r>
              <a:rPr lang="tr-TR" dirty="0" err="1"/>
              <a:t>laktil</a:t>
            </a:r>
            <a:r>
              <a:rPr lang="tr-TR" dirty="0"/>
              <a:t> etere çevrilir. Birinci aşama sonunda sitoplazmada </a:t>
            </a:r>
            <a:r>
              <a:rPr lang="tr-TR" dirty="0" err="1"/>
              <a:t>UDP’ye</a:t>
            </a:r>
            <a:r>
              <a:rPr lang="tr-TR" dirty="0"/>
              <a:t> bağlı NMA-</a:t>
            </a:r>
            <a:r>
              <a:rPr lang="tr-TR" dirty="0" err="1"/>
              <a:t>pentapeptid</a:t>
            </a:r>
            <a:r>
              <a:rPr lang="tr-TR" dirty="0"/>
              <a:t> kompleksi oluşur. </a:t>
            </a:r>
          </a:p>
        </p:txBody>
      </p:sp>
    </p:spTree>
    <p:extLst>
      <p:ext uri="{BB962C8B-B14F-4D97-AF65-F5344CB8AC3E}">
        <p14:creationId xmlns:p14="http://schemas.microsoft.com/office/powerpoint/2010/main" val="2094091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İkinci aşama </a:t>
            </a:r>
            <a:r>
              <a:rPr lang="tr-TR" dirty="0" err="1"/>
              <a:t>sitoplazmik</a:t>
            </a:r>
            <a:r>
              <a:rPr lang="tr-TR" dirty="0"/>
              <a:t> </a:t>
            </a:r>
            <a:r>
              <a:rPr lang="tr-TR" dirty="0" err="1"/>
              <a:t>membranda</a:t>
            </a:r>
            <a:r>
              <a:rPr lang="tr-TR" dirty="0"/>
              <a:t> olur. </a:t>
            </a:r>
            <a:r>
              <a:rPr lang="tr-TR" dirty="0" err="1"/>
              <a:t>Baktoprenol</a:t>
            </a:r>
            <a:r>
              <a:rPr lang="tr-TR" dirty="0"/>
              <a:t> (</a:t>
            </a:r>
            <a:r>
              <a:rPr lang="tr-TR" dirty="0" err="1"/>
              <a:t>undecarphenyl</a:t>
            </a:r>
            <a:r>
              <a:rPr lang="tr-TR" dirty="0"/>
              <a:t> fosfat) </a:t>
            </a:r>
            <a:r>
              <a:rPr lang="tr-TR" dirty="0" err="1"/>
              <a:t>UDP'den</a:t>
            </a:r>
            <a:r>
              <a:rPr lang="tr-TR" dirty="0"/>
              <a:t> bir fosfat alarak </a:t>
            </a:r>
            <a:r>
              <a:rPr lang="tr-TR" dirty="0" err="1"/>
              <a:t>UDP'nin</a:t>
            </a:r>
            <a:r>
              <a:rPr lang="tr-TR" dirty="0"/>
              <a:t> yerine geçer. Daha sonra </a:t>
            </a:r>
            <a:r>
              <a:rPr lang="tr-TR" dirty="0" err="1"/>
              <a:t>bactoprenol</a:t>
            </a:r>
            <a:r>
              <a:rPr lang="tr-TR" dirty="0"/>
              <a:t>-NMA-</a:t>
            </a:r>
            <a:r>
              <a:rPr lang="tr-TR" dirty="0" err="1"/>
              <a:t>pentapeptid</a:t>
            </a:r>
            <a:r>
              <a:rPr lang="tr-TR" dirty="0"/>
              <a:t> kompleksine </a:t>
            </a:r>
            <a:r>
              <a:rPr lang="tr-TR" dirty="0" err="1"/>
              <a:t>UDP’nin</a:t>
            </a:r>
            <a:r>
              <a:rPr lang="tr-TR" dirty="0"/>
              <a:t> taşıdığı NGA bağlanır. G+ bakterilerde (S. </a:t>
            </a:r>
            <a:r>
              <a:rPr lang="tr-TR" dirty="0" err="1"/>
              <a:t>aureus</a:t>
            </a:r>
            <a:r>
              <a:rPr lang="tr-TR" dirty="0"/>
              <a:t>) bu komplekse 5 </a:t>
            </a:r>
            <a:r>
              <a:rPr lang="tr-TR" dirty="0" err="1"/>
              <a:t>glisininde</a:t>
            </a:r>
            <a:r>
              <a:rPr lang="tr-TR" dirty="0"/>
              <a:t> bağlanmasıyla </a:t>
            </a:r>
            <a:r>
              <a:rPr lang="tr-TR" dirty="0" err="1"/>
              <a:t>membranda</a:t>
            </a:r>
            <a:r>
              <a:rPr lang="tr-TR" dirty="0"/>
              <a:t> bactoprenol-NMA-pentapeptid-5 </a:t>
            </a:r>
            <a:r>
              <a:rPr lang="tr-TR" dirty="0" err="1"/>
              <a:t>glisin</a:t>
            </a:r>
            <a:r>
              <a:rPr lang="tr-TR" dirty="0"/>
              <a:t>-NGA kompleksi oluşur. </a:t>
            </a:r>
          </a:p>
        </p:txBody>
      </p:sp>
    </p:spTree>
    <p:extLst>
      <p:ext uri="{BB962C8B-B14F-4D97-AF65-F5344CB8AC3E}">
        <p14:creationId xmlns:p14="http://schemas.microsoft.com/office/powerpoint/2010/main" val="1497026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Üçünçü</a:t>
            </a:r>
            <a:r>
              <a:rPr lang="tr-TR" dirty="0"/>
              <a:t> aşamada eski </a:t>
            </a:r>
            <a:r>
              <a:rPr lang="tr-TR" dirty="0" err="1"/>
              <a:t>peptidoglikana</a:t>
            </a:r>
            <a:r>
              <a:rPr lang="tr-TR" dirty="0"/>
              <a:t> yeni </a:t>
            </a:r>
            <a:r>
              <a:rPr lang="tr-TR" dirty="0" err="1"/>
              <a:t>murein</a:t>
            </a:r>
            <a:r>
              <a:rPr lang="tr-TR" dirty="0"/>
              <a:t> alt üniteleri bağlanır. Bu reaksiyon sitoplazma </a:t>
            </a:r>
            <a:r>
              <a:rPr lang="tr-TR" dirty="0" err="1"/>
              <a:t>membranının</a:t>
            </a:r>
            <a:r>
              <a:rPr lang="tr-TR" dirty="0"/>
              <a:t> dışında olur. </a:t>
            </a:r>
            <a:r>
              <a:rPr lang="tr-TR" dirty="0" err="1"/>
              <a:t>Transpeptidasyon</a:t>
            </a:r>
            <a:r>
              <a:rPr lang="tr-TR" dirty="0"/>
              <a:t> olarak adlandırılan bir reaksiyonla iki </a:t>
            </a:r>
            <a:r>
              <a:rPr lang="tr-TR" dirty="0" err="1"/>
              <a:t>glikan</a:t>
            </a:r>
            <a:r>
              <a:rPr lang="tr-TR" dirty="0"/>
              <a:t> zinciri </a:t>
            </a:r>
            <a:r>
              <a:rPr lang="tr-TR" dirty="0" err="1"/>
              <a:t>transpeptid</a:t>
            </a:r>
            <a:r>
              <a:rPr lang="tr-TR" dirty="0"/>
              <a:t> bağlarıyla birbirine bağlanır. </a:t>
            </a:r>
            <a:r>
              <a:rPr lang="tr-TR" dirty="0" err="1"/>
              <a:t>Transpeptidasyon</a:t>
            </a:r>
            <a:r>
              <a:rPr lang="tr-TR" dirty="0"/>
              <a:t> reaksiyonu için enerjiye gerek yoktur. Yeni oluşan </a:t>
            </a:r>
            <a:r>
              <a:rPr lang="tr-TR" dirty="0" err="1"/>
              <a:t>pentapeptiddeki</a:t>
            </a:r>
            <a:r>
              <a:rPr lang="tr-TR" dirty="0"/>
              <a:t> iki D </a:t>
            </a:r>
            <a:r>
              <a:rPr lang="tr-TR" dirty="0" err="1"/>
              <a:t>alanin</a:t>
            </a:r>
            <a:r>
              <a:rPr lang="tr-TR" dirty="0"/>
              <a:t> arasındaki </a:t>
            </a:r>
            <a:r>
              <a:rPr lang="tr-TR" dirty="0" err="1"/>
              <a:t>peptid</a:t>
            </a:r>
            <a:r>
              <a:rPr lang="tr-TR" dirty="0"/>
              <a:t> bağları ayrılır. Sondan bir önceki D </a:t>
            </a:r>
            <a:r>
              <a:rPr lang="tr-TR" dirty="0" err="1"/>
              <a:t>alaninin</a:t>
            </a:r>
            <a:r>
              <a:rPr lang="tr-TR" dirty="0"/>
              <a:t> serbest karboksil grubu komşu </a:t>
            </a:r>
            <a:r>
              <a:rPr lang="tr-TR" dirty="0" err="1"/>
              <a:t>peptiddeki</a:t>
            </a:r>
            <a:r>
              <a:rPr lang="tr-TR" dirty="0"/>
              <a:t> </a:t>
            </a:r>
            <a:r>
              <a:rPr lang="tr-TR" dirty="0" err="1"/>
              <a:t>lize</a:t>
            </a:r>
            <a:r>
              <a:rPr lang="tr-TR" dirty="0"/>
              <a:t> olan amino grubuna bağlanır. </a:t>
            </a:r>
            <a:r>
              <a:rPr lang="tr-TR" dirty="0" err="1"/>
              <a:t>Transpeptid</a:t>
            </a:r>
            <a:r>
              <a:rPr lang="tr-TR" dirty="0"/>
              <a:t> bağının oluşumu penisilinle önlenir. Bu işlem sonucu oluşan bir D </a:t>
            </a:r>
            <a:r>
              <a:rPr lang="tr-TR" dirty="0" err="1"/>
              <a:t>alanin</a:t>
            </a:r>
            <a:r>
              <a:rPr lang="tr-TR" dirty="0"/>
              <a:t> tekrar kullanılmak üzere sitoplazmaya geri taşınır. Ayrıca bu olayda serbest kalan bir molekül </a:t>
            </a:r>
            <a:r>
              <a:rPr lang="tr-TR" dirty="0" err="1"/>
              <a:t>baktoprenol</a:t>
            </a:r>
            <a:r>
              <a:rPr lang="tr-TR" dirty="0"/>
              <a:t> </a:t>
            </a:r>
            <a:r>
              <a:rPr lang="tr-TR" dirty="0" err="1"/>
              <a:t>difosfatta</a:t>
            </a:r>
            <a:r>
              <a:rPr lang="tr-TR" dirty="0"/>
              <a:t> daha sonra </a:t>
            </a:r>
            <a:r>
              <a:rPr lang="tr-TR" dirty="0" err="1"/>
              <a:t>baktoprenol</a:t>
            </a:r>
            <a:r>
              <a:rPr lang="tr-TR" dirty="0"/>
              <a:t> </a:t>
            </a:r>
            <a:r>
              <a:rPr lang="tr-TR" dirty="0" err="1"/>
              <a:t>monofosfata</a:t>
            </a:r>
            <a:r>
              <a:rPr lang="tr-TR" dirty="0"/>
              <a:t> çevrilerek yeni sentezlenen </a:t>
            </a:r>
            <a:r>
              <a:rPr lang="tr-TR" dirty="0" err="1"/>
              <a:t>mureinle</a:t>
            </a:r>
            <a:r>
              <a:rPr lang="tr-TR" dirty="0"/>
              <a:t> birleşir. </a:t>
            </a:r>
            <a:r>
              <a:rPr lang="tr-TR" dirty="0" err="1"/>
              <a:t>Baktoprenol</a:t>
            </a:r>
            <a:r>
              <a:rPr lang="tr-TR" dirty="0"/>
              <a:t>, lipit, </a:t>
            </a:r>
            <a:r>
              <a:rPr lang="tr-TR" dirty="0" err="1"/>
              <a:t>polisakkarit</a:t>
            </a:r>
            <a:r>
              <a:rPr lang="tr-TR" dirty="0"/>
              <a:t>, </a:t>
            </a:r>
            <a:r>
              <a:rPr lang="tr-TR" dirty="0" err="1"/>
              <a:t>lipopolisakkarit</a:t>
            </a:r>
            <a:r>
              <a:rPr lang="tr-TR"/>
              <a:t> ve selüloz gibi diğer hücre dışı polimerlerin sentezinde bir taşıyıcı olarak da görev alır.</a:t>
            </a:r>
          </a:p>
        </p:txBody>
      </p:sp>
    </p:spTree>
    <p:extLst>
      <p:ext uri="{BB962C8B-B14F-4D97-AF65-F5344CB8AC3E}">
        <p14:creationId xmlns:p14="http://schemas.microsoft.com/office/powerpoint/2010/main" val="301163619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3729</TotalTime>
  <Words>598</Words>
  <Application>Microsoft Office PowerPoint</Application>
  <PresentationFormat>Ekran Gösterisi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Hücre duvarına Lizozimin etkisi</vt:lpstr>
      <vt:lpstr>Hücre duvarına Penisilinin etkisi</vt:lpstr>
      <vt:lpstr>sferoplast</vt:lpstr>
      <vt:lpstr>Mycobacteri hücre duvarları</vt:lpstr>
      <vt:lpstr>Arke hücre duvarı: Pseudopeptidoglikan (Pseudomurein)</vt:lpstr>
      <vt:lpstr>Hücre Duvarı Sentezi </vt:lpstr>
      <vt:lpstr>PowerPoint Sunusu</vt:lpstr>
      <vt:lpstr>PowerPoint Sunusu</vt:lpstr>
      <vt:lpstr>PowerPoint Sunusu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 209 GENEL MİKROBİYOLOJİ I</dc:title>
  <dc:creator>-</dc:creator>
  <cp:lastModifiedBy>gönül dönmez</cp:lastModifiedBy>
  <cp:revision>328</cp:revision>
  <dcterms:created xsi:type="dcterms:W3CDTF">2007-09-22T21:01:28Z</dcterms:created>
  <dcterms:modified xsi:type="dcterms:W3CDTF">2019-12-11T06:33:04Z</dcterms:modified>
</cp:coreProperties>
</file>