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61" r:id="rId6"/>
    <p:sldId id="262" r:id="rId7"/>
    <p:sldId id="263" r:id="rId8"/>
    <p:sldId id="25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56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58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982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770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8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01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807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72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17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55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9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80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32">
            <a:extLst>
              <a:ext uri="{FF2B5EF4-FFF2-40B4-BE49-F238E27FC236}">
                <a16:creationId xmlns:a16="http://schemas.microsoft.com/office/drawing/2014/main" xmlns="" id="{26BDCA6B-3C9C-4213-A0D9-30BD5F0B07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0" y="0"/>
            <a:ext cx="8426302" cy="6858000"/>
          </a:xfrm>
          <a:custGeom>
            <a:avLst/>
            <a:gdLst>
              <a:gd name="connsiteX0" fmla="*/ 184095 w 8426302"/>
              <a:gd name="connsiteY0" fmla="*/ 6858000 h 6858000"/>
              <a:gd name="connsiteX1" fmla="*/ 8426302 w 8426302"/>
              <a:gd name="connsiteY1" fmla="*/ 6858000 h 6858000"/>
              <a:gd name="connsiteX2" fmla="*/ 8426302 w 8426302"/>
              <a:gd name="connsiteY2" fmla="*/ 0 h 6858000"/>
              <a:gd name="connsiteX3" fmla="*/ 2743435 w 8426302"/>
              <a:gd name="connsiteY3" fmla="*/ 0 h 6858000"/>
              <a:gd name="connsiteX4" fmla="*/ 2688451 w 8426302"/>
              <a:gd name="connsiteY4" fmla="*/ 37385 h 6858000"/>
              <a:gd name="connsiteX5" fmla="*/ 0 w 8426302"/>
              <a:gd name="connsiteY5" fmla="*/ 5321277 h 6858000"/>
              <a:gd name="connsiteX6" fmla="*/ 116943 w 8426302"/>
              <a:gd name="connsiteY6" fmla="*/ 65584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26302" h="6858000">
                <a:moveTo>
                  <a:pt x="184095" y="6858000"/>
                </a:moveTo>
                <a:lnTo>
                  <a:pt x="8426302" y="6858000"/>
                </a:lnTo>
                <a:lnTo>
                  <a:pt x="8426302" y="0"/>
                </a:lnTo>
                <a:lnTo>
                  <a:pt x="2743435" y="0"/>
                </a:lnTo>
                <a:lnTo>
                  <a:pt x="2688451" y="37385"/>
                </a:lnTo>
                <a:cubicBezTo>
                  <a:pt x="1058888" y="1225893"/>
                  <a:pt x="0" y="3149927"/>
                  <a:pt x="0" y="5321277"/>
                </a:cubicBezTo>
                <a:cubicBezTo>
                  <a:pt x="0" y="5744268"/>
                  <a:pt x="40184" y="6157873"/>
                  <a:pt x="116943" y="6558484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FDA12F62-867F-4684-B28B-E085D09DCC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0" y="0"/>
            <a:ext cx="8174932" cy="6858000"/>
          </a:xfrm>
          <a:custGeom>
            <a:avLst/>
            <a:gdLst>
              <a:gd name="connsiteX0" fmla="*/ 190266 w 8174932"/>
              <a:gd name="connsiteY0" fmla="*/ 6858000 h 6858000"/>
              <a:gd name="connsiteX1" fmla="*/ 8174932 w 8174932"/>
              <a:gd name="connsiteY1" fmla="*/ 6858000 h 6858000"/>
              <a:gd name="connsiteX2" fmla="*/ 8174932 w 8174932"/>
              <a:gd name="connsiteY2" fmla="*/ 0 h 6858000"/>
              <a:gd name="connsiteX3" fmla="*/ 2944847 w 8174932"/>
              <a:gd name="connsiteY3" fmla="*/ 0 h 6858000"/>
              <a:gd name="connsiteX4" fmla="*/ 2646373 w 8174932"/>
              <a:gd name="connsiteY4" fmla="*/ 196447 h 6858000"/>
              <a:gd name="connsiteX5" fmla="*/ 0 w 8174932"/>
              <a:gd name="connsiteY5" fmla="*/ 5321277 h 6858000"/>
              <a:gd name="connsiteX6" fmla="*/ 112445 w 8174932"/>
              <a:gd name="connsiteY6" fmla="*/ 65108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74932" h="6858000">
                <a:moveTo>
                  <a:pt x="190266" y="6858000"/>
                </a:moveTo>
                <a:lnTo>
                  <a:pt x="8174932" y="6858000"/>
                </a:lnTo>
                <a:lnTo>
                  <a:pt x="8174932" y="0"/>
                </a:lnTo>
                <a:lnTo>
                  <a:pt x="2944847" y="0"/>
                </a:lnTo>
                <a:lnTo>
                  <a:pt x="2646373" y="196447"/>
                </a:lnTo>
                <a:cubicBezTo>
                  <a:pt x="1044779" y="1335395"/>
                  <a:pt x="0" y="3206327"/>
                  <a:pt x="0" y="5321277"/>
                </a:cubicBezTo>
                <a:cubicBezTo>
                  <a:pt x="0" y="5727999"/>
                  <a:pt x="38639" y="6125696"/>
                  <a:pt x="112445" y="6510898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4672" y="4180354"/>
            <a:ext cx="5649289" cy="1279978"/>
          </a:xfrm>
        </p:spPr>
        <p:txBody>
          <a:bodyPr anchor="t">
            <a:normAutofit fontScale="92500" lnSpcReduction="20000"/>
          </a:bodyPr>
          <a:lstStyle/>
          <a:p>
            <a:pPr algn="l"/>
            <a:r>
              <a:rPr lang="hu-HU" sz="5000" dirty="0">
                <a:solidFill>
                  <a:srgbClr val="FFFFFF"/>
                </a:solidFill>
                <a:latin typeface="Candara" panose="020E0502030303020204" pitchFamily="34" charset="0"/>
              </a:rPr>
              <a:t>HUN111 </a:t>
            </a:r>
            <a:endParaRPr lang="hu-HU" sz="5000" dirty="0" smtClean="0">
              <a:solidFill>
                <a:srgbClr val="FFFFFF"/>
              </a:solidFill>
              <a:latin typeface="Candara" panose="020E0502030303020204" pitchFamily="34" charset="0"/>
            </a:endParaRPr>
          </a:p>
          <a:p>
            <a:pPr algn="l"/>
            <a:r>
              <a:rPr lang="hu-HU" sz="5000" dirty="0" smtClean="0">
                <a:solidFill>
                  <a:srgbClr val="FFFFFF"/>
                </a:solidFill>
                <a:latin typeface="Candara" panose="020E0502030303020204" pitchFamily="34" charset="0"/>
              </a:rPr>
              <a:t>GRAMER </a:t>
            </a:r>
            <a:r>
              <a:rPr lang="hu-HU" sz="5000" dirty="0">
                <a:solidFill>
                  <a:srgbClr val="FFFFFF"/>
                </a:solidFill>
                <a:latin typeface="Candara" panose="020E0502030303020204" pitchFamily="34" charset="0"/>
              </a:rPr>
              <a:t>1.</a:t>
            </a:r>
            <a:endParaRPr lang="tr-TR" sz="5000" dirty="0">
              <a:solidFill>
                <a:srgbClr val="FFFFFF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9775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own Arrow 7">
            <a:extLst>
              <a:ext uri="{FF2B5EF4-FFF2-40B4-BE49-F238E27FC236}">
                <a16:creationId xmlns:a16="http://schemas.microsoft.com/office/drawing/2014/main" xmlns="" id="{D4771268-CB57-404A-9271-370EB28F60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152524" y="2624231"/>
            <a:ext cx="2628900" cy="160720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hu-HU" sz="4000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Üdvözlések</a:t>
            </a:r>
            <a:r>
              <a:rPr lang="en-US" sz="2300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endParaRPr lang="en-US" sz="23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endParaRPr lang="en-US" sz="23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945486" y="955963"/>
            <a:ext cx="6954593" cy="4851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hu-HU" sz="3800" dirty="0" smtClean="0">
                <a:latin typeface="Candara" panose="020E0502030303020204" pitchFamily="34" charset="0"/>
                <a:ea typeface="+mj-ea"/>
                <a:cs typeface="+mj-cs"/>
              </a:rPr>
              <a:t>Jó reggelt kívánok! </a:t>
            </a:r>
            <a:endParaRPr lang="en-US" sz="3800" kern="1200" dirty="0">
              <a:solidFill>
                <a:schemeClr val="tx1"/>
              </a:solidFill>
              <a:latin typeface="Candara" panose="020E0502030303020204" pitchFamily="34" charset="0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hu-HU" sz="3800" dirty="0">
                <a:latin typeface="Candara" panose="020E0502030303020204" pitchFamily="34" charset="0"/>
              </a:rPr>
              <a:t>Jó </a:t>
            </a:r>
            <a:r>
              <a:rPr lang="hu-HU" sz="3800" dirty="0" smtClean="0">
                <a:latin typeface="Candara" panose="020E0502030303020204" pitchFamily="34" charset="0"/>
              </a:rPr>
              <a:t>napot </a:t>
            </a:r>
            <a:r>
              <a:rPr lang="hu-HU" sz="3800" dirty="0">
                <a:latin typeface="Candara" panose="020E0502030303020204" pitchFamily="34" charset="0"/>
              </a:rPr>
              <a:t>kívánok!</a:t>
            </a:r>
            <a:endParaRPr lang="en-US" sz="3800" dirty="0">
              <a:latin typeface="Candara" panose="020E0502030303020204" pitchFamily="34" charset="0"/>
            </a:endParaRP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hu-HU" sz="3800" dirty="0">
                <a:latin typeface="Candara" panose="020E0502030303020204" pitchFamily="34" charset="0"/>
              </a:rPr>
              <a:t>Jó </a:t>
            </a:r>
            <a:r>
              <a:rPr lang="hu-HU" sz="3800" dirty="0" smtClean="0">
                <a:latin typeface="Candara" panose="020E0502030303020204" pitchFamily="34" charset="0"/>
              </a:rPr>
              <a:t>estét </a:t>
            </a:r>
            <a:r>
              <a:rPr lang="hu-HU" sz="3800" dirty="0">
                <a:latin typeface="Candara" panose="020E0502030303020204" pitchFamily="34" charset="0"/>
              </a:rPr>
              <a:t>kívánok</a:t>
            </a:r>
            <a:r>
              <a:rPr lang="hu-HU" sz="3800" dirty="0" smtClean="0">
                <a:latin typeface="Candara" panose="020E0502030303020204" pitchFamily="34" charset="0"/>
              </a:rPr>
              <a:t>!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hu-HU" sz="3800" dirty="0" smtClean="0">
                <a:latin typeface="Candara" panose="020E0502030303020204" pitchFamily="34" charset="0"/>
              </a:rPr>
              <a:t>Csókolom!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hu-HU" sz="3800" dirty="0" smtClean="0">
                <a:latin typeface="Candara" panose="020E0502030303020204" pitchFamily="34" charset="0"/>
              </a:rPr>
              <a:t>Szia!</a:t>
            </a:r>
            <a:endParaRPr lang="en-US" sz="3800" dirty="0">
              <a:latin typeface="Candara" panose="020E0502030303020204" pitchFamily="34" charset="0"/>
            </a:endParaRP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endParaRPr lang="hu-HU" sz="3800" kern="1200" dirty="0" smtClean="0">
              <a:solidFill>
                <a:schemeClr val="tx1"/>
              </a:solidFill>
              <a:latin typeface="Candara" panose="020E0502030303020204" pitchFamily="34" charset="0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hu-HU" sz="3800" dirty="0" smtClean="0">
                <a:latin typeface="Candara" panose="020E0502030303020204" pitchFamily="34" charset="0"/>
                <a:ea typeface="+mj-ea"/>
                <a:cs typeface="+mj-cs"/>
              </a:rPr>
              <a:t>Elköszönés: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endParaRPr lang="hu-HU" sz="3800" dirty="0" smtClean="0">
              <a:latin typeface="Candara" panose="020E0502030303020204" pitchFamily="34" charset="0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hu-HU" sz="3800" dirty="0" smtClean="0">
                <a:latin typeface="Candara" panose="020E0502030303020204" pitchFamily="34" charset="0"/>
                <a:ea typeface="+mj-ea"/>
                <a:cs typeface="+mj-cs"/>
              </a:rPr>
              <a:t>Viszontlátásra!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hu-HU" sz="3800" dirty="0" smtClean="0">
                <a:latin typeface="Candara" panose="020E0502030303020204" pitchFamily="34" charset="0"/>
                <a:ea typeface="+mj-ea"/>
                <a:cs typeface="+mj-cs"/>
              </a:rPr>
              <a:t>Szia!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hu-HU" sz="3800" dirty="0" smtClean="0">
                <a:latin typeface="Candara" panose="020E0502030303020204" pitchFamily="34" charset="0"/>
                <a:ea typeface="+mj-ea"/>
                <a:cs typeface="+mj-cs"/>
              </a:rPr>
              <a:t>+ Jó éjszakát!</a:t>
            </a:r>
            <a:endParaRPr lang="hu-HU" sz="3800" dirty="0">
              <a:latin typeface="Candara" panose="020E0502030303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4187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3BAF07C-C39E-42EB-BB22-8D46691D97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-1"/>
            <a:ext cx="12193061" cy="686920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D8E9CF54-0466-4261-9E62-0249E60E18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33E32106-E8B1-4F76-9EE6-58537738A3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xmlns="" id="{C32C2C46-A045-44FB-8A74-5EBD650C27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xmlns="" id="{6A76F79C-6683-4940-BCF7-4BCCCEE4068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xmlns="" id="{FF4675A3-6D07-4B1F-9BFC-AEBEA1AD06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xmlns="" id="{765E127A-B6B7-4B1D-B7BD-6C8C969D29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xmlns="" id="{3BCA9D9E-C72C-4751-BFA9-10B85CACE3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xmlns="" id="{080C708C-69BF-441B-AB75-C98160ED06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xmlns="" id="{3E79964E-F8F1-4763-8892-7BC3DAE306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xmlns="" id="{FE09592A-FCC9-4AE5-BA0B-730C6F3BBE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xmlns="" id="{96448994-820C-4BC1-ABF3-4579C6F99A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xmlns="" id="{9BB0D192-565A-42B9-B292-CC032D71A6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xmlns="" id="{6D1CA09C-5F40-4E92-A7E9-D1FCEE5128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xmlns="" id="{379F5AA5-2E14-4880-A5A6-07AEF2AD89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xmlns="" id="{EF14BD32-D239-4DA3-98B3-7752073657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xmlns="" id="{CF07B250-E5E4-4624-9BD7-8D513A67B7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xmlns="" id="{BCC5D120-7C8C-4290-865C-4EE6E4F245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xmlns="" id="{C24688C6-CAE5-4EF2-B2BA-A138DA0A24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xmlns="" id="{6BD31099-7C13-4901-A04F-632B1CD846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xmlns="" id="{679F5FF7-82B2-4033-8FBE-63170C93783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Subtitle 2"/>
          <p:cNvSpPr txBox="1">
            <a:spLocks/>
          </p:cNvSpPr>
          <p:nvPr/>
        </p:nvSpPr>
        <p:spPr>
          <a:xfrm>
            <a:off x="1402762" y="5406294"/>
            <a:ext cx="9435152" cy="7896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hu-HU" sz="40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 n</a:t>
            </a:r>
            <a:r>
              <a:rPr lang="en-US" sz="4000" kern="120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ominális</a:t>
            </a:r>
            <a:r>
              <a:rPr lang="en-US" sz="4000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mondat</a:t>
            </a:r>
            <a:endParaRPr lang="en-US" sz="40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endParaRPr lang="en-US" sz="40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xmlns="" id="{A7795DFA-888F-47E2-B44E-DE1D3B3E46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5058957"/>
          </a:xfrm>
          <a:custGeom>
            <a:avLst/>
            <a:gdLst>
              <a:gd name="connsiteX0" fmla="*/ 0 w 12192000"/>
              <a:gd name="connsiteY0" fmla="*/ 0 h 5058957"/>
              <a:gd name="connsiteX1" fmla="*/ 12192000 w 12192000"/>
              <a:gd name="connsiteY1" fmla="*/ 0 h 5058957"/>
              <a:gd name="connsiteX2" fmla="*/ 12192000 w 12192000"/>
              <a:gd name="connsiteY2" fmla="*/ 259692 h 5058957"/>
              <a:gd name="connsiteX3" fmla="*/ 12192000 w 12192000"/>
              <a:gd name="connsiteY3" fmla="*/ 3542069 h 5058957"/>
              <a:gd name="connsiteX4" fmla="*/ 12192000 w 12192000"/>
              <a:gd name="connsiteY4" fmla="*/ 3734194 h 5058957"/>
              <a:gd name="connsiteX5" fmla="*/ 12192000 w 12192000"/>
              <a:gd name="connsiteY5" fmla="*/ 4710012 h 5058957"/>
              <a:gd name="connsiteX6" fmla="*/ 12113803 w 12192000"/>
              <a:gd name="connsiteY6" fmla="*/ 4718295 h 5058957"/>
              <a:gd name="connsiteX7" fmla="*/ 6753597 w 12192000"/>
              <a:gd name="connsiteY7" fmla="*/ 5041852 h 5058957"/>
              <a:gd name="connsiteX8" fmla="*/ 400746 w 12192000"/>
              <a:gd name="connsiteY8" fmla="*/ 4870509 h 5058957"/>
              <a:gd name="connsiteX9" fmla="*/ 0 w 12192000"/>
              <a:gd name="connsiteY9" fmla="*/ 4833533 h 5058957"/>
              <a:gd name="connsiteX10" fmla="*/ 0 w 12192000"/>
              <a:gd name="connsiteY10" fmla="*/ 3734194 h 5058957"/>
              <a:gd name="connsiteX11" fmla="*/ 0 w 12192000"/>
              <a:gd name="connsiteY11" fmla="*/ 3542069 h 5058957"/>
              <a:gd name="connsiteX12" fmla="*/ 0 w 12192000"/>
              <a:gd name="connsiteY12" fmla="*/ 259692 h 5058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5058957">
                <a:moveTo>
                  <a:pt x="0" y="0"/>
                </a:moveTo>
                <a:lnTo>
                  <a:pt x="12192000" y="0"/>
                </a:lnTo>
                <a:lnTo>
                  <a:pt x="12192000" y="259692"/>
                </a:lnTo>
                <a:lnTo>
                  <a:pt x="12192000" y="3542069"/>
                </a:lnTo>
                <a:lnTo>
                  <a:pt x="12192000" y="3734194"/>
                </a:lnTo>
                <a:lnTo>
                  <a:pt x="12192000" y="4710012"/>
                </a:lnTo>
                <a:lnTo>
                  <a:pt x="12113803" y="4718295"/>
                </a:lnTo>
                <a:cubicBezTo>
                  <a:pt x="10139508" y="4916244"/>
                  <a:pt x="8237152" y="5009247"/>
                  <a:pt x="6753597" y="5041852"/>
                </a:cubicBezTo>
                <a:cubicBezTo>
                  <a:pt x="4940362" y="5081701"/>
                  <a:pt x="2657278" y="5062371"/>
                  <a:pt x="400746" y="4870509"/>
                </a:cubicBezTo>
                <a:lnTo>
                  <a:pt x="0" y="4833533"/>
                </a:lnTo>
                <a:lnTo>
                  <a:pt x="0" y="3734194"/>
                </a:lnTo>
                <a:lnTo>
                  <a:pt x="0" y="3542069"/>
                </a:lnTo>
                <a:lnTo>
                  <a:pt x="0" y="259692"/>
                </a:lnTo>
                <a:close/>
              </a:path>
            </a:pathLst>
          </a:custGeom>
          <a:solidFill>
            <a:schemeClr val="bg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822062" y="6607620"/>
            <a:ext cx="8673427" cy="405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kern="1200" dirty="0" err="1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Forrás</a:t>
            </a:r>
            <a:r>
              <a:rPr lang="en-US" sz="14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: SZILI, Katalin, Magyar </a:t>
            </a:r>
            <a:r>
              <a:rPr lang="en-US" sz="1400" kern="1200" dirty="0" err="1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utca</a:t>
            </a:r>
            <a:r>
              <a:rPr lang="en-US" sz="14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1, </a:t>
            </a:r>
            <a:r>
              <a:rPr lang="en-US" sz="1400" kern="1200" dirty="0" err="1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Budapet</a:t>
            </a:r>
            <a:r>
              <a:rPr lang="en-US" sz="14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, ELTE Magyar mint </a:t>
            </a:r>
            <a:r>
              <a:rPr lang="en-US" sz="1400" kern="1200" dirty="0" err="1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idegen</a:t>
            </a:r>
            <a:r>
              <a:rPr lang="en-US" sz="14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nyelv</a:t>
            </a:r>
            <a:r>
              <a:rPr lang="en-US" sz="14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módszertani</a:t>
            </a:r>
            <a:r>
              <a:rPr lang="en-US" sz="14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műhely</a:t>
            </a:r>
            <a:r>
              <a:rPr lang="en-US" sz="14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, 2018.</a:t>
            </a:r>
          </a:p>
          <a:p>
            <a:pPr marL="0" indent="0" algn="ctr">
              <a:buNone/>
            </a:pPr>
            <a:r>
              <a:rPr lang="en-US" sz="6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0" indent="0" algn="ctr">
              <a:buNone/>
            </a:pPr>
            <a:endParaRPr lang="en-US" sz="6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1620" t="29588" r="47902" b="46665"/>
          <a:stretch/>
        </p:blipFill>
        <p:spPr>
          <a:xfrm>
            <a:off x="2740715" y="1147092"/>
            <a:ext cx="6440557" cy="282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477980" y="685801"/>
            <a:ext cx="11346873" cy="15586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6000" dirty="0">
                <a:latin typeface="Candara" panose="020E0502030303020204" pitchFamily="34" charset="0"/>
              </a:rPr>
              <a:t>A nominális mondat tagadása</a:t>
            </a:r>
          </a:p>
          <a:p>
            <a:pPr marL="0" indent="0" algn="ctr">
              <a:buNone/>
            </a:pPr>
            <a:endParaRPr lang="hu-HU" sz="6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tr-TR" sz="6000" dirty="0">
              <a:latin typeface="Candara" panose="020E0502030303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8053" t="47206" r="44073" b="25732"/>
          <a:stretch/>
        </p:blipFill>
        <p:spPr>
          <a:xfrm>
            <a:off x="2862469" y="2319131"/>
            <a:ext cx="6135757" cy="2464904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747160" y="4784035"/>
            <a:ext cx="8366374" cy="3463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0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Forrás: </a:t>
            </a:r>
            <a:r>
              <a:rPr lang="tr-TR" sz="1000" dirty="0">
                <a:solidFill>
                  <a:schemeClr val="bg1">
                    <a:lumMod val="50000"/>
                  </a:schemeClr>
                </a:solidFill>
              </a:rPr>
              <a:t>SZILI, Katalin, Magyar utca 1, Budapet, ELTE Magyar mint idegen nyelv módszertani műhely, 2018.</a:t>
            </a:r>
          </a:p>
          <a:p>
            <a:pPr marL="0" indent="0" algn="ctr">
              <a:buNone/>
            </a:pPr>
            <a:r>
              <a:rPr lang="hu-HU" sz="10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83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entagon 7"/>
          <p:cNvSpPr/>
          <p:nvPr/>
        </p:nvSpPr>
        <p:spPr>
          <a:xfrm flipH="1">
            <a:off x="6737163" y="1361209"/>
            <a:ext cx="4696689" cy="4135582"/>
          </a:xfrm>
          <a:prstGeom prst="homePlate">
            <a:avLst/>
          </a:prstGeom>
          <a:solidFill>
            <a:schemeClr val="bg2">
              <a:lumMod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BF15557F-A71A-4D02-82E8-72F6302276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19" t="19683" r="31989" b="7251"/>
          <a:stretch/>
        </p:blipFill>
        <p:spPr>
          <a:xfrm>
            <a:off x="975376" y="1766455"/>
            <a:ext cx="5342299" cy="3586334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-725651" y="5496791"/>
            <a:ext cx="8366374" cy="3463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8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Forrás: </a:t>
            </a:r>
            <a:r>
              <a:rPr lang="tr-TR" sz="800" dirty="0">
                <a:solidFill>
                  <a:schemeClr val="bg1">
                    <a:lumMod val="50000"/>
                  </a:schemeClr>
                </a:solidFill>
              </a:rPr>
              <a:t>SZILI, Katalin, Magyar utca 1, Budapet, ELTE Magyar mint idegen nyelv módszertani műhely, 2018.</a:t>
            </a:r>
          </a:p>
          <a:p>
            <a:pPr marL="0" indent="0" algn="ctr">
              <a:buNone/>
            </a:pPr>
            <a:r>
              <a:rPr lang="hu-HU" sz="8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800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8246031" y="1766455"/>
            <a:ext cx="2768333" cy="3586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hu-HU" sz="4000" dirty="0">
                <a:solidFill>
                  <a:schemeClr val="bg1"/>
                </a:solidFill>
                <a:latin typeface="Candara" panose="020E0502030303020204" pitchFamily="34" charset="0"/>
              </a:rPr>
              <a:t>é</a:t>
            </a:r>
            <a:r>
              <a:rPr lang="hu-HU" sz="4000" dirty="0" smtClean="0">
                <a:solidFill>
                  <a:schemeClr val="bg1"/>
                </a:solidFill>
                <a:latin typeface="Candara" panose="020E0502030303020204" pitchFamily="34" charset="0"/>
              </a:rPr>
              <a:t>hes</a:t>
            </a:r>
          </a:p>
          <a:p>
            <a:pPr marL="0" indent="0" algn="r">
              <a:buNone/>
            </a:pPr>
            <a:r>
              <a:rPr lang="hu-HU" sz="4000" dirty="0" smtClean="0">
                <a:solidFill>
                  <a:schemeClr val="bg1"/>
                </a:solidFill>
                <a:latin typeface="Candara" panose="020E0502030303020204" pitchFamily="34" charset="0"/>
              </a:rPr>
              <a:t> fáradt</a:t>
            </a:r>
          </a:p>
          <a:p>
            <a:pPr marL="0" indent="0" algn="r">
              <a:buNone/>
            </a:pPr>
            <a:r>
              <a:rPr lang="hu-HU" sz="4000" dirty="0" smtClean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hu-HU" sz="4000" dirty="0">
                <a:solidFill>
                  <a:schemeClr val="bg1"/>
                </a:solidFill>
                <a:latin typeface="Candara" panose="020E0502030303020204" pitchFamily="34" charset="0"/>
              </a:rPr>
              <a:t>álmos </a:t>
            </a:r>
          </a:p>
          <a:p>
            <a:pPr marL="0" indent="0" algn="r">
              <a:buNone/>
            </a:pPr>
            <a:r>
              <a:rPr lang="hu-HU" sz="4000" dirty="0" smtClean="0">
                <a:solidFill>
                  <a:schemeClr val="bg1"/>
                </a:solidFill>
                <a:latin typeface="Candara" panose="020E0502030303020204" pitchFamily="34" charset="0"/>
              </a:rPr>
              <a:t>szomjas </a:t>
            </a:r>
          </a:p>
          <a:p>
            <a:pPr marL="0" indent="0" algn="r">
              <a:buNone/>
            </a:pPr>
            <a:r>
              <a:rPr lang="hu-HU" sz="4000" dirty="0" smtClean="0">
                <a:solidFill>
                  <a:schemeClr val="bg1"/>
                </a:solidFill>
                <a:latin typeface="Candara" panose="020E0502030303020204" pitchFamily="34" charset="0"/>
              </a:rPr>
              <a:t>beteg</a:t>
            </a:r>
            <a:endParaRPr lang="hu-HU" sz="4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hu-HU" sz="6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tr-TR" sz="6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14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8">
            <a:extLst>
              <a:ext uri="{FF2B5EF4-FFF2-40B4-BE49-F238E27FC236}">
                <a16:creationId xmlns:a16="http://schemas.microsoft.com/office/drawing/2014/main" xmlns="" id="{3FA16239-4EC6-4FEB-AEE0-5399A91610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10">
            <a:extLst>
              <a:ext uri="{FF2B5EF4-FFF2-40B4-BE49-F238E27FC236}">
                <a16:creationId xmlns:a16="http://schemas.microsoft.com/office/drawing/2014/main" xmlns="" id="{2BE4B43C-E9B9-48A5-95C0-41EA1E9C4A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74647552-E486-4A45-A328-46689ABD28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xmlns="" id="{49C4D0F7-FB9C-4341-9B3F-AF4194DCF8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xmlns="" id="{35856CA2-89DB-45ED-9BAB-A74BF3684B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xmlns="" id="{BC28E980-AD8A-409F-B68A-EA8024CAF4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xmlns="" id="{A4A0B206-8937-487B-B814-6038EA7B66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xmlns="" id="{80F02C1F-CA60-4731-BD94-1DBD210701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xmlns="" id="{B46B647C-DB48-4E86-8BAD-FC9373AAD8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xmlns="" id="{1E89C26B-6CB2-42D8-8BB3-3E26FED300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xmlns="" id="{160F0CF2-8023-4534-ADC9-A59BEE3FC4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xmlns="" id="{49150B67-0A82-4B3E-822F-074379AA4F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xmlns="" id="{525671B3-0E8E-4D8A-B0D1-BD3784E8E07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xmlns="" id="{5CCDCC7C-C689-4233-A61E-9004CD6909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xmlns="" id="{C538E84F-390F-4BB2-A10A-926A6C365E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xmlns="" id="{228E4807-1196-4E27-9169-ABC2C822EE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xmlns="" id="{E54BEE83-39BF-44E5-85A6-D4CD4E42DF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xmlns="" id="{C47F9A38-DBF0-4CDB-BF1E-B6513FCA59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xmlns="" id="{BBC95025-5AF8-4EE5-BF4C-ED4C3B8563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A9F174C7-84C3-4723-A1AE-C812524B5F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xmlns="" id="{6996D3DB-ACC4-449B-9388-C1A6791FF4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6" name="Freeform: Shape 31">
            <a:extLst>
              <a:ext uri="{FF2B5EF4-FFF2-40B4-BE49-F238E27FC236}">
                <a16:creationId xmlns:a16="http://schemas.microsoft.com/office/drawing/2014/main" xmlns="" id="{30AD7924-1265-4ADB-A88C-804B0BD8E2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5058957"/>
          </a:xfrm>
          <a:custGeom>
            <a:avLst/>
            <a:gdLst>
              <a:gd name="connsiteX0" fmla="*/ 0 w 12192000"/>
              <a:gd name="connsiteY0" fmla="*/ 0 h 5058957"/>
              <a:gd name="connsiteX1" fmla="*/ 12192000 w 12192000"/>
              <a:gd name="connsiteY1" fmla="*/ 0 h 5058957"/>
              <a:gd name="connsiteX2" fmla="*/ 12192000 w 12192000"/>
              <a:gd name="connsiteY2" fmla="*/ 259692 h 5058957"/>
              <a:gd name="connsiteX3" fmla="*/ 12192000 w 12192000"/>
              <a:gd name="connsiteY3" fmla="*/ 3542069 h 5058957"/>
              <a:gd name="connsiteX4" fmla="*/ 12192000 w 12192000"/>
              <a:gd name="connsiteY4" fmla="*/ 3734194 h 5058957"/>
              <a:gd name="connsiteX5" fmla="*/ 12192000 w 12192000"/>
              <a:gd name="connsiteY5" fmla="*/ 4710012 h 5058957"/>
              <a:gd name="connsiteX6" fmla="*/ 12113803 w 12192000"/>
              <a:gd name="connsiteY6" fmla="*/ 4718295 h 5058957"/>
              <a:gd name="connsiteX7" fmla="*/ 6753597 w 12192000"/>
              <a:gd name="connsiteY7" fmla="*/ 5041852 h 5058957"/>
              <a:gd name="connsiteX8" fmla="*/ 400746 w 12192000"/>
              <a:gd name="connsiteY8" fmla="*/ 4870509 h 5058957"/>
              <a:gd name="connsiteX9" fmla="*/ 0 w 12192000"/>
              <a:gd name="connsiteY9" fmla="*/ 4833533 h 5058957"/>
              <a:gd name="connsiteX10" fmla="*/ 0 w 12192000"/>
              <a:gd name="connsiteY10" fmla="*/ 3734194 h 5058957"/>
              <a:gd name="connsiteX11" fmla="*/ 0 w 12192000"/>
              <a:gd name="connsiteY11" fmla="*/ 3542069 h 5058957"/>
              <a:gd name="connsiteX12" fmla="*/ 0 w 12192000"/>
              <a:gd name="connsiteY12" fmla="*/ 259692 h 5058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5058957">
                <a:moveTo>
                  <a:pt x="0" y="0"/>
                </a:moveTo>
                <a:lnTo>
                  <a:pt x="12192000" y="0"/>
                </a:lnTo>
                <a:lnTo>
                  <a:pt x="12192000" y="259692"/>
                </a:lnTo>
                <a:lnTo>
                  <a:pt x="12192000" y="3542069"/>
                </a:lnTo>
                <a:lnTo>
                  <a:pt x="12192000" y="3734194"/>
                </a:lnTo>
                <a:lnTo>
                  <a:pt x="12192000" y="4710012"/>
                </a:lnTo>
                <a:lnTo>
                  <a:pt x="12113803" y="4718295"/>
                </a:lnTo>
                <a:cubicBezTo>
                  <a:pt x="10139508" y="4916244"/>
                  <a:pt x="8237152" y="5009247"/>
                  <a:pt x="6753597" y="5041852"/>
                </a:cubicBezTo>
                <a:cubicBezTo>
                  <a:pt x="4940362" y="5081701"/>
                  <a:pt x="2657278" y="5062371"/>
                  <a:pt x="400746" y="4870509"/>
                </a:cubicBezTo>
                <a:lnTo>
                  <a:pt x="0" y="4833533"/>
                </a:lnTo>
                <a:lnTo>
                  <a:pt x="0" y="3734194"/>
                </a:lnTo>
                <a:lnTo>
                  <a:pt x="0" y="3542069"/>
                </a:lnTo>
                <a:lnTo>
                  <a:pt x="0" y="259692"/>
                </a:lnTo>
                <a:close/>
              </a:path>
            </a:pathLst>
          </a:custGeom>
          <a:solidFill>
            <a:schemeClr val="bg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755648" y="955963"/>
            <a:ext cx="8677656" cy="4851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Éva </a:t>
            </a: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szomjas</a:t>
            </a: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Gábor</a:t>
            </a: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álmos</a:t>
            </a: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János</a:t>
            </a: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fáradt</a:t>
            </a: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Péter</a:t>
            </a: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éhes</a:t>
            </a: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Attila </a:t>
            </a: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beteg</a:t>
            </a:r>
            <a:r>
              <a:rPr lang="en-US" sz="3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  <a:endParaRPr lang="en-US" sz="3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endParaRPr lang="en-US" sz="3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9322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eacher with a blackboard design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971" y="0"/>
            <a:ext cx="2680855" cy="2680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1487921" y="2265219"/>
            <a:ext cx="3437370" cy="40732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4000" dirty="0">
                <a:latin typeface="Candara" panose="020E0502030303020204" pitchFamily="34" charset="0"/>
              </a:rPr>
              <a:t>Ön éhes?</a:t>
            </a:r>
          </a:p>
          <a:p>
            <a:pPr marL="0" indent="0" algn="ctr">
              <a:buNone/>
            </a:pPr>
            <a:r>
              <a:rPr lang="hu-HU" sz="4000" dirty="0">
                <a:latin typeface="Candara" panose="020E0502030303020204" pitchFamily="34" charset="0"/>
              </a:rPr>
              <a:t>(formális) </a:t>
            </a:r>
          </a:p>
          <a:p>
            <a:pPr marL="0" indent="0" algn="ctr">
              <a:buNone/>
            </a:pPr>
            <a:r>
              <a:rPr lang="hu-HU" sz="4000" dirty="0">
                <a:solidFill>
                  <a:schemeClr val="accent2">
                    <a:lumMod val="75000"/>
                  </a:schemeClr>
                </a:solidFill>
                <a:latin typeface="Candara" panose="020E0502030303020204" pitchFamily="34" charset="0"/>
              </a:rPr>
              <a:t>Igen, éhes vagyok.</a:t>
            </a:r>
          </a:p>
          <a:p>
            <a:pPr marL="0" indent="0" algn="ctr">
              <a:buNone/>
            </a:pPr>
            <a:r>
              <a:rPr lang="hu-HU" sz="4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Nem, nem vagyok éhes.</a:t>
            </a:r>
          </a:p>
          <a:p>
            <a:pPr marL="0" indent="0" algn="ctr">
              <a:buNone/>
            </a:pPr>
            <a:endParaRPr lang="hu-HU" sz="4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hu-HU" sz="4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tr-TR" sz="4000" dirty="0">
              <a:latin typeface="Candara" panose="020E0502030303020204" pitchFamily="34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6878782" y="2244439"/>
            <a:ext cx="3886203" cy="3719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4000" dirty="0">
                <a:latin typeface="Candara" panose="020E0502030303020204" pitchFamily="34" charset="0"/>
              </a:rPr>
              <a:t>(Te) éhes vagy?</a:t>
            </a:r>
          </a:p>
          <a:p>
            <a:pPr marL="0" indent="0" algn="ctr">
              <a:buNone/>
            </a:pPr>
            <a:r>
              <a:rPr lang="hu-HU" sz="4000" dirty="0">
                <a:latin typeface="Candara" panose="020E0502030303020204" pitchFamily="34" charset="0"/>
              </a:rPr>
              <a:t>(informális) </a:t>
            </a:r>
          </a:p>
          <a:p>
            <a:pPr marL="0" indent="0" algn="ctr">
              <a:buNone/>
            </a:pPr>
            <a:r>
              <a:rPr lang="hu-HU" sz="4000" dirty="0">
                <a:solidFill>
                  <a:schemeClr val="accent2">
                    <a:lumMod val="75000"/>
                  </a:schemeClr>
                </a:solidFill>
                <a:latin typeface="Candara" panose="020E0502030303020204" pitchFamily="34" charset="0"/>
              </a:rPr>
              <a:t>Igen, éhes vagyok.</a:t>
            </a:r>
          </a:p>
          <a:p>
            <a:pPr marL="0" indent="0" algn="ctr">
              <a:buNone/>
            </a:pPr>
            <a:r>
              <a:rPr lang="hu-HU" sz="4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Nem, nem vagyok éhes.</a:t>
            </a:r>
          </a:p>
          <a:p>
            <a:pPr marL="0" indent="0" algn="ctr">
              <a:buNone/>
            </a:pPr>
            <a:endParaRPr lang="hu-HU" sz="6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hu-HU" sz="6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tr-TR" sz="6000" dirty="0">
              <a:latin typeface="Candara" panose="020E0502030303020204" pitchFamily="34" charset="0"/>
            </a:endParaRPr>
          </a:p>
        </p:txBody>
      </p:sp>
      <p:pic>
        <p:nvPicPr>
          <p:cNvPr id="2054" name="Picture 6" descr="Youth people hugging together background Free Vect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852" y="178378"/>
            <a:ext cx="2066061" cy="2066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487921" y="178378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freepik.com</a:t>
            </a:r>
            <a:endParaRPr lang="tr-TR" sz="1400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90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 to school Free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62665"/>
            <a:ext cx="12192001" cy="8173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1460420" y="506372"/>
            <a:ext cx="9026236" cy="6503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0000" dirty="0">
                <a:latin typeface="Candara" panose="020E0502030303020204" pitchFamily="34" charset="0"/>
              </a:rPr>
              <a:t>A színek</a:t>
            </a:r>
            <a:endParaRPr lang="tr-TR" sz="10000" dirty="0">
              <a:latin typeface="Candara" panose="020E0502030303020204" pitchFamily="34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217714" y="2612571"/>
            <a:ext cx="1371600" cy="20029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1728108" y="3571505"/>
            <a:ext cx="601434" cy="14404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178629" y="2881966"/>
            <a:ext cx="849085" cy="24084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3918857" y="4321628"/>
            <a:ext cx="435429" cy="11212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5009289" y="3156857"/>
            <a:ext cx="302940" cy="26996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5704115" y="4376057"/>
            <a:ext cx="54429" cy="14804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6792686" y="3571504"/>
            <a:ext cx="65314" cy="20237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7575465" y="3156857"/>
            <a:ext cx="349335" cy="24275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10363201" y="3156857"/>
            <a:ext cx="541567" cy="2219105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10657115" y="1971304"/>
            <a:ext cx="617767" cy="34046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11103430" y="1162163"/>
            <a:ext cx="1002478" cy="44222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ubtitle 2"/>
          <p:cNvSpPr txBox="1">
            <a:spLocks/>
          </p:cNvSpPr>
          <p:nvPr/>
        </p:nvSpPr>
        <p:spPr>
          <a:xfrm>
            <a:off x="772885" y="1971304"/>
            <a:ext cx="1632858" cy="56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000" dirty="0">
                <a:latin typeface="Candara" panose="020E0502030303020204" pitchFamily="34" charset="0"/>
              </a:rPr>
              <a:t>barna</a:t>
            </a:r>
          </a:p>
          <a:p>
            <a:pPr marL="0" indent="0" algn="ctr">
              <a:buNone/>
            </a:pPr>
            <a:endParaRPr lang="tr-TR" sz="3000" dirty="0">
              <a:latin typeface="Candara" panose="020E0502030303020204" pitchFamily="34" charset="0"/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1518558" y="2930237"/>
            <a:ext cx="1948542" cy="56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000" dirty="0">
                <a:latin typeface="Candara" panose="020E0502030303020204" pitchFamily="34" charset="0"/>
              </a:rPr>
              <a:t>rózsaszín</a:t>
            </a:r>
          </a:p>
          <a:p>
            <a:pPr marL="0" indent="0" algn="ctr">
              <a:buNone/>
            </a:pPr>
            <a:endParaRPr lang="tr-TR" sz="3000" dirty="0">
              <a:latin typeface="Candara" panose="020E0502030303020204" pitchFamily="34" charset="0"/>
            </a:endParaRPr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3347357" y="2272640"/>
            <a:ext cx="1246414" cy="56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000" dirty="0">
                <a:latin typeface="Candara" panose="020E0502030303020204" pitchFamily="34" charset="0"/>
              </a:rPr>
              <a:t>lila</a:t>
            </a:r>
          </a:p>
          <a:p>
            <a:pPr marL="0" indent="0" algn="ctr">
              <a:buNone/>
            </a:pPr>
            <a:endParaRPr lang="tr-TR" sz="3000" dirty="0">
              <a:latin typeface="Candara" panose="020E0502030303020204" pitchFamily="34" charset="0"/>
            </a:endParaRPr>
          </a:p>
        </p:txBody>
      </p:sp>
      <p:sp>
        <p:nvSpPr>
          <p:cNvPr id="33" name="Subtitle 2"/>
          <p:cNvSpPr txBox="1">
            <a:spLocks/>
          </p:cNvSpPr>
          <p:nvPr/>
        </p:nvSpPr>
        <p:spPr>
          <a:xfrm>
            <a:off x="3698421" y="3682256"/>
            <a:ext cx="1246414" cy="56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000" dirty="0">
                <a:latin typeface="Candara" panose="020E0502030303020204" pitchFamily="34" charset="0"/>
              </a:rPr>
              <a:t>piros</a:t>
            </a:r>
          </a:p>
          <a:p>
            <a:pPr marL="0" indent="0" algn="ctr">
              <a:buNone/>
            </a:pPr>
            <a:endParaRPr lang="tr-TR" sz="3000" dirty="0">
              <a:latin typeface="Candara" panose="020E0502030303020204" pitchFamily="34" charset="0"/>
            </a:endParaRPr>
          </a:p>
        </p:txBody>
      </p:sp>
      <p:sp>
        <p:nvSpPr>
          <p:cNvPr id="34" name="Subtitle 2"/>
          <p:cNvSpPr txBox="1">
            <a:spLocks/>
          </p:cNvSpPr>
          <p:nvPr/>
        </p:nvSpPr>
        <p:spPr>
          <a:xfrm>
            <a:off x="4354286" y="2684075"/>
            <a:ext cx="2547256" cy="56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000" dirty="0">
                <a:latin typeface="Candara" panose="020E0502030303020204" pitchFamily="34" charset="0"/>
              </a:rPr>
              <a:t>narancssárga</a:t>
            </a:r>
          </a:p>
          <a:p>
            <a:pPr marL="0" indent="0" algn="ctr">
              <a:buNone/>
            </a:pPr>
            <a:endParaRPr lang="tr-TR" sz="3000" dirty="0">
              <a:latin typeface="Candara" panose="020E0502030303020204" pitchFamily="34" charset="0"/>
            </a:endParaRPr>
          </a:p>
        </p:txBody>
      </p:sp>
      <p:sp>
        <p:nvSpPr>
          <p:cNvPr id="35" name="Subtitle 2"/>
          <p:cNvSpPr txBox="1">
            <a:spLocks/>
          </p:cNvSpPr>
          <p:nvPr/>
        </p:nvSpPr>
        <p:spPr>
          <a:xfrm>
            <a:off x="4411435" y="3858416"/>
            <a:ext cx="2547256" cy="56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000" dirty="0">
                <a:latin typeface="Candara" panose="020E0502030303020204" pitchFamily="34" charset="0"/>
              </a:rPr>
              <a:t>sárga</a:t>
            </a:r>
          </a:p>
          <a:p>
            <a:pPr marL="0" indent="0" algn="ctr">
              <a:buNone/>
            </a:pPr>
            <a:endParaRPr lang="tr-TR" sz="3000" dirty="0">
              <a:latin typeface="Candara" panose="020E0502030303020204" pitchFamily="34" charset="0"/>
            </a:endParaRPr>
          </a:p>
        </p:txBody>
      </p:sp>
      <p:sp>
        <p:nvSpPr>
          <p:cNvPr id="36" name="Subtitle 2"/>
          <p:cNvSpPr txBox="1">
            <a:spLocks/>
          </p:cNvSpPr>
          <p:nvPr/>
        </p:nvSpPr>
        <p:spPr>
          <a:xfrm>
            <a:off x="5973538" y="3097984"/>
            <a:ext cx="1798862" cy="56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000" dirty="0">
                <a:latin typeface="Candara" panose="020E0502030303020204" pitchFamily="34" charset="0"/>
              </a:rPr>
              <a:t>zöld</a:t>
            </a:r>
          </a:p>
          <a:p>
            <a:pPr marL="0" indent="0" algn="ctr">
              <a:buNone/>
            </a:pPr>
            <a:endParaRPr lang="tr-TR" sz="3000" dirty="0">
              <a:latin typeface="Candara" panose="020E0502030303020204" pitchFamily="34" charset="0"/>
            </a:endParaRPr>
          </a:p>
        </p:txBody>
      </p:sp>
      <p:sp>
        <p:nvSpPr>
          <p:cNvPr id="37" name="Subtitle 2"/>
          <p:cNvSpPr txBox="1">
            <a:spLocks/>
          </p:cNvSpPr>
          <p:nvPr/>
        </p:nvSpPr>
        <p:spPr>
          <a:xfrm>
            <a:off x="6743701" y="2594357"/>
            <a:ext cx="2547256" cy="56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000" dirty="0">
                <a:latin typeface="Candara" panose="020E0502030303020204" pitchFamily="34" charset="0"/>
              </a:rPr>
              <a:t>kék</a:t>
            </a:r>
          </a:p>
          <a:p>
            <a:pPr marL="0" indent="0" algn="ctr">
              <a:buNone/>
            </a:pPr>
            <a:endParaRPr lang="tr-TR" sz="3000" dirty="0">
              <a:latin typeface="Candara" panose="020E0502030303020204" pitchFamily="34" charset="0"/>
            </a:endParaRPr>
          </a:p>
        </p:txBody>
      </p:sp>
      <p:sp>
        <p:nvSpPr>
          <p:cNvPr id="38" name="Subtitle 2"/>
          <p:cNvSpPr txBox="1">
            <a:spLocks/>
          </p:cNvSpPr>
          <p:nvPr/>
        </p:nvSpPr>
        <p:spPr>
          <a:xfrm>
            <a:off x="9516838" y="399824"/>
            <a:ext cx="2547256" cy="56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000" dirty="0">
                <a:latin typeface="Candara" panose="020E0502030303020204" pitchFamily="34" charset="0"/>
              </a:rPr>
              <a:t>fekete</a:t>
            </a:r>
          </a:p>
          <a:p>
            <a:pPr marL="0" indent="0" algn="ctr">
              <a:buNone/>
            </a:pPr>
            <a:endParaRPr lang="tr-TR" sz="3000" dirty="0">
              <a:latin typeface="Candara" panose="020E0502030303020204" pitchFamily="34" charset="0"/>
            </a:endParaRP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9036505" y="1421837"/>
            <a:ext cx="2547256" cy="56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000" dirty="0">
                <a:latin typeface="Candara" panose="020E0502030303020204" pitchFamily="34" charset="0"/>
              </a:rPr>
              <a:t>szürke</a:t>
            </a:r>
          </a:p>
          <a:p>
            <a:pPr marL="0" indent="0" algn="ctr">
              <a:buNone/>
            </a:pPr>
            <a:endParaRPr lang="tr-TR" sz="3000" dirty="0">
              <a:latin typeface="Candara" panose="020E0502030303020204" pitchFamily="34" charset="0"/>
            </a:endParaRPr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8575226" y="2706562"/>
            <a:ext cx="2547256" cy="56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3000" dirty="0">
                <a:latin typeface="Candara" panose="020E0502030303020204" pitchFamily="34" charset="0"/>
              </a:rPr>
              <a:t>fehér</a:t>
            </a:r>
          </a:p>
          <a:p>
            <a:pPr marL="0" indent="0" algn="ctr">
              <a:buNone/>
            </a:pPr>
            <a:endParaRPr lang="hu-HU" sz="3000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tr-TR" sz="3000" dirty="0">
              <a:latin typeface="Candara" panose="020E0502030303020204" pitchFamily="34" charset="0"/>
            </a:endParaRPr>
          </a:p>
        </p:txBody>
      </p:sp>
      <p:sp>
        <p:nvSpPr>
          <p:cNvPr id="48" name="Subtitle 2"/>
          <p:cNvSpPr txBox="1">
            <a:spLocks/>
          </p:cNvSpPr>
          <p:nvPr/>
        </p:nvSpPr>
        <p:spPr>
          <a:xfrm>
            <a:off x="0" y="6604846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freepik.com</a:t>
            </a:r>
            <a:endParaRPr lang="tr-TR" sz="1400" dirty="0"/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7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184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Candara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Yakup Yildizlar</dc:creator>
  <cp:lastModifiedBy>Éva Tóth</cp:lastModifiedBy>
  <cp:revision>5</cp:revision>
  <dcterms:created xsi:type="dcterms:W3CDTF">2020-05-09T19:24:31Z</dcterms:created>
  <dcterms:modified xsi:type="dcterms:W3CDTF">2020-05-10T19:30:26Z</dcterms:modified>
</cp:coreProperties>
</file>