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8" r:id="rId4"/>
    <p:sldId id="267" r:id="rId5"/>
    <p:sldId id="263" r:id="rId6"/>
    <p:sldId id="264" r:id="rId7"/>
    <p:sldId id="269" r:id="rId8"/>
    <p:sldId id="265" r:id="rId9"/>
    <p:sldId id="270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 smtClean="0">
                <a:solidFill>
                  <a:srgbClr val="660066"/>
                </a:solidFill>
              </a:rPr>
              <a:t>12.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 AKP </a:t>
            </a:r>
            <a:r>
              <a:rPr lang="en-US" dirty="0" err="1" smtClean="0">
                <a:solidFill>
                  <a:srgbClr val="660066"/>
                </a:solidFill>
              </a:rPr>
              <a:t>Döneminde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Türk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Dış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Politikası</a:t>
            </a:r>
            <a:r>
              <a:rPr lang="en-US" dirty="0" smtClean="0">
                <a:solidFill>
                  <a:srgbClr val="660066"/>
                </a:solidFill>
              </a:rPr>
              <a:t>: 2002’den </a:t>
            </a:r>
            <a:r>
              <a:rPr lang="en-US" dirty="0" err="1" smtClean="0">
                <a:solidFill>
                  <a:srgbClr val="660066"/>
                </a:solidFill>
              </a:rPr>
              <a:t>Günümüze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smtClean="0">
                <a:solidFill>
                  <a:srgbClr val="660066"/>
                </a:solidFill>
              </a:rPr>
              <a:t>(</a:t>
            </a:r>
            <a:r>
              <a:rPr lang="en-US" smtClean="0">
                <a:solidFill>
                  <a:srgbClr val="660066"/>
                </a:solidFill>
              </a:rPr>
              <a:t>II)</a:t>
            </a:r>
            <a:endParaRPr lang="en-US" dirty="0" smtClean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7030A0"/>
                </a:solidFill>
              </a:rPr>
              <a:t>2002-2011 Yılları Arasında Ortadoğu’yla 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endParaRPr lang="tr-TR" dirty="0" smtClean="0"/>
          </a:p>
          <a:p>
            <a:pPr marL="82296" indent="0">
              <a:buNone/>
            </a:pPr>
            <a:r>
              <a:rPr lang="tr-TR" smtClean="0"/>
              <a:t>b. İran’la </a:t>
            </a:r>
            <a:r>
              <a:rPr lang="tr-TR" dirty="0"/>
              <a:t>İlişkiler</a:t>
            </a:r>
          </a:p>
          <a:p>
            <a:pPr marL="82296" indent="0">
              <a:buNone/>
            </a:pPr>
            <a:r>
              <a:rPr lang="tr-TR" dirty="0"/>
              <a:t>-Güvenlik boyutu: Teröre karşı işbirliği</a:t>
            </a:r>
          </a:p>
          <a:p>
            <a:pPr marL="82296" indent="0">
              <a:buNone/>
            </a:pPr>
            <a:r>
              <a:rPr lang="tr-TR" dirty="0"/>
              <a:t>-Rejim sorunlarının aşılması</a:t>
            </a:r>
          </a:p>
          <a:p>
            <a:pPr marL="82296" indent="0">
              <a:buNone/>
            </a:pPr>
            <a:r>
              <a:rPr lang="tr-TR" dirty="0"/>
              <a:t>-Nükleer kriz ve Türkiye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416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7030A0"/>
                </a:solidFill>
              </a:rPr>
              <a:t>2002-2011 Yılları Arasında ABD ve NATO’yla 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endParaRPr lang="tr-TR" dirty="0" smtClean="0"/>
          </a:p>
          <a:p>
            <a:pPr>
              <a:buFont typeface="Arial"/>
              <a:buChar char="•"/>
            </a:pPr>
            <a:endParaRPr lang="tr-TR" dirty="0" smtClean="0"/>
          </a:p>
          <a:p>
            <a:pPr>
              <a:buFont typeface="Arial"/>
              <a:buChar char="•"/>
            </a:pPr>
            <a:r>
              <a:rPr lang="tr-TR" dirty="0" smtClean="0"/>
              <a:t>ABD’de </a:t>
            </a:r>
            <a:r>
              <a:rPr lang="tr-TR" dirty="0"/>
              <a:t>Neo-</a:t>
            </a:r>
            <a:r>
              <a:rPr lang="tr-TR" dirty="0" err="1"/>
              <a:t>con</a:t>
            </a:r>
            <a:r>
              <a:rPr lang="tr-TR" dirty="0"/>
              <a:t> (Yeni Muhafazakar) Yönetim</a:t>
            </a:r>
          </a:p>
          <a:p>
            <a:pPr>
              <a:buFont typeface="Arial"/>
              <a:buChar char="•"/>
            </a:pPr>
            <a:r>
              <a:rPr lang="tr-TR" dirty="0"/>
              <a:t>Türkiye-ABD İlişkilerinin Genel </a:t>
            </a:r>
            <a:r>
              <a:rPr lang="tr-TR" dirty="0" smtClean="0"/>
              <a:t>Nitelikleri</a:t>
            </a:r>
          </a:p>
          <a:p>
            <a:pPr marL="82296" indent="0">
              <a:buNone/>
            </a:pPr>
            <a:r>
              <a:rPr lang="tr-TR" dirty="0" smtClean="0"/>
              <a:t>-Bush döneminde ikili ilişkiler,</a:t>
            </a:r>
          </a:p>
          <a:p>
            <a:pPr marL="82296" indent="0">
              <a:buNone/>
            </a:pPr>
            <a:r>
              <a:rPr lang="tr-TR" dirty="0" smtClean="0"/>
              <a:t>-Obama döneminde ikili ilişkiler.</a:t>
            </a:r>
            <a:endParaRPr lang="tr-TR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446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7030A0"/>
                </a:solidFill>
              </a:rPr>
              <a:t>2002-2011 Yılları Arasında ABD ve NATO’yla 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Türkiye’nin </a:t>
            </a:r>
            <a:r>
              <a:rPr lang="tr-TR" dirty="0"/>
              <a:t>Ortadoğu’da Artan Etkinliği ve ABD: </a:t>
            </a:r>
            <a:endParaRPr lang="tr-TR" dirty="0" smtClean="0"/>
          </a:p>
          <a:p>
            <a:pPr marL="82296" indent="0">
              <a:buNone/>
            </a:pPr>
            <a:r>
              <a:rPr lang="tr-TR" dirty="0" smtClean="0"/>
              <a:t>-Büyük </a:t>
            </a:r>
            <a:r>
              <a:rPr lang="tr-TR" dirty="0"/>
              <a:t>Ortadoğu Projesi ve AKP hükümeti, </a:t>
            </a:r>
            <a:r>
              <a:rPr lang="tr-TR" dirty="0" smtClean="0"/>
              <a:t>-Irak’ın </a:t>
            </a:r>
            <a:r>
              <a:rPr lang="tr-TR" dirty="0"/>
              <a:t>İşgali ve Türk dış politikası, </a:t>
            </a:r>
            <a:endParaRPr lang="tr-TR" dirty="0" smtClean="0"/>
          </a:p>
          <a:p>
            <a:pPr marL="82296" indent="0">
              <a:buNone/>
            </a:pPr>
            <a:r>
              <a:rPr lang="tr-TR" dirty="0" smtClean="0"/>
              <a:t>-Ortadoğu’nun “demokratikleşmesi” ve </a:t>
            </a:r>
            <a:r>
              <a:rPr lang="tr-TR" dirty="0"/>
              <a:t>T</a:t>
            </a:r>
            <a:r>
              <a:rPr lang="tr-TR" dirty="0" smtClean="0"/>
              <a:t>ürkiye modeli tartışmaları,</a:t>
            </a:r>
          </a:p>
          <a:p>
            <a:pPr marL="82296" indent="0">
              <a:buNone/>
            </a:pPr>
            <a:r>
              <a:rPr lang="tr-TR" dirty="0" smtClean="0"/>
              <a:t>-Kuzey </a:t>
            </a:r>
            <a:r>
              <a:rPr lang="tr-TR" dirty="0"/>
              <a:t>Irak </a:t>
            </a:r>
            <a:r>
              <a:rPr lang="tr-TR" dirty="0" smtClean="0"/>
              <a:t>gelişmeleri ve Kürt sorunu.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71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7030A0"/>
                </a:solidFill>
              </a:rPr>
              <a:t>2002-2011 Yılları Arasında ABD ve NATO’yla 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endParaRPr lang="tr-TR" dirty="0" smtClean="0"/>
          </a:p>
          <a:p>
            <a:pPr>
              <a:buFont typeface="Arial"/>
              <a:buChar char="•"/>
            </a:pPr>
            <a:r>
              <a:rPr lang="tr-TR" dirty="0" smtClean="0"/>
              <a:t>ABD’yle ekonomik </a:t>
            </a:r>
            <a:r>
              <a:rPr lang="tr-TR" dirty="0"/>
              <a:t>i</a:t>
            </a:r>
            <a:r>
              <a:rPr lang="tr-TR" dirty="0" smtClean="0"/>
              <a:t>lişkiler</a:t>
            </a:r>
            <a:endParaRPr lang="tr-TR" dirty="0"/>
          </a:p>
          <a:p>
            <a:pPr>
              <a:buFont typeface="Arial"/>
              <a:buChar char="•"/>
            </a:pPr>
            <a:r>
              <a:rPr lang="tr-TR" dirty="0"/>
              <a:t>NATO’yla İlişkiler: </a:t>
            </a:r>
            <a:endParaRPr lang="tr-TR" dirty="0" smtClean="0"/>
          </a:p>
          <a:p>
            <a:pPr marL="82296" indent="0">
              <a:buNone/>
            </a:pPr>
            <a:r>
              <a:rPr lang="tr-TR" dirty="0" smtClean="0"/>
              <a:t>İstanbul </a:t>
            </a:r>
            <a:r>
              <a:rPr lang="tr-TR" dirty="0"/>
              <a:t>Zirvesi ve Ortadoğu’ya açılım, AGSP ve Türkiye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260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7030A0"/>
                </a:solidFill>
              </a:rPr>
              <a:t>2002-2011 Yılları Arasında AB’yle 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endParaRPr lang="tr-TR" dirty="0" smtClean="0"/>
          </a:p>
          <a:p>
            <a:pPr>
              <a:buFont typeface="Arial"/>
              <a:buChar char="•"/>
            </a:pPr>
            <a:r>
              <a:rPr lang="tr-TR" dirty="0" smtClean="0"/>
              <a:t>İlişkilerin </a:t>
            </a:r>
            <a:r>
              <a:rPr lang="tr-TR" dirty="0"/>
              <a:t>Genel Seyri</a:t>
            </a:r>
          </a:p>
          <a:p>
            <a:pPr>
              <a:buFont typeface="Arial"/>
              <a:buChar char="•"/>
            </a:pPr>
            <a:r>
              <a:rPr lang="tr-TR" dirty="0"/>
              <a:t>2004 Brüksel Zirvesi ve Müzakerelere Başlanması: 2005 İlerleme raporu ve 2006 Katılım Ortaklığı Belgesi</a:t>
            </a:r>
          </a:p>
          <a:p>
            <a:pPr>
              <a:buFont typeface="Arial"/>
              <a:buChar char="•"/>
            </a:pPr>
            <a:r>
              <a:rPr lang="tr-TR" dirty="0"/>
              <a:t>Müzakerelerde Duraksama Dönemi: Kıbrıs Sorunun Etkisi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631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7030A0"/>
                </a:solidFill>
              </a:rPr>
              <a:t>2002-2011 Yılları Arasında Ortadoğu’yla 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Arap Devletleriyle </a:t>
            </a:r>
            <a:r>
              <a:rPr lang="tr-TR" dirty="0" smtClean="0"/>
              <a:t>İlişkiler:</a:t>
            </a:r>
            <a:endParaRPr lang="tr-TR" dirty="0"/>
          </a:p>
          <a:p>
            <a:pPr marL="82296" indent="0">
              <a:buNone/>
            </a:pPr>
            <a:endParaRPr lang="tr-TR" dirty="0" smtClean="0"/>
          </a:p>
          <a:p>
            <a:pPr marL="82296" indent="0">
              <a:buNone/>
            </a:pPr>
            <a:r>
              <a:rPr lang="tr-TR" dirty="0" smtClean="0"/>
              <a:t>-</a:t>
            </a:r>
            <a:r>
              <a:rPr lang="tr-TR" dirty="0"/>
              <a:t>Türkiye’nin Ortadoğu açılımı: Geleneksel dış politikayla </a:t>
            </a:r>
            <a:r>
              <a:rPr lang="tr-TR" dirty="0" smtClean="0"/>
              <a:t>hesaplaşma, </a:t>
            </a:r>
            <a:r>
              <a:rPr lang="tr-TR" dirty="0" err="1" smtClean="0"/>
              <a:t>neo</a:t>
            </a:r>
            <a:r>
              <a:rPr lang="tr-TR" dirty="0" smtClean="0"/>
              <a:t>-Osmanlıcılık</a:t>
            </a:r>
            <a:endParaRPr lang="tr-TR" dirty="0"/>
          </a:p>
          <a:p>
            <a:pPr marL="82296" indent="0">
              <a:buNone/>
            </a:pPr>
            <a:r>
              <a:rPr lang="tr-TR" dirty="0"/>
              <a:t>-Suriye ve Irak’la gelişen İlişkiler</a:t>
            </a:r>
          </a:p>
          <a:p>
            <a:pPr marL="82296" indent="0">
              <a:buNone/>
            </a:pPr>
            <a:r>
              <a:rPr lang="tr-TR" dirty="0"/>
              <a:t>-Filistin sorunu ve Türkiye: </a:t>
            </a:r>
            <a:r>
              <a:rPr lang="tr-TR" dirty="0" err="1"/>
              <a:t>Hamas’la</a:t>
            </a:r>
            <a:r>
              <a:rPr lang="tr-TR" dirty="0"/>
              <a:t> ilişkiler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348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>
                <a:solidFill>
                  <a:srgbClr val="7030A0"/>
                </a:solidFill>
              </a:rPr>
              <a:t>2002-2011 Yılları Arasında Ortadoğu’yla İlişkiler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tr-TR" dirty="0" smtClean="0"/>
          </a:p>
          <a:p>
            <a:pPr marL="82296" indent="0">
              <a:buNone/>
            </a:pPr>
            <a:r>
              <a:rPr lang="tr-TR" dirty="0" smtClean="0"/>
              <a:t>-Türkiye’nin </a:t>
            </a:r>
            <a:r>
              <a:rPr lang="tr-TR" dirty="0"/>
              <a:t>bölgedeki arabuluculuk </a:t>
            </a:r>
            <a:r>
              <a:rPr lang="tr-TR" dirty="0" smtClean="0"/>
              <a:t>girişimleri: İsrail-Suriye, İsrail-Filistin ekseninde yürütülen arabuluculuk faaliyetleri</a:t>
            </a:r>
          </a:p>
          <a:p>
            <a:pPr marL="82296" indent="0">
              <a:buNone/>
            </a:pPr>
            <a:r>
              <a:rPr lang="tr-TR" dirty="0" smtClean="0"/>
              <a:t>-2006 Lübnan Savaşı ve </a:t>
            </a:r>
            <a:r>
              <a:rPr lang="tr-TR" dirty="0"/>
              <a:t>T</a:t>
            </a:r>
            <a:r>
              <a:rPr lang="tr-TR" dirty="0" smtClean="0"/>
              <a:t>ürkiye</a:t>
            </a:r>
            <a:endParaRPr lang="tr-TR" dirty="0"/>
          </a:p>
          <a:p>
            <a:pPr marL="82296" indent="0">
              <a:buNone/>
            </a:pPr>
            <a:r>
              <a:rPr lang="tr-TR" dirty="0"/>
              <a:t>-Körfez İşbirliği Konseyi ile ilişkiler</a:t>
            </a:r>
          </a:p>
          <a:p>
            <a:pPr marL="82296" indent="0">
              <a:buNone/>
            </a:pPr>
            <a:r>
              <a:rPr lang="tr-TR" dirty="0"/>
              <a:t>-Kuzey Afrika devletleriyle ilişkiler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957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7030A0"/>
                </a:solidFill>
              </a:rPr>
              <a:t>2002-2011 Yılları Arasında Ortadoğu’yla 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Arap </a:t>
            </a:r>
            <a:r>
              <a:rPr lang="tr-TR" dirty="0"/>
              <a:t>Olmayan Devletlerle İlişkiler</a:t>
            </a:r>
          </a:p>
          <a:p>
            <a:pPr marL="82296" indent="0">
              <a:buNone/>
            </a:pPr>
            <a:r>
              <a:rPr lang="tr-TR" dirty="0" smtClean="0"/>
              <a:t>a. İsrail’le </a:t>
            </a:r>
            <a:r>
              <a:rPr lang="tr-TR" dirty="0"/>
              <a:t>ilişkiler: </a:t>
            </a:r>
            <a:r>
              <a:rPr lang="tr-TR" dirty="0" smtClean="0"/>
              <a:t>1990’ların Mirası</a:t>
            </a:r>
          </a:p>
          <a:p>
            <a:pPr marL="82296" indent="0">
              <a:buNone/>
            </a:pPr>
            <a:r>
              <a:rPr lang="tr-TR" dirty="0" smtClean="0"/>
              <a:t>-Askeri </a:t>
            </a:r>
            <a:r>
              <a:rPr lang="tr-TR" dirty="0"/>
              <a:t>ve ekonomik alanda </a:t>
            </a:r>
            <a:r>
              <a:rPr lang="tr-TR" dirty="0" smtClean="0"/>
              <a:t>işbirliği,</a:t>
            </a:r>
          </a:p>
          <a:p>
            <a:pPr marL="82296" indent="0">
              <a:buNone/>
            </a:pPr>
            <a:r>
              <a:rPr lang="en-US" dirty="0" smtClean="0"/>
              <a:t>-T</a:t>
            </a:r>
            <a:r>
              <a:rPr lang="tr-TR" dirty="0" err="1" smtClean="0"/>
              <a:t>ürkiye’nin</a:t>
            </a:r>
            <a:r>
              <a:rPr lang="tr-TR" dirty="0" smtClean="0"/>
              <a:t> arabuluculuk faaliyetleri</a:t>
            </a:r>
            <a:endParaRPr lang="tr-TR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551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7030A0"/>
                </a:solidFill>
              </a:rPr>
              <a:t>2002-2011 Yılları Arasında Ortadoğu’yla 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tr-TR" dirty="0" smtClean="0"/>
          </a:p>
          <a:p>
            <a:pPr marL="82296" indent="0">
              <a:buNone/>
            </a:pPr>
            <a:r>
              <a:rPr lang="tr-TR" dirty="0" smtClean="0"/>
              <a:t>-İsrail’le İşbirliğinden Gerilime</a:t>
            </a:r>
          </a:p>
          <a:p>
            <a:pPr marL="82296" indent="0">
              <a:buNone/>
            </a:pPr>
            <a:r>
              <a:rPr lang="tr-TR" dirty="0" smtClean="0"/>
              <a:t>‘</a:t>
            </a:r>
            <a:r>
              <a:rPr lang="tr-TR" dirty="0" err="1"/>
              <a:t>One</a:t>
            </a:r>
            <a:r>
              <a:rPr lang="tr-TR" dirty="0"/>
              <a:t> Minute</a:t>
            </a:r>
            <a:r>
              <a:rPr lang="tr-TR" dirty="0" smtClean="0"/>
              <a:t>’ ve ‘Alçak </a:t>
            </a:r>
            <a:r>
              <a:rPr lang="tr-TR" dirty="0"/>
              <a:t>Koltuk</a:t>
            </a:r>
            <a:r>
              <a:rPr lang="tr-TR" dirty="0" smtClean="0"/>
              <a:t>’ krizi</a:t>
            </a:r>
          </a:p>
          <a:p>
            <a:pPr marL="82296" indent="0">
              <a:buNone/>
            </a:pPr>
            <a:r>
              <a:rPr lang="tr-TR" dirty="0" smtClean="0"/>
              <a:t>Mavi </a:t>
            </a:r>
            <a:r>
              <a:rPr lang="tr-TR" dirty="0"/>
              <a:t>Marmara </a:t>
            </a:r>
            <a:r>
              <a:rPr lang="tr-TR" dirty="0" smtClean="0"/>
              <a:t>olayı,</a:t>
            </a:r>
            <a:endParaRPr lang="tr-TR" dirty="0"/>
          </a:p>
          <a:p>
            <a:pPr marL="82296" indent="0">
              <a:buNone/>
            </a:pPr>
            <a:r>
              <a:rPr lang="tr-TR" dirty="0" smtClean="0"/>
              <a:t>İki </a:t>
            </a:r>
            <a:r>
              <a:rPr lang="tr-TR" dirty="0"/>
              <a:t>ülke arasında bölgesel politikada yaşanan </a:t>
            </a:r>
            <a:r>
              <a:rPr lang="tr-TR" dirty="0" smtClean="0"/>
              <a:t>ayrışmalar,</a:t>
            </a:r>
          </a:p>
          <a:p>
            <a:pPr marL="82296" indent="0">
              <a:buNone/>
            </a:pPr>
            <a:r>
              <a:rPr lang="tr-TR" dirty="0" smtClean="0"/>
              <a:t>ABD’nin Kudüs kararı ve Türkiye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2708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413</TotalTime>
  <Words>344</Words>
  <Application>Microsoft Macintosh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TÜRK DIŞ POLİTİKASI II (Bahar 2019-2020)</vt:lpstr>
      <vt:lpstr>2002-2011 Yılları Arasında ABD ve NATO’yla İlişkiler</vt:lpstr>
      <vt:lpstr>2002-2011 Yılları Arasında ABD ve NATO’yla İlişkiler</vt:lpstr>
      <vt:lpstr>2002-2011 Yılları Arasında ABD ve NATO’yla İlişkiler</vt:lpstr>
      <vt:lpstr>2002-2011 Yılları Arasında AB’yle İlişkiler</vt:lpstr>
      <vt:lpstr>2002-2011 Yılları Arasında Ortadoğu’yla İlişkiler</vt:lpstr>
      <vt:lpstr>2002-2011 Yılları Arasında Ortadoğu’yla İlişkiler</vt:lpstr>
      <vt:lpstr>2002-2011 Yılları Arasında Ortadoğu’yla İlişkiler</vt:lpstr>
      <vt:lpstr>2002-2011 Yılları Arasında Ortadoğu’yla İlişkiler</vt:lpstr>
      <vt:lpstr>2002-2011 Yılları Arasında Ortadoğu’yla İlişkiler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79</cp:revision>
  <dcterms:created xsi:type="dcterms:W3CDTF">2019-01-06T14:47:31Z</dcterms:created>
  <dcterms:modified xsi:type="dcterms:W3CDTF">2019-09-22T09:36:01Z</dcterms:modified>
</cp:coreProperties>
</file>