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95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938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24.10.2018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24.10.2018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24.10.2018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ELE322 </a:t>
            </a:r>
            <a:br>
              <a:rPr lang="tr-TR" sz="5400" dirty="0" smtClean="0"/>
            </a:br>
            <a:r>
              <a:rPr lang="tr-TR" sz="5400" dirty="0" smtClean="0"/>
              <a:t>COMMUNICATION THEORY – 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 smtClean="0"/>
              <a:t>ANKARA UNIVERSITY</a:t>
            </a:r>
          </a:p>
          <a:p>
            <a:r>
              <a:rPr lang="tr-TR" sz="1600" dirty="0" smtClean="0"/>
              <a:t>FACULTY OF ENGINEERING</a:t>
            </a:r>
          </a:p>
          <a:p>
            <a:r>
              <a:rPr lang="tr-TR" sz="1600" dirty="0" smtClean="0"/>
              <a:t>ELECTRICAL AND ELECTRONICS ENGINEERING DEPARTMENT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</a:t>
            </a:r>
          </a:p>
          <a:p>
            <a:pPr marL="0" indent="0">
              <a:buNone/>
            </a:pPr>
            <a:r>
              <a:rPr lang="tr-TR" dirty="0"/>
              <a:t>INTRODUCTION TO COMMUNICATION SYSTEMS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2747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 smtClean="0"/>
              <a:t>Communication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r>
              <a:rPr lang="tr-TR" sz="3600" dirty="0" smtClean="0"/>
              <a:t> </a:t>
            </a:r>
            <a:r>
              <a:rPr lang="tr-TR" sz="3600" dirty="0" err="1" smtClean="0"/>
              <a:t>with</a:t>
            </a:r>
            <a:r>
              <a:rPr lang="tr-TR" sz="3600" dirty="0" smtClean="0"/>
              <a:t> </a:t>
            </a:r>
            <a:r>
              <a:rPr lang="tr-TR" sz="3600" dirty="0" err="1" smtClean="0"/>
              <a:t>input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output</a:t>
            </a:r>
            <a:r>
              <a:rPr lang="tr-TR" sz="3600" dirty="0" smtClean="0"/>
              <a:t> </a:t>
            </a:r>
            <a:r>
              <a:rPr lang="tr-TR" sz="3600" dirty="0" err="1" smtClean="0"/>
              <a:t>transducers</a:t>
            </a:r>
            <a:r>
              <a:rPr lang="tr-TR" sz="3600" dirty="0" smtClean="0"/>
              <a:t> (Fig.1.1-1 </a:t>
            </a:r>
            <a:r>
              <a:rPr lang="tr-TR" sz="3600" dirty="0" err="1" smtClean="0"/>
              <a:t>Carlson</a:t>
            </a:r>
            <a:r>
              <a:rPr lang="tr-TR" sz="3600" dirty="0" smtClean="0"/>
              <a:t>, </a:t>
            </a:r>
            <a:r>
              <a:rPr lang="tr-TR" sz="3600" dirty="0" err="1" smtClean="0"/>
              <a:t>page</a:t>
            </a:r>
            <a:r>
              <a:rPr lang="tr-TR" sz="3600" dirty="0" smtClean="0"/>
              <a:t> 3)</a:t>
            </a:r>
            <a:endParaRPr lang="tr-TR" sz="3600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Information (</a:t>
            </a:r>
            <a:r>
              <a:rPr lang="tr-TR" dirty="0" err="1" smtClean="0"/>
              <a:t>message</a:t>
            </a:r>
            <a:r>
              <a:rPr lang="tr-TR" dirty="0" smtClean="0"/>
              <a:t>) transfer</a:t>
            </a:r>
          </a:p>
          <a:p>
            <a:pPr lvl="1">
              <a:lnSpc>
                <a:spcPct val="200000"/>
              </a:lnSpc>
            </a:pPr>
            <a:r>
              <a:rPr lang="tr-TR" dirty="0" smtClean="0"/>
              <a:t>Analog </a:t>
            </a:r>
            <a:r>
              <a:rPr lang="tr-TR" dirty="0" err="1" smtClean="0"/>
              <a:t>messages</a:t>
            </a:r>
            <a:r>
              <a:rPr lang="tr-TR" dirty="0" smtClean="0"/>
              <a:t>: </a:t>
            </a:r>
            <a:r>
              <a:rPr lang="tr-TR" dirty="0" err="1" smtClean="0"/>
              <a:t>degree</a:t>
            </a:r>
            <a:r>
              <a:rPr lang="tr-TR" dirty="0" smtClean="0"/>
              <a:t> of </a:t>
            </a:r>
            <a:r>
              <a:rPr lang="tr-TR" dirty="0" err="1" smtClean="0"/>
              <a:t>fidelity</a:t>
            </a:r>
            <a:r>
              <a:rPr lang="tr-TR" dirty="0" smtClean="0"/>
              <a:t> in analog </a:t>
            </a:r>
            <a:r>
              <a:rPr lang="tr-TR" dirty="0" err="1" smtClean="0"/>
              <a:t>communication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endParaRPr lang="tr-TR" dirty="0" smtClean="0"/>
          </a:p>
          <a:p>
            <a:pPr lvl="1">
              <a:lnSpc>
                <a:spcPct val="200000"/>
              </a:lnSpc>
            </a:pP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messages</a:t>
            </a:r>
            <a:r>
              <a:rPr lang="tr-TR" dirty="0" smtClean="0"/>
              <a:t>: </a:t>
            </a:r>
            <a:r>
              <a:rPr lang="tr-TR" dirty="0" err="1"/>
              <a:t>degree</a:t>
            </a:r>
            <a:r>
              <a:rPr lang="tr-TR" dirty="0"/>
              <a:t> of </a:t>
            </a:r>
            <a:r>
              <a:rPr lang="tr-TR" dirty="0" err="1" smtClean="0"/>
              <a:t>accuracy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 smtClean="0"/>
              <a:t>systems</a:t>
            </a:r>
            <a:endParaRPr lang="tr-TR" dirty="0" smtClean="0"/>
          </a:p>
          <a:p>
            <a:pPr lvl="1"/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71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Elements</a:t>
            </a:r>
            <a:r>
              <a:rPr lang="tr-TR" sz="3600" dirty="0" smtClean="0"/>
              <a:t> of a </a:t>
            </a:r>
            <a:r>
              <a:rPr lang="tr-TR" sz="3600" dirty="0" err="1" smtClean="0"/>
              <a:t>communication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r>
              <a:rPr lang="tr-TR" sz="3600" dirty="0" smtClean="0"/>
              <a:t> </a:t>
            </a:r>
            <a:br>
              <a:rPr lang="tr-TR" sz="3600" dirty="0" smtClean="0"/>
            </a:br>
            <a:r>
              <a:rPr lang="tr-TR" sz="3600" dirty="0" smtClean="0"/>
              <a:t>(Fig.1.1-2 </a:t>
            </a:r>
            <a:r>
              <a:rPr lang="tr-TR" sz="3600" dirty="0" err="1" smtClean="0"/>
              <a:t>Carlson</a:t>
            </a:r>
            <a:r>
              <a:rPr lang="tr-TR" sz="3600" dirty="0" smtClean="0"/>
              <a:t>, </a:t>
            </a:r>
            <a:r>
              <a:rPr lang="tr-TR" sz="3600" dirty="0" err="1" smtClean="0"/>
              <a:t>page</a:t>
            </a:r>
            <a:r>
              <a:rPr lang="tr-TR" sz="3600" dirty="0" smtClean="0"/>
              <a:t> 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Transmitter</a:t>
            </a:r>
            <a:r>
              <a:rPr lang="tr-TR" sz="3600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modulation</a:t>
            </a:r>
            <a:r>
              <a:rPr lang="tr-TR" dirty="0"/>
              <a:t>, </a:t>
            </a:r>
            <a:r>
              <a:rPr lang="tr-TR" dirty="0" err="1"/>
              <a:t>source</a:t>
            </a:r>
            <a:r>
              <a:rPr lang="tr-TR" dirty="0"/>
              <a:t> </a:t>
            </a:r>
            <a:r>
              <a:rPr lang="tr-TR" dirty="0" err="1"/>
              <a:t>coding</a:t>
            </a:r>
            <a:r>
              <a:rPr lang="tr-TR" dirty="0"/>
              <a:t>,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 smtClean="0"/>
              <a:t>coding</a:t>
            </a:r>
            <a:endParaRPr lang="tr-TR" dirty="0" smtClean="0"/>
          </a:p>
          <a:p>
            <a:endParaRPr lang="tr-TR" dirty="0"/>
          </a:p>
          <a:p>
            <a:r>
              <a:rPr lang="tr-TR" sz="3600" dirty="0" err="1" smtClean="0"/>
              <a:t>Transmission</a:t>
            </a:r>
            <a:r>
              <a:rPr lang="tr-TR" sz="3600" dirty="0" smtClean="0"/>
              <a:t> </a:t>
            </a:r>
            <a:r>
              <a:rPr lang="tr-TR" sz="3600" dirty="0" err="1" smtClean="0"/>
              <a:t>channel</a:t>
            </a:r>
            <a:r>
              <a:rPr lang="tr-TR" sz="3600" dirty="0" smtClean="0"/>
              <a:t>: </a:t>
            </a:r>
            <a:r>
              <a:rPr lang="tr-TR" dirty="0" err="1" smtClean="0"/>
              <a:t>loss</a:t>
            </a:r>
            <a:r>
              <a:rPr lang="tr-TR" dirty="0" smtClean="0"/>
              <a:t> (</a:t>
            </a:r>
            <a:r>
              <a:rPr lang="tr-TR" dirty="0" err="1" smtClean="0"/>
              <a:t>attenuation</a:t>
            </a:r>
            <a:r>
              <a:rPr lang="tr-TR" dirty="0" smtClean="0"/>
              <a:t>), </a:t>
            </a:r>
            <a:r>
              <a:rPr lang="tr-TR" dirty="0" err="1" smtClean="0"/>
              <a:t>noise</a:t>
            </a:r>
            <a:r>
              <a:rPr lang="tr-TR" dirty="0" smtClean="0"/>
              <a:t>, </a:t>
            </a:r>
            <a:r>
              <a:rPr lang="tr-TR" dirty="0" err="1" smtClean="0"/>
              <a:t>interference</a:t>
            </a:r>
            <a:r>
              <a:rPr lang="tr-TR" dirty="0" smtClean="0"/>
              <a:t> </a:t>
            </a:r>
            <a:r>
              <a:rPr lang="tr-TR" dirty="0" err="1" smtClean="0"/>
              <a:t>distortion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sz="3600" dirty="0" err="1" smtClean="0"/>
              <a:t>Receiver</a:t>
            </a:r>
            <a:r>
              <a:rPr lang="tr-TR" sz="3600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demodulation</a:t>
            </a:r>
            <a:r>
              <a:rPr lang="tr-TR" dirty="0" smtClean="0"/>
              <a:t>, </a:t>
            </a:r>
            <a:r>
              <a:rPr lang="tr-TR" dirty="0" err="1" smtClean="0"/>
              <a:t>source</a:t>
            </a:r>
            <a:r>
              <a:rPr lang="tr-TR" dirty="0" smtClean="0"/>
              <a:t> </a:t>
            </a:r>
            <a:r>
              <a:rPr lang="tr-TR" dirty="0" err="1" smtClean="0"/>
              <a:t>decoding</a:t>
            </a:r>
            <a:r>
              <a:rPr lang="tr-TR" dirty="0" smtClean="0"/>
              <a:t>, </a:t>
            </a:r>
            <a:r>
              <a:rPr lang="tr-TR" dirty="0" err="1" smtClean="0"/>
              <a:t>channel</a:t>
            </a:r>
            <a:r>
              <a:rPr lang="tr-TR" dirty="0" smtClean="0"/>
              <a:t> </a:t>
            </a:r>
            <a:r>
              <a:rPr lang="tr-TR" dirty="0" err="1" smtClean="0"/>
              <a:t>decoding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095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15923"/>
          </a:xfrm>
        </p:spPr>
        <p:txBody>
          <a:bodyPr>
            <a:normAutofit fontScale="90000"/>
          </a:bodyPr>
          <a:lstStyle/>
          <a:p>
            <a:r>
              <a:rPr lang="tr-TR" sz="3200" dirty="0" err="1" smtClean="0"/>
              <a:t>Contamination</a:t>
            </a:r>
            <a:r>
              <a:rPr lang="tr-TR" sz="3200" dirty="0" smtClean="0"/>
              <a:t> of a </a:t>
            </a:r>
            <a:r>
              <a:rPr lang="tr-TR" sz="3200" dirty="0" err="1" smtClean="0"/>
              <a:t>signal</a:t>
            </a:r>
            <a:r>
              <a:rPr lang="tr-TR" sz="3200" dirty="0" smtClean="0"/>
              <a:t> </a:t>
            </a:r>
            <a:r>
              <a:rPr lang="tr-TR" sz="3200" dirty="0" err="1" smtClean="0"/>
              <a:t>transmitting</a:t>
            </a:r>
            <a:r>
              <a:rPr lang="tr-TR" sz="3200" dirty="0" smtClean="0"/>
              <a:t> a 1101001 </a:t>
            </a:r>
            <a:r>
              <a:rPr lang="tr-TR" sz="3200" dirty="0" err="1" smtClean="0"/>
              <a:t>sequence</a:t>
            </a:r>
            <a:r>
              <a:rPr lang="tr-TR" sz="3200" dirty="0" smtClean="0"/>
              <a:t> (a) </a:t>
            </a:r>
            <a:r>
              <a:rPr lang="tr-TR" sz="3200" dirty="0" err="1" smtClean="0"/>
              <a:t>original</a:t>
            </a:r>
            <a:r>
              <a:rPr lang="tr-TR" sz="3200" dirty="0" smtClean="0"/>
              <a:t> </a:t>
            </a:r>
            <a:r>
              <a:rPr lang="tr-TR" sz="3200" dirty="0" err="1" smtClean="0"/>
              <a:t>signal</a:t>
            </a:r>
            <a:r>
              <a:rPr lang="tr-TR" sz="3200" dirty="0" smtClean="0"/>
              <a:t> as it </a:t>
            </a:r>
            <a:r>
              <a:rPr lang="tr-TR" sz="3200" dirty="0" err="1" smtClean="0"/>
              <a:t>leaves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transmitter</a:t>
            </a:r>
            <a:r>
              <a:rPr lang="tr-TR" sz="3200" dirty="0" smtClean="0"/>
              <a:t> (b) </a:t>
            </a:r>
            <a:r>
              <a:rPr lang="tr-TR" sz="3200" dirty="0" err="1" smtClean="0"/>
              <a:t>effects</a:t>
            </a:r>
            <a:r>
              <a:rPr lang="tr-TR" sz="3200" dirty="0" smtClean="0"/>
              <a:t> of </a:t>
            </a:r>
            <a:r>
              <a:rPr lang="tr-TR" sz="3200" dirty="0" err="1" smtClean="0"/>
              <a:t>distortion</a:t>
            </a:r>
            <a:r>
              <a:rPr lang="tr-TR" sz="3200" dirty="0" smtClean="0"/>
              <a:t> (c) </a:t>
            </a:r>
            <a:r>
              <a:rPr lang="tr-TR" sz="3200" dirty="0" err="1" smtClean="0"/>
              <a:t>effects</a:t>
            </a:r>
            <a:r>
              <a:rPr lang="tr-TR" sz="3200" dirty="0" smtClean="0"/>
              <a:t> of </a:t>
            </a:r>
            <a:r>
              <a:rPr lang="tr-TR" sz="3200" dirty="0" err="1" smtClean="0"/>
              <a:t>interference</a:t>
            </a:r>
            <a:r>
              <a:rPr lang="tr-TR" sz="3200" dirty="0" smtClean="0"/>
              <a:t> (d) </a:t>
            </a:r>
            <a:r>
              <a:rPr lang="tr-TR" sz="3200" dirty="0" err="1" smtClean="0"/>
              <a:t>effects</a:t>
            </a:r>
            <a:r>
              <a:rPr lang="tr-TR" sz="3200" dirty="0" smtClean="0"/>
              <a:t> of </a:t>
            </a:r>
            <a:r>
              <a:rPr lang="tr-TR" sz="3200" dirty="0" err="1" smtClean="0"/>
              <a:t>noise</a:t>
            </a:r>
            <a:r>
              <a:rPr lang="tr-TR" sz="3200" dirty="0" smtClean="0"/>
              <a:t> (Fig.1.1-3 </a:t>
            </a:r>
            <a:r>
              <a:rPr lang="tr-TR" sz="3200" dirty="0" err="1" smtClean="0"/>
              <a:t>Carlson</a:t>
            </a:r>
            <a:r>
              <a:rPr lang="tr-TR" sz="3200" dirty="0" smtClean="0"/>
              <a:t>, </a:t>
            </a:r>
            <a:r>
              <a:rPr lang="tr-TR" sz="3200" dirty="0" err="1" smtClean="0"/>
              <a:t>page</a:t>
            </a:r>
            <a:r>
              <a:rPr lang="tr-TR" sz="3200" dirty="0" smtClean="0"/>
              <a:t> 5)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 smtClean="0"/>
              <a:t>Unwanted</a:t>
            </a:r>
            <a:r>
              <a:rPr lang="tr-TR" dirty="0" smtClean="0"/>
              <a:t> (</a:t>
            </a:r>
            <a:r>
              <a:rPr lang="tr-TR" dirty="0" err="1" smtClean="0"/>
              <a:t>corrupting</a:t>
            </a:r>
            <a:r>
              <a:rPr lang="tr-TR" dirty="0" smtClean="0"/>
              <a:t>) </a:t>
            </a:r>
            <a:r>
              <a:rPr lang="tr-TR" dirty="0" err="1" smtClean="0"/>
              <a:t>effects</a:t>
            </a:r>
            <a:r>
              <a:rPr lang="tr-TR" dirty="0" smtClean="0"/>
              <a:t>:</a:t>
            </a:r>
          </a:p>
          <a:p>
            <a:pPr lvl="1">
              <a:lnSpc>
                <a:spcPct val="200000"/>
              </a:lnSpc>
            </a:pPr>
            <a:r>
              <a:rPr lang="tr-TR" dirty="0" err="1" smtClean="0"/>
              <a:t>Noise</a:t>
            </a:r>
            <a:endParaRPr lang="tr-TR" dirty="0" smtClean="0"/>
          </a:p>
          <a:p>
            <a:pPr lvl="1">
              <a:lnSpc>
                <a:spcPct val="200000"/>
              </a:lnSpc>
            </a:pPr>
            <a:r>
              <a:rPr lang="tr-TR" dirty="0" err="1" smtClean="0"/>
              <a:t>Interference</a:t>
            </a:r>
            <a:endParaRPr lang="tr-TR" dirty="0" smtClean="0"/>
          </a:p>
          <a:p>
            <a:pPr lvl="1">
              <a:lnSpc>
                <a:spcPct val="200000"/>
              </a:lnSpc>
            </a:pPr>
            <a:r>
              <a:rPr lang="tr-TR" dirty="0" err="1" smtClean="0"/>
              <a:t>Distortion</a:t>
            </a:r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36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Fundamental</a:t>
            </a:r>
            <a:r>
              <a:rPr lang="tr-TR" dirty="0" smtClean="0"/>
              <a:t> </a:t>
            </a:r>
            <a:r>
              <a:rPr lang="tr-TR" dirty="0" err="1" smtClean="0"/>
              <a:t>limitations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Technological </a:t>
                </a:r>
                <a:r>
                  <a:rPr lang="tr-TR" dirty="0" err="1" smtClean="0"/>
                  <a:t>problems</a:t>
                </a:r>
                <a:endParaRPr lang="tr-TR" dirty="0" smtClean="0"/>
              </a:p>
              <a:p>
                <a:r>
                  <a:rPr lang="tr-TR" dirty="0" err="1" smtClean="0"/>
                  <a:t>Fundamental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pyhsical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limitations</a:t>
                </a:r>
                <a:r>
                  <a:rPr lang="tr-TR" dirty="0" smtClean="0"/>
                  <a:t>:</a:t>
                </a:r>
              </a:p>
              <a:p>
                <a:pPr lvl="1"/>
                <a:r>
                  <a:rPr lang="tr-TR" dirty="0" err="1" smtClean="0"/>
                  <a:t>Bandwidth</a:t>
                </a:r>
                <a:endParaRPr lang="tr-TR" dirty="0" smtClean="0"/>
              </a:p>
              <a:p>
                <a:pPr lvl="1"/>
                <a:r>
                  <a:rPr lang="tr-TR" dirty="0" err="1" smtClean="0"/>
                  <a:t>Noise</a:t>
                </a:r>
                <a:endParaRPr lang="tr-TR" dirty="0" smtClean="0"/>
              </a:p>
              <a:p>
                <a:pPr marL="457200" lvl="1" indent="0">
                  <a:buNone/>
                </a:pPr>
                <a:endParaRPr lang="tr-TR" dirty="0"/>
              </a:p>
              <a:p>
                <a:pPr marL="457200" lvl="1" indent="0">
                  <a:buNone/>
                </a:pPr>
                <a:r>
                  <a:rPr lang="tr-TR" dirty="0" err="1" smtClean="0"/>
                  <a:t>Shannon</a:t>
                </a:r>
                <a:r>
                  <a:rPr lang="tr-TR" dirty="0" smtClean="0"/>
                  <a:t> (1948) </a:t>
                </a:r>
                <a:r>
                  <a:rPr lang="tr-TR" dirty="0" err="1" smtClean="0"/>
                  <a:t>stated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rate of </a:t>
                </a:r>
                <a:r>
                  <a:rPr lang="tr-TR" dirty="0" err="1" smtClean="0"/>
                  <a:t>information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transmission</a:t>
                </a:r>
                <a:r>
                  <a:rPr lang="tr-TR" dirty="0" smtClean="0"/>
                  <a:t> can not </a:t>
                </a:r>
                <a:r>
                  <a:rPr lang="tr-TR" dirty="0" err="1" smtClean="0"/>
                  <a:t>exceed</a:t>
                </a:r>
                <a:r>
                  <a:rPr lang="tr-TR" dirty="0" smtClean="0"/>
                  <a:t> </a:t>
                </a:r>
                <a:r>
                  <a:rPr lang="tr-TR" dirty="0" err="1" smtClean="0">
                    <a:solidFill>
                      <a:srgbClr val="FF0000"/>
                    </a:solidFill>
                  </a:rPr>
                  <a:t>the</a:t>
                </a:r>
                <a:r>
                  <a:rPr lang="tr-TR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dirty="0" err="1" smtClean="0">
                    <a:solidFill>
                      <a:srgbClr val="FF0000"/>
                    </a:solidFill>
                  </a:rPr>
                  <a:t>channel</a:t>
                </a:r>
                <a:r>
                  <a:rPr lang="tr-TR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dirty="0" err="1" smtClean="0">
                    <a:solidFill>
                      <a:srgbClr val="FF0000"/>
                    </a:solidFill>
                  </a:rPr>
                  <a:t>capacity</a:t>
                </a:r>
                <a:r>
                  <a:rPr lang="tr-TR" dirty="0" smtClean="0"/>
                  <a:t> (</a:t>
                </a:r>
                <a:r>
                  <a:rPr lang="tr-TR" dirty="0" err="1" smtClean="0"/>
                  <a:t>Hartley-Shannon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Law</a:t>
                </a:r>
                <a:r>
                  <a:rPr lang="tr-TR" dirty="0" smtClean="0"/>
                  <a:t>):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𝐵</m:t>
                      </m:r>
                      <m:func>
                        <m:func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</m:e>
                          </m:d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=3.32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f>
                                <m:fPr>
                                  <m:ctrlP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tr-TR" dirty="0" smtClean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 r="-4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653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Modulation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Modulation</a:t>
            </a:r>
            <a:r>
              <a:rPr lang="tr-TR" dirty="0" smtClean="0"/>
              <a:t> is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characteristic</a:t>
            </a:r>
            <a:r>
              <a:rPr lang="tr-TR" dirty="0" smtClean="0"/>
              <a:t> of a </a:t>
            </a:r>
            <a:r>
              <a:rPr lang="tr-TR" dirty="0" err="1" smtClean="0"/>
              <a:t>carrier</a:t>
            </a:r>
            <a:r>
              <a:rPr lang="tr-TR" dirty="0" smtClean="0"/>
              <a:t> </a:t>
            </a:r>
            <a:r>
              <a:rPr lang="tr-TR" dirty="0" err="1" smtClean="0"/>
              <a:t>wave</a:t>
            </a:r>
            <a:r>
              <a:rPr lang="tr-TR" dirty="0" smtClean="0"/>
              <a:t> is </a:t>
            </a:r>
            <a:r>
              <a:rPr lang="tr-TR" dirty="0" err="1" smtClean="0"/>
              <a:t>varied</a:t>
            </a:r>
            <a:r>
              <a:rPr lang="tr-TR" dirty="0" smtClean="0"/>
              <a:t> in </a:t>
            </a:r>
            <a:r>
              <a:rPr lang="tr-TR" dirty="0" err="1" smtClean="0"/>
              <a:t>accordance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smtClean="0"/>
              <a:t>an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bearing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 (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message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) (</a:t>
            </a:r>
            <a:r>
              <a:rPr lang="tr-TR" dirty="0" err="1" smtClean="0"/>
              <a:t>Haykin</a:t>
            </a:r>
            <a:r>
              <a:rPr lang="tr-TR" dirty="0" smtClean="0"/>
              <a:t>, </a:t>
            </a:r>
            <a:r>
              <a:rPr lang="tr-TR" dirty="0" err="1" smtClean="0"/>
              <a:t>page</a:t>
            </a:r>
            <a:r>
              <a:rPr lang="tr-TR" dirty="0" smtClean="0"/>
              <a:t> 100).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Modulation</a:t>
            </a:r>
            <a:r>
              <a:rPr lang="tr-TR" dirty="0" smtClean="0"/>
              <a:t> </a:t>
            </a:r>
            <a:r>
              <a:rPr lang="tr-TR" dirty="0" err="1" smtClean="0"/>
              <a:t>benefits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 smtClean="0"/>
              <a:t>transmission</a:t>
            </a:r>
            <a:r>
              <a:rPr lang="tr-TR" dirty="0" smtClean="0"/>
              <a:t> (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antenna</a:t>
            </a:r>
            <a:r>
              <a:rPr lang="tr-TR" dirty="0" smtClean="0"/>
              <a:t> </a:t>
            </a:r>
            <a:r>
              <a:rPr lang="tr-TR" dirty="0" err="1" smtClean="0"/>
              <a:t>dimensions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Overcome</a:t>
            </a:r>
            <a:r>
              <a:rPr lang="tr-TR" dirty="0" smtClean="0"/>
              <a:t> hardware </a:t>
            </a:r>
            <a:r>
              <a:rPr lang="tr-TR" dirty="0" err="1" smtClean="0"/>
              <a:t>limitations</a:t>
            </a:r>
            <a:endParaRPr lang="tr-TR" dirty="0" smtClean="0"/>
          </a:p>
          <a:p>
            <a:pPr lvl="1"/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noise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interference</a:t>
            </a:r>
            <a:endParaRPr lang="tr-TR" dirty="0" smtClean="0"/>
          </a:p>
          <a:p>
            <a:pPr lvl="1"/>
            <a:r>
              <a:rPr lang="tr-TR" dirty="0" err="1" smtClean="0"/>
              <a:t>Frequency</a:t>
            </a:r>
            <a:r>
              <a:rPr lang="tr-TR" dirty="0" smtClean="0"/>
              <a:t> </a:t>
            </a:r>
            <a:r>
              <a:rPr lang="tr-TR" dirty="0" err="1" smtClean="0"/>
              <a:t>assignment</a:t>
            </a:r>
            <a:endParaRPr lang="tr-TR" dirty="0" smtClean="0"/>
          </a:p>
          <a:p>
            <a:pPr lvl="1"/>
            <a:r>
              <a:rPr lang="tr-TR" dirty="0" err="1" smtClean="0"/>
              <a:t>Multiplexing</a:t>
            </a:r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9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 smtClean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383</Words>
  <Application>Microsoft Office PowerPoint</Application>
  <PresentationFormat>Geniş ekran</PresentationFormat>
  <Paragraphs>56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Communication system with input and output transducers (Fig.1.1-1 Carlson, page 3)</vt:lpstr>
      <vt:lpstr>Elements of a communication system  (Fig.1.1-2 Carlson, page 4)</vt:lpstr>
      <vt:lpstr>Contamination of a signal transmitting a 1101001 sequence (a) original signal as it leaves the transmitter (b) effects of distortion (c) effects of interference (d) effects of noise (Fig.1.1-3 Carlson, page 5)</vt:lpstr>
      <vt:lpstr>Fundamental limitations</vt:lpstr>
      <vt:lpstr>Modulation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Hüsnü SAZLI</cp:lastModifiedBy>
  <cp:revision>43</cp:revision>
  <dcterms:created xsi:type="dcterms:W3CDTF">2018-07-07T11:05:27Z</dcterms:created>
  <dcterms:modified xsi:type="dcterms:W3CDTF">2018-10-24T13:33:47Z</dcterms:modified>
</cp:coreProperties>
</file>