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Puberta</a:t>
            </a:r>
            <a:r>
              <a:rPr lang="tr-TR" dirty="0" smtClean="0"/>
              <a:t> ve </a:t>
            </a:r>
            <a:r>
              <a:rPr lang="tr-TR" dirty="0" err="1" smtClean="0"/>
              <a:t>Seksuel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tr-TR" b="1" dirty="0" smtClean="0"/>
              <a:t>Kedi dişi: 6-9 aylık </a:t>
            </a:r>
            <a:r>
              <a:rPr lang="tr-TR" b="1" dirty="0" err="1" smtClean="0"/>
              <a:t>pubertaya</a:t>
            </a:r>
            <a:r>
              <a:rPr lang="tr-TR" b="1" dirty="0" smtClean="0"/>
              <a:t> ulaşırlar</a:t>
            </a:r>
          </a:p>
          <a:p>
            <a:pPr fontAlgn="t"/>
            <a:r>
              <a:rPr lang="tr-TR" b="1" dirty="0" smtClean="0"/>
              <a:t>Kedi erkek: 9-12 aylık </a:t>
            </a:r>
            <a:r>
              <a:rPr lang="tr-TR" b="1" dirty="0" err="1" smtClean="0"/>
              <a:t>pubertaya</a:t>
            </a:r>
            <a:r>
              <a:rPr lang="tr-TR" b="1" dirty="0" smtClean="0"/>
              <a:t> ulaşırlar</a:t>
            </a:r>
          </a:p>
          <a:p>
            <a:pPr fontAlgn="t">
              <a:buNone/>
            </a:pPr>
            <a:endParaRPr lang="tr-TR" b="1" dirty="0" smtClean="0"/>
          </a:p>
          <a:p>
            <a:pPr fontAlgn="t"/>
            <a:r>
              <a:rPr lang="tr-TR" b="1" dirty="0" smtClean="0"/>
              <a:t> Yetiştirme yaşları ortalama 9 ay dır.</a:t>
            </a:r>
          </a:p>
          <a:p>
            <a:pPr fontAlgn="t"/>
            <a:endParaRPr lang="tr-TR" b="1" dirty="0" smtClean="0"/>
          </a:p>
          <a:p>
            <a:pPr fontAlgn="t"/>
            <a:r>
              <a:rPr lang="tr-TR" b="1" dirty="0" smtClean="0"/>
              <a:t>Mevsime bağlı </a:t>
            </a:r>
            <a:r>
              <a:rPr lang="tr-TR" b="1" dirty="0" err="1" smtClean="0"/>
              <a:t>Poliöstrik</a:t>
            </a:r>
            <a:r>
              <a:rPr lang="tr-TR" b="1" dirty="0" smtClean="0"/>
              <a:t> hayvanlardır.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Kedilerde Seksüel Siklus</a:t>
            </a:r>
          </a:p>
        </p:txBody>
      </p:sp>
      <p:sp>
        <p:nvSpPr>
          <p:cNvPr id="99331" name="2 İçerik Yer Tutucusu"/>
          <p:cNvSpPr>
            <a:spLocks noGrp="1"/>
          </p:cNvSpPr>
          <p:nvPr>
            <p:ph idx="1"/>
          </p:nvPr>
        </p:nvSpPr>
        <p:spPr>
          <a:xfrm>
            <a:off x="323850" y="1600200"/>
            <a:ext cx="6551613" cy="4525963"/>
          </a:xfrm>
        </p:spPr>
        <p:txBody>
          <a:bodyPr/>
          <a:lstStyle/>
          <a:p>
            <a:pPr algn="just"/>
            <a:r>
              <a:rPr lang="tr-TR" sz="2400" dirty="0" smtClean="0"/>
              <a:t>Kediler </a:t>
            </a:r>
            <a:r>
              <a:rPr lang="tr-TR" sz="2400" b="1" dirty="0" smtClean="0"/>
              <a:t>mevsimsel </a:t>
            </a:r>
            <a:r>
              <a:rPr lang="tr-TR" sz="2400" b="1" dirty="0" err="1" smtClean="0"/>
              <a:t>poliöstrik</a:t>
            </a:r>
            <a:r>
              <a:rPr lang="tr-TR" sz="2400" dirty="0" smtClean="0"/>
              <a:t> hayvanlardır</a:t>
            </a:r>
          </a:p>
          <a:p>
            <a:pPr algn="just"/>
            <a:r>
              <a:rPr lang="tr-TR" sz="2400" dirty="0" err="1" smtClean="0"/>
              <a:t>Pubertasa</a:t>
            </a:r>
            <a:r>
              <a:rPr lang="tr-TR" sz="2400" dirty="0" smtClean="0"/>
              <a:t> 4-6 aylık bazen de 8-9 aylıkken ulaşırlar. Uzun süre beyaz ışık altında kalan ev kedilerinde </a:t>
            </a:r>
            <a:r>
              <a:rPr lang="tr-TR" sz="2400" b="1" dirty="0" smtClean="0"/>
              <a:t>yıl boyu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</a:t>
            </a:r>
            <a:r>
              <a:rPr lang="tr-TR" sz="2400" dirty="0" smtClean="0"/>
              <a:t>görülebilir  </a:t>
            </a:r>
          </a:p>
          <a:p>
            <a:pPr algn="just"/>
            <a:r>
              <a:rPr lang="tr-TR" sz="2400" dirty="0" smtClean="0"/>
              <a:t>Çiftleşme ve doğum mevsimi aralık-haziran dönemidir. İdeal çiftleşme yaşı </a:t>
            </a:r>
            <a:r>
              <a:rPr lang="tr-TR" sz="2400" b="1" dirty="0" smtClean="0"/>
              <a:t>1.5-7 yaş</a:t>
            </a:r>
            <a:r>
              <a:rPr lang="tr-TR" sz="2400" dirty="0" smtClean="0"/>
              <a:t> arasıdır</a:t>
            </a:r>
          </a:p>
          <a:p>
            <a:pPr algn="just"/>
            <a:r>
              <a:rPr lang="tr-TR" sz="2400" dirty="0" smtClean="0"/>
              <a:t>Kedilerde </a:t>
            </a:r>
            <a:r>
              <a:rPr lang="tr-TR" sz="2400" b="1" dirty="0" err="1" smtClean="0"/>
              <a:t>provake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ovulasyon</a:t>
            </a:r>
            <a:r>
              <a:rPr lang="tr-TR" sz="2400" b="1" dirty="0" smtClean="0"/>
              <a:t> </a:t>
            </a:r>
            <a:r>
              <a:rPr lang="tr-TR" sz="2400" dirty="0" smtClean="0"/>
              <a:t>görülür. </a:t>
            </a:r>
            <a:r>
              <a:rPr lang="tr-TR" sz="2400" b="1" dirty="0" err="1" smtClean="0"/>
              <a:t>Ovulasyon</a:t>
            </a:r>
            <a:r>
              <a:rPr lang="tr-TR" sz="2400" dirty="0" smtClean="0"/>
              <a:t> çiftleşmeden sonra gerçekleşir</a:t>
            </a:r>
          </a:p>
          <a:p>
            <a:pPr algn="just">
              <a:buFontTx/>
              <a:buNone/>
            </a:pPr>
            <a:r>
              <a:rPr lang="tr-TR" sz="2000" dirty="0" smtClean="0"/>
              <a:t> </a:t>
            </a:r>
          </a:p>
          <a:p>
            <a:pPr algn="just"/>
            <a:endParaRPr lang="tr-TR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Kedilerde Seksüel Siklus</a:t>
            </a:r>
            <a:endParaRPr lang="tr-TR" smtClean="0"/>
          </a:p>
        </p:txBody>
      </p:sp>
      <p:sp>
        <p:nvSpPr>
          <p:cNvPr id="100355" name="2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264275" cy="4525963"/>
          </a:xfrm>
        </p:spPr>
        <p:txBody>
          <a:bodyPr/>
          <a:lstStyle/>
          <a:p>
            <a:pPr algn="just"/>
            <a:r>
              <a:rPr lang="tr-TR" sz="2000" dirty="0" smtClean="0"/>
              <a:t>Kedilerde </a:t>
            </a:r>
            <a:r>
              <a:rPr lang="tr-TR" sz="2000" dirty="0" err="1" smtClean="0"/>
              <a:t>östrus</a:t>
            </a:r>
            <a:r>
              <a:rPr lang="tr-TR" sz="2000" dirty="0" smtClean="0"/>
              <a:t> </a:t>
            </a:r>
            <a:r>
              <a:rPr lang="tr-TR" sz="2000" dirty="0" err="1" smtClean="0"/>
              <a:t>siklusunun</a:t>
            </a:r>
            <a:r>
              <a:rPr lang="tr-TR" sz="2000" dirty="0" smtClean="0"/>
              <a:t> başlaması </a:t>
            </a:r>
            <a:r>
              <a:rPr lang="tr-TR" sz="2000" b="1" dirty="0" err="1" smtClean="0"/>
              <a:t>pineal</a:t>
            </a:r>
            <a:r>
              <a:rPr lang="tr-TR" sz="2000" b="1" dirty="0" smtClean="0"/>
              <a:t> bez</a:t>
            </a:r>
            <a:r>
              <a:rPr lang="tr-TR" sz="2000" dirty="0" smtClean="0"/>
              <a:t> tarafından kontrol edilir.</a:t>
            </a:r>
          </a:p>
          <a:p>
            <a:pPr algn="just"/>
            <a:r>
              <a:rPr lang="tr-TR" sz="2000" dirty="0" err="1" smtClean="0"/>
              <a:t>Pineal</a:t>
            </a:r>
            <a:r>
              <a:rPr lang="tr-TR" sz="2000" dirty="0" smtClean="0"/>
              <a:t> bezden salgılanan </a:t>
            </a:r>
            <a:r>
              <a:rPr lang="tr-TR" sz="2000" b="1" dirty="0" smtClean="0"/>
              <a:t>melatonin</a:t>
            </a:r>
            <a:r>
              <a:rPr lang="tr-TR" sz="2000" dirty="0" smtClean="0"/>
              <a:t> </a:t>
            </a:r>
            <a:r>
              <a:rPr lang="tr-TR" sz="2000" b="1" dirty="0" err="1" smtClean="0"/>
              <a:t>GnRH</a:t>
            </a:r>
            <a:r>
              <a:rPr lang="tr-TR" sz="2000" dirty="0" err="1" smtClean="0"/>
              <a:t>’ı</a:t>
            </a:r>
            <a:r>
              <a:rPr lang="tr-TR" sz="2000" dirty="0" smtClean="0"/>
              <a:t> </a:t>
            </a:r>
            <a:r>
              <a:rPr lang="tr-TR" sz="2000" dirty="0" err="1" smtClean="0"/>
              <a:t>inhibe</a:t>
            </a:r>
            <a:r>
              <a:rPr lang="tr-TR" sz="2000" dirty="0" smtClean="0"/>
              <a:t> eder. Artan gün ışığının etkisiyle </a:t>
            </a:r>
            <a:r>
              <a:rPr lang="tr-TR" sz="2000" dirty="0" err="1" smtClean="0"/>
              <a:t>GnRH</a:t>
            </a:r>
            <a:r>
              <a:rPr lang="tr-TR" sz="2000" dirty="0" smtClean="0"/>
              <a:t> üzerindeki melatonin baskılayıcı etkisinin ortadan kalkmasından yaklaşık 20-60 gün sonra </a:t>
            </a:r>
            <a:r>
              <a:rPr lang="tr-TR" sz="2000" dirty="0" err="1" smtClean="0"/>
              <a:t>östrus</a:t>
            </a:r>
            <a:r>
              <a:rPr lang="tr-TR" sz="2000" dirty="0" smtClean="0"/>
              <a:t> </a:t>
            </a:r>
            <a:r>
              <a:rPr lang="tr-TR" sz="2000" dirty="0" err="1" smtClean="0"/>
              <a:t>siklusunun</a:t>
            </a:r>
            <a:r>
              <a:rPr lang="tr-TR" sz="2000" dirty="0" smtClean="0"/>
              <a:t> </a:t>
            </a:r>
            <a:r>
              <a:rPr lang="tr-TR" sz="2000" dirty="0" err="1" smtClean="0"/>
              <a:t>proöstrus</a:t>
            </a:r>
            <a:r>
              <a:rPr lang="tr-TR" sz="2000" dirty="0" smtClean="0"/>
              <a:t> devresi başlar</a:t>
            </a:r>
          </a:p>
          <a:p>
            <a:pPr algn="just"/>
            <a:r>
              <a:rPr lang="tr-TR" sz="2000" b="1" dirty="0" err="1" smtClean="0"/>
              <a:t>Proöstrusla</a:t>
            </a:r>
            <a:r>
              <a:rPr lang="tr-TR" sz="2000" dirty="0" smtClean="0"/>
              <a:t> birlikte </a:t>
            </a:r>
            <a:r>
              <a:rPr lang="tr-TR" sz="2000" b="1" dirty="0" err="1" smtClean="0"/>
              <a:t>folliküler</a:t>
            </a:r>
            <a:r>
              <a:rPr lang="tr-TR" sz="2000" b="1" dirty="0" smtClean="0"/>
              <a:t> gelişme </a:t>
            </a:r>
            <a:r>
              <a:rPr lang="tr-TR" sz="2000" dirty="0" smtClean="0"/>
              <a:t>hızlanır, </a:t>
            </a:r>
            <a:r>
              <a:rPr lang="tr-TR" sz="2000" b="1" dirty="0" smtClean="0"/>
              <a:t>östrojen konsantrasyonu </a:t>
            </a:r>
            <a:r>
              <a:rPr lang="tr-TR" sz="2000" dirty="0" smtClean="0"/>
              <a:t>15 </a:t>
            </a:r>
            <a:r>
              <a:rPr lang="tr-TR" sz="2000" dirty="0" err="1" smtClean="0"/>
              <a:t>pg</a:t>
            </a:r>
            <a:r>
              <a:rPr lang="tr-TR" sz="2000" dirty="0" smtClean="0"/>
              <a:t>/ml’ </a:t>
            </a:r>
            <a:r>
              <a:rPr lang="tr-TR" sz="2000" dirty="0" err="1" smtClean="0"/>
              <a:t>nin</a:t>
            </a:r>
            <a:r>
              <a:rPr lang="tr-TR" sz="2000" dirty="0" smtClean="0"/>
              <a:t> altındayken </a:t>
            </a:r>
            <a:r>
              <a:rPr lang="tr-TR" sz="2000" dirty="0" err="1" smtClean="0"/>
              <a:t>proöstrusun</a:t>
            </a:r>
            <a:r>
              <a:rPr lang="tr-TR" sz="2000" dirty="0" smtClean="0"/>
              <a:t> ilk gününde yaklaşık 20 </a:t>
            </a:r>
            <a:r>
              <a:rPr lang="tr-TR" sz="2000" dirty="0" err="1" smtClean="0"/>
              <a:t>pg</a:t>
            </a:r>
            <a:r>
              <a:rPr lang="tr-TR" sz="2000" dirty="0" smtClean="0"/>
              <a:t>/ml’ ye yükselir. </a:t>
            </a:r>
            <a:r>
              <a:rPr lang="tr-TR" sz="2000" dirty="0" err="1" smtClean="0"/>
              <a:t>Östrusta</a:t>
            </a:r>
            <a:r>
              <a:rPr lang="tr-TR" sz="2000" dirty="0" smtClean="0"/>
              <a:t> 100 </a:t>
            </a:r>
            <a:r>
              <a:rPr lang="tr-TR" sz="2000" dirty="0" err="1" smtClean="0"/>
              <a:t>pg</a:t>
            </a:r>
            <a:r>
              <a:rPr lang="tr-TR" sz="2000" dirty="0" smtClean="0"/>
              <a:t>/ml ye kadar </a:t>
            </a:r>
            <a:r>
              <a:rPr lang="tr-TR" sz="2000" dirty="0" err="1" smtClean="0"/>
              <a:t>cıkabilir</a:t>
            </a:r>
            <a:endParaRPr lang="tr-TR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Başlık"/>
          <p:cNvSpPr>
            <a:spLocks noGrp="1"/>
          </p:cNvSpPr>
          <p:nvPr>
            <p:ph type="title"/>
          </p:nvPr>
        </p:nvSpPr>
        <p:spPr>
          <a:xfrm>
            <a:off x="2275610" y="251754"/>
            <a:ext cx="6457950" cy="1293028"/>
          </a:xfrm>
        </p:spPr>
        <p:txBody>
          <a:bodyPr/>
          <a:lstStyle/>
          <a:p>
            <a:r>
              <a:rPr lang="tr-TR" b="1" dirty="0" smtClean="0"/>
              <a:t>Kedilerde Seksüel </a:t>
            </a:r>
            <a:r>
              <a:rPr lang="tr-TR" b="1" dirty="0" err="1" smtClean="0"/>
              <a:t>Siklus</a:t>
            </a:r>
            <a:endParaRPr lang="tr-TR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751" y="1484313"/>
            <a:ext cx="6335713" cy="4525962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None/>
              <a:defRPr/>
            </a:pPr>
            <a:r>
              <a:rPr lang="tr-TR" dirty="0" smtClean="0"/>
              <a:t>    </a:t>
            </a:r>
            <a:r>
              <a:rPr lang="tr-TR" sz="2400" dirty="0" smtClean="0"/>
              <a:t>Kedilerde </a:t>
            </a:r>
            <a:r>
              <a:rPr lang="tr-TR" sz="2400" dirty="0" err="1" smtClean="0"/>
              <a:t>östrus</a:t>
            </a:r>
            <a:r>
              <a:rPr lang="tr-TR" sz="2400" dirty="0" smtClean="0"/>
              <a:t> </a:t>
            </a:r>
            <a:r>
              <a:rPr lang="tr-TR" sz="2400" dirty="0" err="1" smtClean="0"/>
              <a:t>siklusu</a:t>
            </a:r>
            <a:r>
              <a:rPr lang="tr-TR" sz="2400" dirty="0" smtClean="0"/>
              <a:t> </a:t>
            </a:r>
            <a:r>
              <a:rPr lang="tr-TR" sz="2400" b="1" dirty="0" smtClean="0"/>
              <a:t>çiftleşmeye</a:t>
            </a:r>
            <a:r>
              <a:rPr lang="tr-TR" sz="2400" dirty="0" smtClean="0"/>
              <a:t> bağlıdır. Bu durumunda </a:t>
            </a:r>
            <a:r>
              <a:rPr lang="tr-TR" sz="2400" dirty="0" smtClean="0"/>
              <a:t>farklı ihtimaller </a:t>
            </a:r>
            <a:r>
              <a:rPr lang="tr-TR" sz="2400" dirty="0" smtClean="0"/>
              <a:t>vardır;</a:t>
            </a:r>
            <a:endParaRPr lang="tr-TR" sz="2400" b="1" dirty="0" smtClean="0"/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400" b="1" dirty="0" smtClean="0"/>
              <a:t>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süresince bir erkekle temas olmazsa </a:t>
            </a:r>
            <a:r>
              <a:rPr lang="tr-TR" sz="2400" b="1" dirty="0" err="1" smtClean="0"/>
              <a:t>ovulasyonsuz</a:t>
            </a:r>
            <a:r>
              <a:rPr lang="tr-TR" sz="2400" b="1" dirty="0" smtClean="0"/>
              <a:t> bir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süreci olur </a:t>
            </a:r>
            <a:r>
              <a:rPr lang="tr-TR" sz="2400" b="1" dirty="0" smtClean="0"/>
              <a:t>(</a:t>
            </a:r>
            <a:r>
              <a:rPr lang="tr-TR" sz="2400" b="1" dirty="0" smtClean="0"/>
              <a:t>7-10 </a:t>
            </a:r>
            <a:r>
              <a:rPr lang="tr-TR" sz="2400" b="1" dirty="0" smtClean="0"/>
              <a:t>gün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bunu takip eden 3-7gün </a:t>
            </a:r>
            <a:r>
              <a:rPr lang="tr-TR" sz="2400" b="1" dirty="0" err="1" smtClean="0"/>
              <a:t>interöstrus</a:t>
            </a:r>
            <a:r>
              <a:rPr lang="tr-TR" sz="2400" b="1" dirty="0" smtClean="0"/>
              <a:t> sonra tekrar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belirtileri)</a:t>
            </a:r>
            <a:endParaRPr lang="tr-TR" sz="2400" b="1" dirty="0" smtClean="0"/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400" b="1" dirty="0" smtClean="0"/>
              <a:t>Çiftleşme olmuş ancak </a:t>
            </a:r>
            <a:r>
              <a:rPr lang="tr-TR" sz="2400" b="1" dirty="0" err="1" smtClean="0"/>
              <a:t>ovulasyon</a:t>
            </a:r>
            <a:r>
              <a:rPr lang="tr-TR" sz="2400" b="1" dirty="0" smtClean="0"/>
              <a:t> olmamış olabilir </a:t>
            </a:r>
            <a:r>
              <a:rPr lang="tr-TR" sz="2400" b="1" dirty="0" smtClean="0"/>
              <a:t>(7-10 gün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bunu takip eden 3-7gün </a:t>
            </a:r>
            <a:r>
              <a:rPr lang="tr-TR" sz="2400" b="1" dirty="0" err="1" smtClean="0"/>
              <a:t>interöstrus</a:t>
            </a:r>
            <a:r>
              <a:rPr lang="tr-TR" sz="2400" b="1" dirty="0" smtClean="0"/>
              <a:t> sonra tekrar </a:t>
            </a:r>
            <a:r>
              <a:rPr lang="tr-TR" sz="2400" b="1" dirty="0" err="1" smtClean="0"/>
              <a:t>östrus</a:t>
            </a:r>
            <a:r>
              <a:rPr lang="tr-TR" sz="2400" b="1" dirty="0" smtClean="0"/>
              <a:t> belirtileri))</a:t>
            </a:r>
            <a:endParaRPr lang="tr-TR" sz="2400" b="1" dirty="0" smtClean="0"/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400" b="1" dirty="0" err="1" smtClean="0"/>
              <a:t>Ovulasyon</a:t>
            </a:r>
            <a:r>
              <a:rPr lang="tr-TR" sz="2400" b="1" dirty="0" smtClean="0"/>
              <a:t> olmuş ancak </a:t>
            </a:r>
            <a:r>
              <a:rPr lang="tr-TR" sz="2400" b="1" dirty="0" err="1" smtClean="0"/>
              <a:t>fertilizasyon</a:t>
            </a:r>
            <a:r>
              <a:rPr lang="tr-TR" sz="2400" b="1" dirty="0" smtClean="0"/>
              <a:t> şekillenmemiş ise yalancı gebelik oluşur (</a:t>
            </a:r>
            <a:r>
              <a:rPr lang="tr-TR" sz="2400" b="1" dirty="0" smtClean="0"/>
              <a:t>40-50 gün</a:t>
            </a:r>
            <a:r>
              <a:rPr lang="tr-TR" sz="2400" b="1" dirty="0" smtClean="0"/>
              <a:t>)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400" b="1" dirty="0" err="1" smtClean="0"/>
              <a:t>Ovulasyon</a:t>
            </a:r>
            <a:r>
              <a:rPr lang="tr-TR" sz="2400" b="1" dirty="0" smtClean="0"/>
              <a:t> ve </a:t>
            </a:r>
            <a:r>
              <a:rPr lang="tr-TR" sz="2400" b="1" dirty="0" err="1" smtClean="0"/>
              <a:t>fertilizasyon</a:t>
            </a:r>
            <a:r>
              <a:rPr lang="tr-TR" sz="2400" b="1" dirty="0" smtClean="0"/>
              <a:t> şekillenip gebelik oluşabilir (58 gün) </a:t>
            </a:r>
          </a:p>
          <a:p>
            <a:pPr algn="just">
              <a:defRPr/>
            </a:pP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237</Words>
  <Application>Microsoft Office PowerPoint</Application>
  <PresentationFormat>Ekran Gösterisi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Puberta ve Seksuel Siklus</vt:lpstr>
      <vt:lpstr>Slayt 2</vt:lpstr>
      <vt:lpstr>Kedilerde Seksüel Siklus</vt:lpstr>
      <vt:lpstr>Kedilerde Seksüel Siklus</vt:lpstr>
      <vt:lpstr>Kedilerde Seksüel Siklus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Puberta ve Seksuel Siklus</dc:title>
  <dc:creator>Borga TIRPAN</dc:creator>
  <cp:lastModifiedBy>masa üstü</cp:lastModifiedBy>
  <cp:revision>4</cp:revision>
  <dcterms:created xsi:type="dcterms:W3CDTF">2017-11-06T11:36:15Z</dcterms:created>
  <dcterms:modified xsi:type="dcterms:W3CDTF">2018-06-29T16:50:28Z</dcterms:modified>
</cp:coreProperties>
</file>