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3" r:id="rId4"/>
    <p:sldId id="258" r:id="rId5"/>
    <p:sldId id="259" r:id="rId6"/>
    <p:sldId id="260" r:id="rId7"/>
    <p:sldId id="261" r:id="rId8"/>
    <p:sldId id="264" r:id="rId9"/>
    <p:sldId id="265" r:id="rId10"/>
    <p:sldId id="266" r:id="rId11"/>
    <p:sldId id="262"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02.05.2020</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02.05.2020</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043608" y="3573016"/>
            <a:ext cx="7200800" cy="2160240"/>
          </a:xfrm>
        </p:spPr>
        <p:txBody>
          <a:bodyPr>
            <a:noAutofit/>
          </a:bodyPr>
          <a:lstStyle/>
          <a:p>
            <a:pPr algn="just"/>
            <a:r>
              <a:rPr lang="tr-TR" sz="3000" dirty="0" smtClean="0">
                <a:solidFill>
                  <a:schemeClr val="tx1"/>
                </a:solidFill>
                <a:latin typeface="Calibri" pitchFamily="34" charset="0"/>
                <a:cs typeface="Calibri" pitchFamily="34" charset="0"/>
              </a:rPr>
              <a:t>Dersin Adı: </a:t>
            </a:r>
            <a:r>
              <a:rPr lang="tr-TR" sz="3000" dirty="0" err="1" smtClean="0">
                <a:solidFill>
                  <a:schemeClr val="tx1"/>
                </a:solidFill>
                <a:latin typeface="Calibri" pitchFamily="34" charset="0"/>
                <a:cs typeface="Calibri" pitchFamily="34" charset="0"/>
              </a:rPr>
              <a:t>Gerontolojik</a:t>
            </a:r>
            <a:r>
              <a:rPr lang="tr-TR" sz="3000" dirty="0" smtClean="0">
                <a:solidFill>
                  <a:schemeClr val="tx1"/>
                </a:solidFill>
                <a:latin typeface="Calibri" pitchFamily="34" charset="0"/>
                <a:cs typeface="Calibri" pitchFamily="34" charset="0"/>
              </a:rPr>
              <a:t> Sosyal Hizmet</a:t>
            </a:r>
          </a:p>
          <a:p>
            <a:pPr algn="just"/>
            <a:r>
              <a:rPr lang="tr-TR" sz="3000" dirty="0" smtClean="0">
                <a:solidFill>
                  <a:schemeClr val="tx1"/>
                </a:solidFill>
                <a:latin typeface="Calibri" pitchFamily="34" charset="0"/>
                <a:cs typeface="Calibri" pitchFamily="34" charset="0"/>
              </a:rPr>
              <a:t>Öğretim Üyesi: Prof. Dr. Emine ÖZMETE</a:t>
            </a:r>
          </a:p>
          <a:p>
            <a:pPr algn="just"/>
            <a:r>
              <a:rPr lang="tr-TR" sz="3000" smtClean="0">
                <a:solidFill>
                  <a:schemeClr val="tx1"/>
                </a:solidFill>
                <a:latin typeface="Calibri" pitchFamily="34" charset="0"/>
                <a:cs typeface="Calibri" pitchFamily="34" charset="0"/>
              </a:rPr>
              <a:t>Konu: </a:t>
            </a:r>
            <a:r>
              <a:rPr lang="tr-TR" sz="3200" smtClean="0"/>
              <a:t/>
            </a:r>
            <a:br>
              <a:rPr lang="tr-TR" sz="3200" smtClean="0"/>
            </a:br>
            <a:r>
              <a:rPr lang="tr-TR" sz="3200" smtClean="0"/>
              <a:t>Çalışma yaşamı ve ekonomik sorunlara ilişkin hizmetler</a:t>
            </a:r>
            <a:endParaRPr lang="tr-TR" sz="3000" dirty="0" smtClean="0">
              <a:solidFill>
                <a:schemeClr val="tx1"/>
              </a:solidFill>
              <a:latin typeface="Calibri" pitchFamily="34" charset="0"/>
              <a:cs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r>
              <a:rPr lang="tr-TR" dirty="0"/>
              <a:t>Güneydoğu Asya ülkelerinden Hindistan, 2000’li yıllarda 60 yaş ve üzerindeki yaşlı bireylerin bulunduğu dünyanın ikinci büyük ülkesi olmuştur. 2001 yılında yaşlı nüfus ülke nüfusunun % 7’sini oluştururken, 2020 yılına gelindiğinde bu oranın % 11 olacağı tahmin edilmektedir. Yaşlı nüfusu bu kadar fazla olan Hindistan’da bireylerin çoğunluğu ekonomik, sosyal ve tıbbi açıdan güçlüklerle karşılaşmakta; özellikle yaşlıların çoğunluğu emeklilikten sonra ekonomik olarak başkalarına bağımlı hale gelmektedirler. </a:t>
            </a:r>
          </a:p>
        </p:txBody>
      </p:sp>
    </p:spTree>
    <p:extLst>
      <p:ext uri="{BB962C8B-B14F-4D97-AF65-F5344CB8AC3E}">
        <p14:creationId xmlns:p14="http://schemas.microsoft.com/office/powerpoint/2010/main" val="29218428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sz="quarter" idx="1"/>
          </p:nvPr>
        </p:nvSpPr>
        <p:spPr/>
        <p:txBody>
          <a:bodyPr/>
          <a:lstStyle/>
          <a:p>
            <a:r>
              <a:rPr lang="tr-TR" dirty="0" err="1"/>
              <a:t>Hablemitoğlu</a:t>
            </a:r>
            <a:r>
              <a:rPr lang="tr-TR" dirty="0"/>
              <a:t>, Ş., </a:t>
            </a:r>
            <a:r>
              <a:rPr lang="tr-TR" dirty="0" err="1"/>
              <a:t>Özmete</a:t>
            </a:r>
            <a:r>
              <a:rPr lang="tr-TR" dirty="0"/>
              <a:t>, E., 2010.  Yaşlı Refahı:  Yaşlılar İçin Sosyal Hizmet. Kilit Yayınları,  Ankara</a:t>
            </a:r>
          </a:p>
          <a:p>
            <a:r>
              <a:rPr lang="tr-TR" dirty="0"/>
              <a:t>Koşar, N. 1996. Sosyal Hizmetlerde Yaşlı Refahı Alanı. Şafak Matbaacılık.  </a:t>
            </a:r>
            <a:r>
              <a:rPr lang="tr-TR"/>
              <a:t>Ankara</a:t>
            </a:r>
          </a:p>
          <a:p>
            <a:endParaRPr lang="tr-TR"/>
          </a:p>
        </p:txBody>
      </p:sp>
    </p:spTree>
    <p:extLst>
      <p:ext uri="{BB962C8B-B14F-4D97-AF65-F5344CB8AC3E}">
        <p14:creationId xmlns:p14="http://schemas.microsoft.com/office/powerpoint/2010/main" val="14061200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just"/>
            <a:r>
              <a:rPr lang="tr-TR" sz="3200" dirty="0"/>
              <a:t> </a:t>
            </a:r>
            <a:r>
              <a:rPr lang="tr-TR" sz="3200" dirty="0" smtClean="0"/>
              <a:t>Pek </a:t>
            </a:r>
            <a:r>
              <a:rPr lang="tr-TR" sz="3200" dirty="0"/>
              <a:t>çok ülkede çalışma yaşamında yaş ayrımı yapılmakta; önyargılar nedeniyle yaşlıların çalışma yaşamına katılmaları ya da emeklilikten sonra yeniden çalışma yaşamına dahil olmaları sorun olmaktadır. Bu nedenle hükümetlerin, yaşlı bireylerin ekonomik yaşama katılmalarını kolaylaştırmaları gereklidir.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r>
              <a:rPr lang="tr-TR" sz="2800" dirty="0"/>
              <a:t>Bunun için hem işçi hem de işveren örgütleri ile işbirliği yapmak, çalışma yaşamında eşit uygulamaları sağlamak ve ayrımcılığı önlemek için gereken koşullar sağlanmalıdır. Bu amaçla, yaşlı bireylere çalışma yaşamına yönelik danışmanlık ve oryantasyon hizmetleri de verilmelidir (UN 1982). </a:t>
            </a:r>
          </a:p>
        </p:txBody>
      </p:sp>
    </p:spTree>
    <p:extLst>
      <p:ext uri="{BB962C8B-B14F-4D97-AF65-F5344CB8AC3E}">
        <p14:creationId xmlns:p14="http://schemas.microsoft.com/office/powerpoint/2010/main" val="5911004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628800"/>
            <a:ext cx="8229600" cy="4528160"/>
          </a:xfrm>
        </p:spPr>
        <p:txBody>
          <a:bodyPr/>
          <a:lstStyle/>
          <a:p>
            <a:pPr algn="just"/>
            <a:r>
              <a:rPr lang="tr-TR" dirty="0"/>
              <a:t>Dahası, çalışma koşulları ve çevresi yaşlıların bireysel özelliklerine göre düzenlenmeli ve ergonomik önlemlere yer verilmelidir. Meslek hastalıklarının önlenmesi açısından gerekli tedbirler alınmalıdır. Aktif çalışma yaşamından emekliliğe geçiş için emekliliğe uyumu içeren kursları düzenlemelidir. Çalışma yaşamının son yıllarında bireylerin iş yükünün hafifletilmesi, iş koşullarının ve çevresinin değişen yaşa göre düzenlenmesi, çalışma süresinin azaltılması gibi ayrıntılar dikkate alınmalıdır (UN 1982). </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just"/>
            <a:r>
              <a:rPr lang="tr-TR" dirty="0" smtClean="0"/>
              <a:t>İngiltere’de </a:t>
            </a:r>
            <a:r>
              <a:rPr lang="tr-TR" dirty="0"/>
              <a:t>“emekliliğe hazırlık” programları çeşitli gönüllü ve özel kuruluşlar tarafından yürütülmektedir. Ayrıca, çalışma yaşamı ve emeklilik ile başlayan süreçte yaşamın sürdürülmesine ilişkin ve pek çok ülkede sosyal refah hizmetleri kapsamında ek hizmetler de verilmektedir. Dahası, yaşlılara güçleri oranında bazı çalışma imkânları sağlamak amacı ile hizmet veren “korumalı işyerleri” </a:t>
            </a:r>
            <a:r>
              <a:rPr lang="tr-TR" dirty="0" smtClean="0"/>
              <a:t>bulunmaktadır</a:t>
            </a:r>
            <a:r>
              <a:rPr lang="tr-TR" dirty="0"/>
              <a:t> (Koşar 1996</a:t>
            </a:r>
            <a:r>
              <a:rPr lang="tr-TR" dirty="0" smtClean="0"/>
              <a:t>).</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916832"/>
            <a:ext cx="8229600" cy="4240128"/>
          </a:xfrm>
        </p:spPr>
        <p:txBody>
          <a:bodyPr/>
          <a:lstStyle/>
          <a:p>
            <a:pPr algn="just"/>
            <a:r>
              <a:rPr lang="tr-TR" dirty="0"/>
              <a:t>Yaşlıların iş görme ihtiyacını karşılamaları, bir miktar ek gelir sağlamaları ve boş zamanlarını değerlendirmeleri için bazı kuruluşlarca korumalı atölyeler işletilmektedir. Bu çalışma alanları; ayrı birimler olabildiği gibi huzurevi, gündüz bakımevi ve hastanesi gibi hizmetler kapsamında da yaşlılar için çalışma fırsatlarını </a:t>
            </a:r>
            <a:r>
              <a:rPr lang="tr-TR" dirty="0" smtClean="0"/>
              <a:t>sunmaktadır</a:t>
            </a:r>
            <a:r>
              <a:rPr lang="tr-TR" dirty="0"/>
              <a:t> (Koşar 1996</a:t>
            </a:r>
            <a:r>
              <a:rPr lang="tr-TR" dirty="0" smtClean="0"/>
              <a:t>).</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844824"/>
            <a:ext cx="8229600" cy="4312136"/>
          </a:xfrm>
        </p:spPr>
        <p:txBody>
          <a:bodyPr/>
          <a:lstStyle/>
          <a:p>
            <a:r>
              <a:rPr lang="tr-TR" dirty="0"/>
              <a:t>Bu gibi işyerleri; rekabet olmaksızın yaşlı bireye huzurla ve güvenle, gücüne uygun hızda yapabileceği bir iş ve uğraş sağlayan ortam sunmaktadır (Koşar 1996).</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r>
              <a:rPr lang="tr-TR" sz="3200" dirty="0"/>
              <a:t>ABD’de Yaşlı Amerikalılar Yasası’na (</a:t>
            </a:r>
            <a:r>
              <a:rPr lang="tr-TR" sz="3200" dirty="0" err="1"/>
              <a:t>Older</a:t>
            </a:r>
            <a:r>
              <a:rPr lang="tr-TR" sz="3200" dirty="0"/>
              <a:t> </a:t>
            </a:r>
            <a:r>
              <a:rPr lang="tr-TR" sz="3200" dirty="0" err="1"/>
              <a:t>American</a:t>
            </a:r>
            <a:r>
              <a:rPr lang="tr-TR" sz="3200" dirty="0"/>
              <a:t> </a:t>
            </a:r>
            <a:r>
              <a:rPr lang="tr-TR" sz="3200" dirty="0" err="1"/>
              <a:t>Act</a:t>
            </a:r>
            <a:r>
              <a:rPr lang="tr-TR" sz="3200" dirty="0"/>
              <a:t> / OAA) göre yaşlı bireylerin hem çalışmalarının desteklenmesi hem de zamanlarını değerlendirmeleri için toplumsal hizmetlerde çalışmalarına olanak sağlanmıştır. Bu değişiklik ile yaşlıların eyalet, federal ya da özel kuruluşların projeleri kapsamında işbirliği yapılarak çalıştırılmalarına olanak verilmiştir (USDHHS 1996).</a:t>
            </a:r>
          </a:p>
        </p:txBody>
      </p:sp>
    </p:spTree>
    <p:extLst>
      <p:ext uri="{BB962C8B-B14F-4D97-AF65-F5344CB8AC3E}">
        <p14:creationId xmlns:p14="http://schemas.microsoft.com/office/powerpoint/2010/main" val="16147598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r>
              <a:rPr lang="tr-TR" dirty="0"/>
              <a:t>Ayrıca, yaşlı bireyleri toplumsal hizmetlerde çalıştırmak üzere işe alan işverenlerin rolleri / görevleri tanımlanmıştır. Geçmişte bu kapsamda çalışan yaşlı bireyler 55’ten büyük yaşta olup, bu bireyler işsiz ya da iş için beklenen standartların altında olan bireylerdir. Çalışma </a:t>
            </a:r>
            <a:r>
              <a:rPr lang="tr-TR" dirty="0" err="1"/>
              <a:t>Đstatistikleri</a:t>
            </a:r>
            <a:r>
              <a:rPr lang="tr-TR" dirty="0"/>
              <a:t> Bürosu (</a:t>
            </a:r>
            <a:r>
              <a:rPr lang="tr-TR" dirty="0" err="1"/>
              <a:t>Bureau</a:t>
            </a:r>
            <a:r>
              <a:rPr lang="tr-TR" dirty="0"/>
              <a:t> of </a:t>
            </a:r>
            <a:r>
              <a:rPr lang="tr-TR" dirty="0" err="1"/>
              <a:t>Labor</a:t>
            </a:r>
            <a:r>
              <a:rPr lang="tr-TR" dirty="0"/>
              <a:t> </a:t>
            </a:r>
            <a:r>
              <a:rPr lang="tr-TR" dirty="0" err="1"/>
              <a:t>Statistics</a:t>
            </a:r>
            <a:r>
              <a:rPr lang="tr-TR" dirty="0"/>
              <a:t>)’</a:t>
            </a:r>
            <a:r>
              <a:rPr lang="tr-TR" dirty="0" err="1"/>
              <a:t>na</a:t>
            </a:r>
            <a:r>
              <a:rPr lang="tr-TR" dirty="0"/>
              <a:t> göre, düşük </a:t>
            </a:r>
            <a:r>
              <a:rPr lang="tr-TR" dirty="0" err="1"/>
              <a:t>sosyo</a:t>
            </a:r>
            <a:r>
              <a:rPr lang="tr-TR" dirty="0"/>
              <a:t>-ekonomik düzeydeki emekli kadınlar ve erkekler bu olanaklardan yararlanmaktadırlar. “Yaşlı Amerikalılar Yasası” aynı zamanda yaşlıların gelişmiş endüstri alanlarında istihdam edilebilmeleri için teknolojik becerilerinin geliştirilmesine ve kariyer eğitimine odaklanmaktadır (</a:t>
            </a:r>
            <a:r>
              <a:rPr lang="tr-TR" dirty="0" err="1"/>
              <a:t>Gelfand</a:t>
            </a:r>
            <a:r>
              <a:rPr lang="tr-TR" dirty="0"/>
              <a:t> 2006). </a:t>
            </a:r>
          </a:p>
        </p:txBody>
      </p:sp>
    </p:spTree>
    <p:extLst>
      <p:ext uri="{BB962C8B-B14F-4D97-AF65-F5344CB8AC3E}">
        <p14:creationId xmlns:p14="http://schemas.microsoft.com/office/powerpoint/2010/main" val="420281693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9</TotalTime>
  <Words>553</Words>
  <Application>Microsoft Office PowerPoint</Application>
  <PresentationFormat>Ekran Gösterisi (4:3)</PresentationFormat>
  <Paragraphs>16</Paragraphs>
  <Slides>11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Bookman Old Style</vt:lpstr>
      <vt:lpstr>Calibri</vt:lpstr>
      <vt:lpstr>Gill Sans MT</vt:lpstr>
      <vt:lpstr>Wingdings</vt:lpstr>
      <vt:lpstr>Wingdings 3</vt:lpstr>
      <vt:lpstr>Kaynak</vt:lpstr>
      <vt:lpstr>Ankara Üniversitesi  Sağlık Bilimleri Fakültesi Sosyal Hizmet Bölümü</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Yazar</cp:lastModifiedBy>
  <cp:revision>12</cp:revision>
  <dcterms:created xsi:type="dcterms:W3CDTF">2017-04-26T08:36:58Z</dcterms:created>
  <dcterms:modified xsi:type="dcterms:W3CDTF">2020-05-02T06:55:16Z</dcterms:modified>
</cp:coreProperties>
</file>