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22" d="100"/>
          <a:sy n="122" d="100"/>
        </p:scale>
        <p:origin x="-131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0DBB4F-E509-49B1-BE12-D5F97EAEAD34}" type="datetimeFigureOut">
              <a:rPr lang="tr-TR" smtClean="0"/>
              <a:t>02.02.2017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53E558-9D30-4682-A553-ADBE180C521C}"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2"/>
          <p:cNvSpPr>
            <a:spLocks noGrp="1" noRot="1" noChangeAspect="1" noTextEdit="1"/>
          </p:cNvSpPr>
          <p:nvPr>
            <p:ph type="sldImg"/>
          </p:nvPr>
        </p:nvSpPr>
        <p:spPr bwMode="auto">
          <a:noFill/>
          <a:ln>
            <a:solidFill>
              <a:srgbClr val="000000"/>
            </a:solidFill>
            <a:miter lim="800000"/>
            <a:headEnd/>
            <a:tailEnd/>
          </a:ln>
        </p:spPr>
      </p:sp>
      <p:sp>
        <p:nvSpPr>
          <p:cNvPr id="35533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Rot="1" noChangeAspect="1" noTextEdit="1"/>
          </p:cNvSpPr>
          <p:nvPr>
            <p:ph type="sldImg"/>
          </p:nvPr>
        </p:nvSpPr>
        <p:spPr bwMode="auto">
          <a:noFill/>
          <a:ln>
            <a:solidFill>
              <a:srgbClr val="000000"/>
            </a:solidFill>
            <a:miter lim="800000"/>
            <a:headEnd/>
            <a:tailEnd/>
          </a:ln>
        </p:spPr>
      </p:sp>
      <p:sp>
        <p:nvSpPr>
          <p:cNvPr id="36454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0" name="Rectangle 2"/>
          <p:cNvSpPr>
            <a:spLocks noGrp="1" noRot="1" noChangeAspect="1" noTextEdit="1"/>
          </p:cNvSpPr>
          <p:nvPr>
            <p:ph type="sldImg"/>
          </p:nvPr>
        </p:nvSpPr>
        <p:spPr bwMode="auto">
          <a:noFill/>
          <a:ln>
            <a:solidFill>
              <a:srgbClr val="000000"/>
            </a:solidFill>
            <a:miter lim="800000"/>
            <a:headEnd/>
            <a:tailEnd/>
          </a:ln>
        </p:spPr>
      </p:sp>
      <p:sp>
        <p:nvSpPr>
          <p:cNvPr id="36557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4" name="Rectangle 2"/>
          <p:cNvSpPr>
            <a:spLocks noGrp="1" noRot="1" noChangeAspect="1" noTextEdit="1"/>
          </p:cNvSpPr>
          <p:nvPr>
            <p:ph type="sldImg"/>
          </p:nvPr>
        </p:nvSpPr>
        <p:spPr bwMode="auto">
          <a:noFill/>
          <a:ln>
            <a:solidFill>
              <a:srgbClr val="000000"/>
            </a:solidFill>
            <a:miter lim="800000"/>
            <a:headEnd/>
            <a:tailEnd/>
          </a:ln>
        </p:spPr>
      </p:sp>
      <p:sp>
        <p:nvSpPr>
          <p:cNvPr id="36659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Rectangle 2"/>
          <p:cNvSpPr>
            <a:spLocks noGrp="1" noRot="1" noChangeAspect="1" noTextEdit="1"/>
          </p:cNvSpPr>
          <p:nvPr>
            <p:ph type="sldImg"/>
          </p:nvPr>
        </p:nvSpPr>
        <p:spPr bwMode="auto">
          <a:noFill/>
          <a:ln>
            <a:solidFill>
              <a:srgbClr val="000000"/>
            </a:solidFill>
            <a:miter lim="800000"/>
            <a:headEnd/>
            <a:tailEnd/>
          </a:ln>
        </p:spPr>
      </p:sp>
      <p:sp>
        <p:nvSpPr>
          <p:cNvPr id="36761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Rectangle 2"/>
          <p:cNvSpPr>
            <a:spLocks noGrp="1" noRot="1" noChangeAspect="1" noTextEdit="1"/>
          </p:cNvSpPr>
          <p:nvPr>
            <p:ph type="sldImg"/>
          </p:nvPr>
        </p:nvSpPr>
        <p:spPr bwMode="auto">
          <a:noFill/>
          <a:ln>
            <a:solidFill>
              <a:srgbClr val="000000"/>
            </a:solidFill>
            <a:miter lim="800000"/>
            <a:headEnd/>
            <a:tailEnd/>
          </a:ln>
        </p:spPr>
      </p:sp>
      <p:sp>
        <p:nvSpPr>
          <p:cNvPr id="36864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6" name="Rectangle 2"/>
          <p:cNvSpPr>
            <a:spLocks noGrp="1" noRot="1" noChangeAspect="1" noTextEdit="1"/>
          </p:cNvSpPr>
          <p:nvPr>
            <p:ph type="sldImg"/>
          </p:nvPr>
        </p:nvSpPr>
        <p:spPr bwMode="auto">
          <a:noFill/>
          <a:ln>
            <a:solidFill>
              <a:srgbClr val="000000"/>
            </a:solidFill>
            <a:miter lim="800000"/>
            <a:headEnd/>
            <a:tailEnd/>
          </a:ln>
        </p:spPr>
      </p:sp>
      <p:sp>
        <p:nvSpPr>
          <p:cNvPr id="36966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2"/>
          <p:cNvSpPr>
            <a:spLocks noGrp="1" noRot="1" noChangeAspect="1" noTextEdit="1"/>
          </p:cNvSpPr>
          <p:nvPr>
            <p:ph type="sldImg"/>
          </p:nvPr>
        </p:nvSpPr>
        <p:spPr bwMode="auto">
          <a:noFill/>
          <a:ln>
            <a:solidFill>
              <a:srgbClr val="000000"/>
            </a:solidFill>
            <a:miter lim="800000"/>
            <a:headEnd/>
            <a:tailEnd/>
          </a:ln>
        </p:spPr>
      </p:sp>
      <p:sp>
        <p:nvSpPr>
          <p:cNvPr id="37069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Rot="1" noChangeAspect="1" noTextEdit="1"/>
          </p:cNvSpPr>
          <p:nvPr>
            <p:ph type="sldImg"/>
          </p:nvPr>
        </p:nvSpPr>
        <p:spPr bwMode="auto">
          <a:noFill/>
          <a:ln>
            <a:solidFill>
              <a:srgbClr val="000000"/>
            </a:solidFill>
            <a:miter lim="800000"/>
            <a:headEnd/>
            <a:tailEnd/>
          </a:ln>
        </p:spPr>
      </p:sp>
      <p:sp>
        <p:nvSpPr>
          <p:cNvPr id="37171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2"/>
          <p:cNvSpPr>
            <a:spLocks noGrp="1" noRot="1" noChangeAspect="1" noTextEdit="1"/>
          </p:cNvSpPr>
          <p:nvPr>
            <p:ph type="sldImg"/>
          </p:nvPr>
        </p:nvSpPr>
        <p:spPr bwMode="auto">
          <a:noFill/>
          <a:ln>
            <a:solidFill>
              <a:srgbClr val="000000"/>
            </a:solidFill>
            <a:miter lim="800000"/>
            <a:headEnd/>
            <a:tailEnd/>
          </a:ln>
        </p:spPr>
      </p:sp>
      <p:sp>
        <p:nvSpPr>
          <p:cNvPr id="37273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2"/>
          <p:cNvSpPr>
            <a:spLocks noGrp="1" noRot="1" noChangeAspect="1" noTextEdit="1"/>
          </p:cNvSpPr>
          <p:nvPr>
            <p:ph type="sldImg"/>
          </p:nvPr>
        </p:nvSpPr>
        <p:spPr bwMode="auto">
          <a:noFill/>
          <a:ln>
            <a:solidFill>
              <a:srgbClr val="000000"/>
            </a:solidFill>
            <a:miter lim="800000"/>
            <a:headEnd/>
            <a:tailEnd/>
          </a:ln>
        </p:spPr>
      </p:sp>
      <p:sp>
        <p:nvSpPr>
          <p:cNvPr id="37376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Rectangle 2"/>
          <p:cNvSpPr>
            <a:spLocks noGrp="1" noRot="1" noChangeAspect="1" noTextEdit="1"/>
          </p:cNvSpPr>
          <p:nvPr>
            <p:ph type="sldImg"/>
          </p:nvPr>
        </p:nvSpPr>
        <p:spPr bwMode="auto">
          <a:noFill/>
          <a:ln>
            <a:solidFill>
              <a:srgbClr val="000000"/>
            </a:solidFill>
            <a:miter lim="800000"/>
            <a:headEnd/>
            <a:tailEnd/>
          </a:ln>
        </p:spPr>
      </p:sp>
      <p:sp>
        <p:nvSpPr>
          <p:cNvPr id="35635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2"/>
          <p:cNvSpPr>
            <a:spLocks noGrp="1" noRot="1" noChangeAspect="1" noTextEdit="1"/>
          </p:cNvSpPr>
          <p:nvPr>
            <p:ph type="sldImg"/>
          </p:nvPr>
        </p:nvSpPr>
        <p:spPr bwMode="auto">
          <a:noFill/>
          <a:ln>
            <a:solidFill>
              <a:srgbClr val="000000"/>
            </a:solidFill>
            <a:miter lim="800000"/>
            <a:headEnd/>
            <a:tailEnd/>
          </a:ln>
        </p:spPr>
      </p:sp>
      <p:sp>
        <p:nvSpPr>
          <p:cNvPr id="37478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2"/>
          <p:cNvSpPr>
            <a:spLocks noGrp="1" noRot="1" noChangeAspect="1" noTextEdit="1"/>
          </p:cNvSpPr>
          <p:nvPr>
            <p:ph type="sldImg"/>
          </p:nvPr>
        </p:nvSpPr>
        <p:spPr bwMode="auto">
          <a:noFill/>
          <a:ln>
            <a:solidFill>
              <a:srgbClr val="000000"/>
            </a:solidFill>
            <a:miter lim="800000"/>
            <a:headEnd/>
            <a:tailEnd/>
          </a:ln>
        </p:spPr>
      </p:sp>
      <p:sp>
        <p:nvSpPr>
          <p:cNvPr id="37581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Rectangle 2"/>
          <p:cNvSpPr>
            <a:spLocks noGrp="1" noRot="1" noChangeAspect="1" noTextEdit="1"/>
          </p:cNvSpPr>
          <p:nvPr>
            <p:ph type="sldImg"/>
          </p:nvPr>
        </p:nvSpPr>
        <p:spPr bwMode="auto">
          <a:noFill/>
          <a:ln>
            <a:solidFill>
              <a:srgbClr val="000000"/>
            </a:solidFill>
            <a:miter lim="800000"/>
            <a:headEnd/>
            <a:tailEnd/>
          </a:ln>
        </p:spPr>
      </p:sp>
      <p:sp>
        <p:nvSpPr>
          <p:cNvPr id="37683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2"/>
          <p:cNvSpPr>
            <a:spLocks noGrp="1" noRot="1" noChangeAspect="1" noTextEdit="1"/>
          </p:cNvSpPr>
          <p:nvPr>
            <p:ph type="sldImg"/>
          </p:nvPr>
        </p:nvSpPr>
        <p:spPr bwMode="auto">
          <a:noFill/>
          <a:ln>
            <a:solidFill>
              <a:srgbClr val="000000"/>
            </a:solidFill>
            <a:miter lim="800000"/>
            <a:headEnd/>
            <a:tailEnd/>
          </a:ln>
        </p:spPr>
      </p:sp>
      <p:sp>
        <p:nvSpPr>
          <p:cNvPr id="37785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p:cNvSpPr>
            <a:spLocks noGrp="1" noRot="1" noChangeAspect="1" noTextEdit="1"/>
          </p:cNvSpPr>
          <p:nvPr>
            <p:ph type="sldImg"/>
          </p:nvPr>
        </p:nvSpPr>
        <p:spPr bwMode="auto">
          <a:noFill/>
          <a:ln>
            <a:solidFill>
              <a:srgbClr val="000000"/>
            </a:solidFill>
            <a:miter lim="800000"/>
            <a:headEnd/>
            <a:tailEnd/>
          </a:ln>
        </p:spPr>
      </p:sp>
      <p:sp>
        <p:nvSpPr>
          <p:cNvPr id="37888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p:cNvSpPr>
            <a:spLocks noGrp="1" noRot="1" noChangeAspect="1" noTextEdit="1"/>
          </p:cNvSpPr>
          <p:nvPr>
            <p:ph type="sldImg"/>
          </p:nvPr>
        </p:nvSpPr>
        <p:spPr bwMode="auto">
          <a:noFill/>
          <a:ln>
            <a:solidFill>
              <a:srgbClr val="000000"/>
            </a:solidFill>
            <a:miter lim="800000"/>
            <a:headEnd/>
            <a:tailEnd/>
          </a:ln>
        </p:spPr>
      </p:sp>
      <p:sp>
        <p:nvSpPr>
          <p:cNvPr id="37990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2"/>
          <p:cNvSpPr>
            <a:spLocks noGrp="1" noRot="1" noChangeAspect="1" noTextEdit="1"/>
          </p:cNvSpPr>
          <p:nvPr>
            <p:ph type="sldImg"/>
          </p:nvPr>
        </p:nvSpPr>
        <p:spPr bwMode="auto">
          <a:noFill/>
          <a:ln>
            <a:solidFill>
              <a:srgbClr val="000000"/>
            </a:solidFill>
            <a:miter lim="800000"/>
            <a:headEnd/>
            <a:tailEnd/>
          </a:ln>
        </p:spPr>
      </p:sp>
      <p:sp>
        <p:nvSpPr>
          <p:cNvPr id="38093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Rot="1" noChangeAspect="1" noTextEdit="1"/>
          </p:cNvSpPr>
          <p:nvPr>
            <p:ph type="sldImg"/>
          </p:nvPr>
        </p:nvSpPr>
        <p:spPr bwMode="auto">
          <a:noFill/>
          <a:ln>
            <a:solidFill>
              <a:srgbClr val="000000"/>
            </a:solidFill>
            <a:miter lim="800000"/>
            <a:headEnd/>
            <a:tailEnd/>
          </a:ln>
        </p:spPr>
      </p:sp>
      <p:sp>
        <p:nvSpPr>
          <p:cNvPr id="38195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2"/>
          <p:cNvSpPr>
            <a:spLocks noGrp="1" noRot="1" noChangeAspect="1" noTextEdit="1"/>
          </p:cNvSpPr>
          <p:nvPr>
            <p:ph type="sldImg"/>
          </p:nvPr>
        </p:nvSpPr>
        <p:spPr bwMode="auto">
          <a:noFill/>
          <a:ln>
            <a:solidFill>
              <a:srgbClr val="000000"/>
            </a:solidFill>
            <a:miter lim="800000"/>
            <a:headEnd/>
            <a:tailEnd/>
          </a:ln>
        </p:spPr>
      </p:sp>
      <p:sp>
        <p:nvSpPr>
          <p:cNvPr id="38297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Rot="1" noChangeAspect="1" noTextEdit="1"/>
          </p:cNvSpPr>
          <p:nvPr>
            <p:ph type="sldImg"/>
          </p:nvPr>
        </p:nvSpPr>
        <p:spPr bwMode="auto">
          <a:noFill/>
          <a:ln>
            <a:solidFill>
              <a:srgbClr val="000000"/>
            </a:solidFill>
            <a:miter lim="800000"/>
            <a:headEnd/>
            <a:tailEnd/>
          </a:ln>
        </p:spPr>
      </p:sp>
      <p:sp>
        <p:nvSpPr>
          <p:cNvPr id="38400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Rectangle 2"/>
          <p:cNvSpPr>
            <a:spLocks noGrp="1" noRot="1" noChangeAspect="1" noTextEdit="1"/>
          </p:cNvSpPr>
          <p:nvPr>
            <p:ph type="sldImg"/>
          </p:nvPr>
        </p:nvSpPr>
        <p:spPr bwMode="auto">
          <a:noFill/>
          <a:ln>
            <a:solidFill>
              <a:srgbClr val="000000"/>
            </a:solidFill>
            <a:miter lim="800000"/>
            <a:headEnd/>
            <a:tailEnd/>
          </a:ln>
        </p:spPr>
      </p:sp>
      <p:sp>
        <p:nvSpPr>
          <p:cNvPr id="35737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Rot="1" noChangeAspect="1" noTextEdit="1"/>
          </p:cNvSpPr>
          <p:nvPr>
            <p:ph type="sldImg"/>
          </p:nvPr>
        </p:nvSpPr>
        <p:spPr bwMode="auto">
          <a:noFill/>
          <a:ln>
            <a:solidFill>
              <a:srgbClr val="000000"/>
            </a:solidFill>
            <a:miter lim="800000"/>
            <a:headEnd/>
            <a:tailEnd/>
          </a:ln>
        </p:spPr>
      </p:sp>
      <p:sp>
        <p:nvSpPr>
          <p:cNvPr id="38502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Rectangle 2"/>
          <p:cNvSpPr>
            <a:spLocks noGrp="1" noRot="1" noChangeAspect="1" noTextEdit="1"/>
          </p:cNvSpPr>
          <p:nvPr>
            <p:ph type="sldImg"/>
          </p:nvPr>
        </p:nvSpPr>
        <p:spPr bwMode="auto">
          <a:noFill/>
          <a:ln>
            <a:solidFill>
              <a:srgbClr val="000000"/>
            </a:solidFill>
            <a:miter lim="800000"/>
            <a:headEnd/>
            <a:tailEnd/>
          </a:ln>
        </p:spPr>
      </p:sp>
      <p:sp>
        <p:nvSpPr>
          <p:cNvPr id="38605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2"/>
          <p:cNvSpPr>
            <a:spLocks noGrp="1" noRot="1" noChangeAspect="1" noTextEdit="1"/>
          </p:cNvSpPr>
          <p:nvPr>
            <p:ph type="sldImg"/>
          </p:nvPr>
        </p:nvSpPr>
        <p:spPr bwMode="auto">
          <a:noFill/>
          <a:ln>
            <a:solidFill>
              <a:srgbClr val="000000"/>
            </a:solidFill>
            <a:miter lim="800000"/>
            <a:headEnd/>
            <a:tailEnd/>
          </a:ln>
        </p:spPr>
      </p:sp>
      <p:sp>
        <p:nvSpPr>
          <p:cNvPr id="38707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Rectangle 2"/>
          <p:cNvSpPr>
            <a:spLocks noGrp="1" noRot="1" noChangeAspect="1" noTextEdit="1"/>
          </p:cNvSpPr>
          <p:nvPr>
            <p:ph type="sldImg"/>
          </p:nvPr>
        </p:nvSpPr>
        <p:spPr bwMode="auto">
          <a:noFill/>
          <a:ln>
            <a:solidFill>
              <a:srgbClr val="000000"/>
            </a:solidFill>
            <a:miter lim="800000"/>
            <a:headEnd/>
            <a:tailEnd/>
          </a:ln>
        </p:spPr>
      </p:sp>
      <p:sp>
        <p:nvSpPr>
          <p:cNvPr id="38809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Rectangle 2"/>
          <p:cNvSpPr>
            <a:spLocks noGrp="1" noRot="1" noChangeAspect="1" noTextEdit="1"/>
          </p:cNvSpPr>
          <p:nvPr>
            <p:ph type="sldImg"/>
          </p:nvPr>
        </p:nvSpPr>
        <p:spPr bwMode="auto">
          <a:noFill/>
          <a:ln>
            <a:solidFill>
              <a:srgbClr val="000000"/>
            </a:solidFill>
            <a:miter lim="800000"/>
            <a:headEnd/>
            <a:tailEnd/>
          </a:ln>
        </p:spPr>
      </p:sp>
      <p:sp>
        <p:nvSpPr>
          <p:cNvPr id="38912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6" name="Rectangle 2"/>
          <p:cNvSpPr>
            <a:spLocks noGrp="1" noRot="1" noChangeAspect="1" noTextEdit="1"/>
          </p:cNvSpPr>
          <p:nvPr>
            <p:ph type="sldImg"/>
          </p:nvPr>
        </p:nvSpPr>
        <p:spPr bwMode="auto">
          <a:noFill/>
          <a:ln>
            <a:solidFill>
              <a:srgbClr val="000000"/>
            </a:solidFill>
            <a:miter lim="800000"/>
            <a:headEnd/>
            <a:tailEnd/>
          </a:ln>
        </p:spPr>
      </p:sp>
      <p:sp>
        <p:nvSpPr>
          <p:cNvPr id="39014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p:cNvSpPr>
            <a:spLocks noGrp="1" noRot="1" noChangeAspect="1" noTextEdit="1"/>
          </p:cNvSpPr>
          <p:nvPr>
            <p:ph type="sldImg"/>
          </p:nvPr>
        </p:nvSpPr>
        <p:spPr bwMode="auto">
          <a:noFill/>
          <a:ln>
            <a:solidFill>
              <a:srgbClr val="000000"/>
            </a:solidFill>
            <a:miter lim="800000"/>
            <a:headEnd/>
            <a:tailEnd/>
          </a:ln>
        </p:spPr>
      </p:sp>
      <p:sp>
        <p:nvSpPr>
          <p:cNvPr id="39117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Rectangle 2"/>
          <p:cNvSpPr>
            <a:spLocks noGrp="1" noRot="1" noChangeAspect="1" noTextEdit="1"/>
          </p:cNvSpPr>
          <p:nvPr>
            <p:ph type="sldImg"/>
          </p:nvPr>
        </p:nvSpPr>
        <p:spPr bwMode="auto">
          <a:noFill/>
          <a:ln>
            <a:solidFill>
              <a:srgbClr val="000000"/>
            </a:solidFill>
            <a:miter lim="800000"/>
            <a:headEnd/>
            <a:tailEnd/>
          </a:ln>
        </p:spPr>
      </p:sp>
      <p:sp>
        <p:nvSpPr>
          <p:cNvPr id="39219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18" name="Rectangle 2"/>
          <p:cNvSpPr>
            <a:spLocks noGrp="1" noRot="1" noChangeAspect="1" noTextEdit="1"/>
          </p:cNvSpPr>
          <p:nvPr>
            <p:ph type="sldImg"/>
          </p:nvPr>
        </p:nvSpPr>
        <p:spPr bwMode="auto">
          <a:noFill/>
          <a:ln>
            <a:solidFill>
              <a:srgbClr val="000000"/>
            </a:solidFill>
            <a:miter lim="800000"/>
            <a:headEnd/>
            <a:tailEnd/>
          </a:ln>
        </p:spPr>
      </p:sp>
      <p:sp>
        <p:nvSpPr>
          <p:cNvPr id="39321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2" name="Rectangle 2"/>
          <p:cNvSpPr>
            <a:spLocks noGrp="1" noRot="1" noChangeAspect="1" noTextEdit="1"/>
          </p:cNvSpPr>
          <p:nvPr>
            <p:ph type="sldImg"/>
          </p:nvPr>
        </p:nvSpPr>
        <p:spPr bwMode="auto">
          <a:noFill/>
          <a:ln>
            <a:solidFill>
              <a:srgbClr val="000000"/>
            </a:solidFill>
            <a:miter lim="800000"/>
            <a:headEnd/>
            <a:tailEnd/>
          </a:ln>
        </p:spPr>
      </p:sp>
      <p:sp>
        <p:nvSpPr>
          <p:cNvPr id="39424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Rectangle 2"/>
          <p:cNvSpPr>
            <a:spLocks noGrp="1" noRot="1" noChangeAspect="1" noTextEdit="1"/>
          </p:cNvSpPr>
          <p:nvPr>
            <p:ph type="sldImg"/>
          </p:nvPr>
        </p:nvSpPr>
        <p:spPr bwMode="auto">
          <a:noFill/>
          <a:ln>
            <a:solidFill>
              <a:srgbClr val="000000"/>
            </a:solidFill>
            <a:miter lim="800000"/>
            <a:headEnd/>
            <a:tailEnd/>
          </a:ln>
        </p:spPr>
      </p:sp>
      <p:sp>
        <p:nvSpPr>
          <p:cNvPr id="35840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Rectangle 2"/>
          <p:cNvSpPr>
            <a:spLocks noGrp="1" noRot="1" noChangeAspect="1" noTextEdit="1"/>
          </p:cNvSpPr>
          <p:nvPr>
            <p:ph type="sldImg"/>
          </p:nvPr>
        </p:nvSpPr>
        <p:spPr bwMode="auto">
          <a:noFill/>
          <a:ln>
            <a:solidFill>
              <a:srgbClr val="000000"/>
            </a:solidFill>
            <a:miter lim="800000"/>
            <a:headEnd/>
            <a:tailEnd/>
          </a:ln>
        </p:spPr>
      </p:sp>
      <p:sp>
        <p:nvSpPr>
          <p:cNvPr id="39526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Rectangle 2"/>
          <p:cNvSpPr>
            <a:spLocks noGrp="1" noRot="1" noChangeAspect="1" noTextEdit="1"/>
          </p:cNvSpPr>
          <p:nvPr>
            <p:ph type="sldImg"/>
          </p:nvPr>
        </p:nvSpPr>
        <p:spPr bwMode="auto">
          <a:noFill/>
          <a:ln>
            <a:solidFill>
              <a:srgbClr val="000000"/>
            </a:solidFill>
            <a:miter lim="800000"/>
            <a:headEnd/>
            <a:tailEnd/>
          </a:ln>
        </p:spPr>
      </p:sp>
      <p:sp>
        <p:nvSpPr>
          <p:cNvPr id="39629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2"/>
          <p:cNvSpPr>
            <a:spLocks noGrp="1" noRot="1" noChangeAspect="1" noTextEdit="1"/>
          </p:cNvSpPr>
          <p:nvPr>
            <p:ph type="sldImg"/>
          </p:nvPr>
        </p:nvSpPr>
        <p:spPr bwMode="auto">
          <a:noFill/>
          <a:ln>
            <a:solidFill>
              <a:srgbClr val="000000"/>
            </a:solidFill>
            <a:miter lim="800000"/>
            <a:headEnd/>
            <a:tailEnd/>
          </a:ln>
        </p:spPr>
      </p:sp>
      <p:sp>
        <p:nvSpPr>
          <p:cNvPr id="39731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p:cNvSpPr>
            <a:spLocks noGrp="1" noRot="1" noChangeAspect="1" noTextEdit="1"/>
          </p:cNvSpPr>
          <p:nvPr>
            <p:ph type="sldImg"/>
          </p:nvPr>
        </p:nvSpPr>
        <p:spPr bwMode="auto">
          <a:noFill/>
          <a:ln>
            <a:solidFill>
              <a:srgbClr val="000000"/>
            </a:solidFill>
            <a:miter lim="800000"/>
            <a:headEnd/>
            <a:tailEnd/>
          </a:ln>
        </p:spPr>
      </p:sp>
      <p:sp>
        <p:nvSpPr>
          <p:cNvPr id="39833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Rectangle 2"/>
          <p:cNvSpPr>
            <a:spLocks noGrp="1" noRot="1" noChangeAspect="1" noTextEdit="1"/>
          </p:cNvSpPr>
          <p:nvPr>
            <p:ph type="sldImg"/>
          </p:nvPr>
        </p:nvSpPr>
        <p:spPr bwMode="auto">
          <a:noFill/>
          <a:ln>
            <a:solidFill>
              <a:srgbClr val="000000"/>
            </a:solidFill>
            <a:miter lim="800000"/>
            <a:headEnd/>
            <a:tailEnd/>
          </a:ln>
        </p:spPr>
      </p:sp>
      <p:sp>
        <p:nvSpPr>
          <p:cNvPr id="39936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Rectangle 2"/>
          <p:cNvSpPr>
            <a:spLocks noGrp="1" noRot="1" noChangeAspect="1" noTextEdit="1"/>
          </p:cNvSpPr>
          <p:nvPr>
            <p:ph type="sldImg"/>
          </p:nvPr>
        </p:nvSpPr>
        <p:spPr bwMode="auto">
          <a:noFill/>
          <a:ln>
            <a:solidFill>
              <a:srgbClr val="000000"/>
            </a:solidFill>
            <a:miter lim="800000"/>
            <a:headEnd/>
            <a:tailEnd/>
          </a:ln>
        </p:spPr>
      </p:sp>
      <p:sp>
        <p:nvSpPr>
          <p:cNvPr id="40038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Rectangle 2"/>
          <p:cNvSpPr>
            <a:spLocks noGrp="1" noRot="1" noChangeAspect="1" noTextEdit="1"/>
          </p:cNvSpPr>
          <p:nvPr>
            <p:ph type="sldImg"/>
          </p:nvPr>
        </p:nvSpPr>
        <p:spPr bwMode="auto">
          <a:noFill/>
          <a:ln>
            <a:solidFill>
              <a:srgbClr val="000000"/>
            </a:solidFill>
            <a:miter lim="800000"/>
            <a:headEnd/>
            <a:tailEnd/>
          </a:ln>
        </p:spPr>
      </p:sp>
      <p:sp>
        <p:nvSpPr>
          <p:cNvPr id="35942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Rectangle 2"/>
          <p:cNvSpPr>
            <a:spLocks noGrp="1" noRot="1" noChangeAspect="1" noTextEdit="1"/>
          </p:cNvSpPr>
          <p:nvPr>
            <p:ph type="sldImg"/>
          </p:nvPr>
        </p:nvSpPr>
        <p:spPr bwMode="auto">
          <a:noFill/>
          <a:ln>
            <a:solidFill>
              <a:srgbClr val="000000"/>
            </a:solidFill>
            <a:miter lim="800000"/>
            <a:headEnd/>
            <a:tailEnd/>
          </a:ln>
        </p:spPr>
      </p:sp>
      <p:sp>
        <p:nvSpPr>
          <p:cNvPr id="36045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p:cNvSpPr>
            <a:spLocks noGrp="1" noRot="1" noChangeAspect="1" noTextEdit="1"/>
          </p:cNvSpPr>
          <p:nvPr>
            <p:ph type="sldImg"/>
          </p:nvPr>
        </p:nvSpPr>
        <p:spPr bwMode="auto">
          <a:noFill/>
          <a:ln>
            <a:solidFill>
              <a:srgbClr val="000000"/>
            </a:solidFill>
            <a:miter lim="800000"/>
            <a:headEnd/>
            <a:tailEnd/>
          </a:ln>
        </p:spPr>
      </p:sp>
      <p:sp>
        <p:nvSpPr>
          <p:cNvPr id="36147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Rectangle 2"/>
          <p:cNvSpPr>
            <a:spLocks noGrp="1" noRot="1" noChangeAspect="1" noTextEdit="1"/>
          </p:cNvSpPr>
          <p:nvPr>
            <p:ph type="sldImg"/>
          </p:nvPr>
        </p:nvSpPr>
        <p:spPr bwMode="auto">
          <a:noFill/>
          <a:ln>
            <a:solidFill>
              <a:srgbClr val="000000"/>
            </a:solidFill>
            <a:miter lim="800000"/>
            <a:headEnd/>
            <a:tailEnd/>
          </a:ln>
        </p:spPr>
      </p:sp>
      <p:sp>
        <p:nvSpPr>
          <p:cNvPr id="36249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Rectangle 2"/>
          <p:cNvSpPr>
            <a:spLocks noGrp="1" noRot="1" noChangeAspect="1" noTextEdit="1"/>
          </p:cNvSpPr>
          <p:nvPr>
            <p:ph type="sldImg"/>
          </p:nvPr>
        </p:nvSpPr>
        <p:spPr bwMode="auto">
          <a:noFill/>
          <a:ln>
            <a:solidFill>
              <a:srgbClr val="000000"/>
            </a:solidFill>
            <a:miter lim="800000"/>
            <a:headEnd/>
            <a:tailEnd/>
          </a:ln>
        </p:spPr>
      </p:sp>
      <p:sp>
        <p:nvSpPr>
          <p:cNvPr id="36352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tr-TR"/>
          </a:p>
        </p:txBody>
      </p:sp>
      <p:sp>
        <p:nvSpPr>
          <p:cNvPr id="3" name="Table Placeholder 2"/>
          <p:cNvSpPr>
            <a:spLocks noGrp="1"/>
          </p:cNvSpPr>
          <p:nvPr>
            <p:ph type="tbl" idx="1"/>
          </p:nvPr>
        </p:nvSpPr>
        <p:spPr>
          <a:xfrm>
            <a:off x="457200" y="1600200"/>
            <a:ext cx="8229600" cy="4525963"/>
          </a:xfrm>
        </p:spPr>
        <p:txBody>
          <a:bodyPr/>
          <a:lstStyle/>
          <a:p>
            <a:pPr lvl="0"/>
            <a:endParaRPr lang="tr-TR" noProof="0"/>
          </a:p>
        </p:txBody>
      </p:sp>
      <p:sp>
        <p:nvSpPr>
          <p:cNvPr id="4" name="Date Placeholder 3"/>
          <p:cNvSpPr>
            <a:spLocks noGrp="1"/>
          </p:cNvSpPr>
          <p:nvPr>
            <p:ph type="dt" sz="half" idx="10"/>
          </p:nvPr>
        </p:nvSpPr>
        <p:spPr/>
        <p:txBody>
          <a:bodyPr/>
          <a:lstStyle>
            <a:lvl1pPr>
              <a:defRPr/>
            </a:lvl1pPr>
          </a:lstStyle>
          <a:p>
            <a:pPr>
              <a:defRPr/>
            </a:pPr>
            <a:fld id="{EEE0F2A5-0AF9-482A-ADBA-F9CE5FFA4021}" type="datetimeFigureOut">
              <a:rPr lang="tr-TR"/>
              <a:pPr>
                <a:defRPr/>
              </a:pPr>
              <a:t>02.02.2017</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E0994C4F-755E-4C48-8FD3-874D755680DB}" type="slidenum">
              <a:rPr lang="tr-TR"/>
              <a:pPr>
                <a:defRPr/>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3" name="Date Placeholder 3"/>
          <p:cNvSpPr>
            <a:spLocks noGrp="1"/>
          </p:cNvSpPr>
          <p:nvPr>
            <p:ph type="dt" sz="half" idx="10"/>
          </p:nvPr>
        </p:nvSpPr>
        <p:spPr/>
        <p:txBody>
          <a:bodyPr/>
          <a:lstStyle>
            <a:lvl1pPr>
              <a:defRPr/>
            </a:lvl1pPr>
          </a:lstStyle>
          <a:p>
            <a:pPr>
              <a:defRPr/>
            </a:pPr>
            <a:fld id="{ADD4FD3F-A8DB-4E11-BD00-884B0F98C35D}" type="datetimeFigureOut">
              <a:rPr lang="tr-TR"/>
              <a:pPr>
                <a:defRPr/>
              </a:pPr>
              <a:t>02.02.2017</a:t>
            </a:fld>
            <a:endParaRPr lang="tr-TR"/>
          </a:p>
        </p:txBody>
      </p:sp>
      <p:sp>
        <p:nvSpPr>
          <p:cNvPr id="4" name="Footer Placeholder 4"/>
          <p:cNvSpPr>
            <a:spLocks noGrp="1"/>
          </p:cNvSpPr>
          <p:nvPr>
            <p:ph type="ftr" sz="quarter" idx="11"/>
          </p:nvPr>
        </p:nvSpPr>
        <p:spPr/>
        <p:txBody>
          <a:bodyPr/>
          <a:lstStyle>
            <a:lvl1pPr>
              <a:defRPr/>
            </a:lvl1pPr>
          </a:lstStyle>
          <a:p>
            <a:pPr>
              <a:defRPr/>
            </a:pPr>
            <a:endParaRPr lang="tr-TR"/>
          </a:p>
        </p:txBody>
      </p:sp>
      <p:sp>
        <p:nvSpPr>
          <p:cNvPr id="5" name="Slide Number Placeholder 5"/>
          <p:cNvSpPr>
            <a:spLocks noGrp="1"/>
          </p:cNvSpPr>
          <p:nvPr>
            <p:ph type="sldNum" sz="quarter" idx="12"/>
          </p:nvPr>
        </p:nvSpPr>
        <p:spPr/>
        <p:txBody>
          <a:bodyPr/>
          <a:lstStyle>
            <a:lvl1pPr>
              <a:defRPr/>
            </a:lvl1pPr>
          </a:lstStyle>
          <a:p>
            <a:pPr>
              <a:defRPr/>
            </a:pPr>
            <a:fld id="{59874709-9980-4AAD-8F27-52CBF57E00CD}"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02.02.2017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p:cNvSpPr>
          <p:nvPr>
            <p:ph type="body" idx="1"/>
          </p:nvPr>
        </p:nvSpPr>
        <p:spPr>
          <a:xfrm>
            <a:off x="-107950" y="549275"/>
            <a:ext cx="9251950" cy="5576888"/>
          </a:xfrm>
          <a:solidFill>
            <a:srgbClr val="FFCC00"/>
          </a:solidFill>
        </p:spPr>
        <p:txBody>
          <a:bodyPr/>
          <a:lstStyle/>
          <a:p>
            <a:pPr>
              <a:buFont typeface="Arial" charset="0"/>
              <a:buNone/>
            </a:pPr>
            <a:r>
              <a:rPr lang="tr-TR" b="1" smtClean="0">
                <a:solidFill>
                  <a:schemeClr val="accent2"/>
                </a:solidFill>
                <a:latin typeface="Arial" charset="0"/>
              </a:rPr>
              <a:t>   </a:t>
            </a:r>
            <a:r>
              <a:rPr lang="pt-BR" b="1" smtClean="0">
                <a:solidFill>
                  <a:schemeClr val="accent2"/>
                </a:solidFill>
              </a:rPr>
              <a:t>2.  Yaprak Hastalıkları:</a:t>
            </a:r>
            <a:endParaRPr lang="pt-BR" smtClean="0">
              <a:solidFill>
                <a:schemeClr val="accent2"/>
              </a:solidFill>
            </a:endParaRPr>
          </a:p>
          <a:p>
            <a:pPr>
              <a:buFont typeface="Arial" charset="0"/>
              <a:buNone/>
            </a:pPr>
            <a:r>
              <a:rPr lang="pt-BR" smtClean="0"/>
              <a:t>  Şeker pancarında görülen fungal kaynaklı yaprak hastalıkları şunlardır.</a:t>
            </a:r>
            <a:endParaRPr lang="tr-TR" smtClean="0"/>
          </a:p>
          <a:p>
            <a:pPr>
              <a:buFont typeface="Arial" charset="0"/>
              <a:buNone/>
            </a:pPr>
            <a:endParaRPr lang="pt-BR" smtClean="0"/>
          </a:p>
          <a:p>
            <a:pPr>
              <a:buFont typeface="Arial" charset="0"/>
              <a:buNone/>
            </a:pPr>
            <a:r>
              <a:rPr lang="tr-TR" sz="2800" smtClean="0"/>
              <a:t> </a:t>
            </a:r>
            <a:r>
              <a:rPr lang="pt-BR" sz="2800" smtClean="0"/>
              <a:t>Cercospora Yaprak Lekesi   </a:t>
            </a:r>
            <a:r>
              <a:rPr lang="tr-TR" sz="2800" smtClean="0"/>
              <a:t>     </a:t>
            </a:r>
            <a:r>
              <a:rPr lang="pt-BR" sz="2800" smtClean="0"/>
              <a:t>Rhizoctonia Yaprak </a:t>
            </a:r>
            <a:endParaRPr lang="tr-TR" sz="2800" smtClean="0"/>
          </a:p>
          <a:p>
            <a:pPr>
              <a:buFont typeface="Arial" charset="0"/>
              <a:buNone/>
            </a:pPr>
            <a:r>
              <a:rPr lang="tr-TR" sz="2800" smtClean="0"/>
              <a:t>                                                   </a:t>
            </a:r>
            <a:r>
              <a:rPr lang="pt-BR" sz="2800" smtClean="0"/>
              <a:t>Yanıklığı</a:t>
            </a:r>
          </a:p>
          <a:p>
            <a:pPr>
              <a:buFont typeface="Arial" charset="0"/>
              <a:buNone/>
            </a:pPr>
            <a:r>
              <a:rPr lang="tr-TR" sz="2800" smtClean="0"/>
              <a:t> </a:t>
            </a:r>
            <a:r>
              <a:rPr lang="pt-BR" sz="2800" smtClean="0"/>
              <a:t>Ramularia Yaprak Lekesi          Şeker Pancarı Pası                     </a:t>
            </a:r>
          </a:p>
          <a:p>
            <a:pPr>
              <a:buFont typeface="Arial" charset="0"/>
              <a:buNone/>
            </a:pPr>
            <a:r>
              <a:rPr lang="tr-TR" sz="2800" smtClean="0"/>
              <a:t> </a:t>
            </a:r>
            <a:r>
              <a:rPr lang="pt-BR" sz="2800" smtClean="0"/>
              <a:t>Phoma Yaprak Lekesi               Şeker Pancarı Küllemesi</a:t>
            </a:r>
          </a:p>
          <a:p>
            <a:pPr>
              <a:buFont typeface="Arial" charset="0"/>
              <a:buNone/>
            </a:pPr>
            <a:r>
              <a:rPr lang="tr-TR" sz="2800" smtClean="0"/>
              <a:t> </a:t>
            </a:r>
            <a:r>
              <a:rPr lang="pt-BR" sz="2800" smtClean="0"/>
              <a:t>Alternaria Yaprak Lekesi          Şeker Pancarı Mildiyösü </a:t>
            </a:r>
            <a:endParaRPr lang="tr-TR" sz="280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p:cNvSpPr>
          <p:nvPr>
            <p:ph type="body" idx="1"/>
          </p:nvPr>
        </p:nvSpPr>
        <p:spPr>
          <a:xfrm>
            <a:off x="457200" y="404813"/>
            <a:ext cx="8229600" cy="5721350"/>
          </a:xfrm>
          <a:solidFill>
            <a:srgbClr val="FFCC00"/>
          </a:solidFill>
        </p:spPr>
        <p:txBody>
          <a:bodyPr/>
          <a:lstStyle/>
          <a:p>
            <a:pPr>
              <a:lnSpc>
                <a:spcPct val="90000"/>
              </a:lnSpc>
              <a:buFont typeface="Arial" charset="0"/>
              <a:buNone/>
            </a:pPr>
            <a:r>
              <a:rPr lang="tr-TR" sz="2800" b="1" smtClean="0"/>
              <a:t>   </a:t>
            </a:r>
            <a:r>
              <a:rPr lang="tr-TR" sz="2800" b="1" smtClean="0">
                <a:solidFill>
                  <a:schemeClr val="hlink"/>
                </a:solidFill>
              </a:rPr>
              <a:t>Münavebe</a:t>
            </a:r>
            <a:endParaRPr lang="tr-TR" sz="2800" i="1" smtClean="0">
              <a:solidFill>
                <a:schemeClr val="hlink"/>
              </a:solidFill>
            </a:endParaRPr>
          </a:p>
          <a:p>
            <a:pPr algn="just">
              <a:lnSpc>
                <a:spcPct val="90000"/>
              </a:lnSpc>
              <a:buFont typeface="Arial" charset="0"/>
              <a:buNone/>
            </a:pPr>
            <a:r>
              <a:rPr lang="tr-TR" sz="2800" i="1" smtClean="0"/>
              <a:t>   C. beticola</a:t>
            </a:r>
            <a:r>
              <a:rPr lang="tr-TR" sz="2800" smtClean="0"/>
              <a:t> ile bulaşık tarlalarda hastalık ertesi yıla bulaşık bitki artıklarında kışlayabilir ve ilk enfeksiyonları oluşturabilir. Hatta bulaşık bitki artıklarından hastalığın kökler yolu ile bitkilere sistemik olarak taşındığına dair kayıtlar da vardır. Hemen hemen her koşulda hastalık etmeni hastalıklı bitki artıklarında ertesi yıla kadar canlılığını sürdürmektedir. Koşullara bağlı olarak bu canlılık 1-3 yıl sürebilmekte, kuru koşullarda hastalığın kalıcılığı daha uzun süreli olmaktadır. Ülkemizde, hastalıklı bölgelerde, şeker pancarının 4 yılda bir ekilmesi istenmektedir.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p:cNvSpPr>
          <p:nvPr>
            <p:ph type="title"/>
          </p:nvPr>
        </p:nvSpPr>
        <p:spPr>
          <a:xfrm>
            <a:off x="0" y="115888"/>
            <a:ext cx="9144000" cy="865187"/>
          </a:xfrm>
          <a:solidFill>
            <a:srgbClr val="FFCC00"/>
          </a:solidFill>
        </p:spPr>
        <p:txBody>
          <a:bodyPr>
            <a:normAutofit fontScale="90000"/>
          </a:bodyPr>
          <a:lstStyle/>
          <a:p>
            <a:pPr algn="l"/>
            <a:r>
              <a:rPr lang="tr-TR" sz="2400" b="1" smtClean="0">
                <a:solidFill>
                  <a:schemeClr val="hlink"/>
                </a:solidFill>
              </a:rPr>
              <a:t>Dayanıklı Çeşit Kullanımı</a:t>
            </a:r>
            <a:r>
              <a:rPr lang="tr-TR" sz="2400" smtClean="0"/>
              <a:t/>
            </a:r>
            <a:br>
              <a:rPr lang="tr-TR" sz="2400" smtClean="0"/>
            </a:br>
            <a:r>
              <a:rPr lang="tr-TR" sz="2400" smtClean="0"/>
              <a:t>Bu güne kadar ekilen toleranslı şeker pancarı çeşitleri şunlardır</a:t>
            </a:r>
            <a:r>
              <a:rPr lang="tr-TR" sz="4000" smtClean="0"/>
              <a:t> </a:t>
            </a:r>
          </a:p>
        </p:txBody>
      </p:sp>
      <p:graphicFrame>
        <p:nvGraphicFramePr>
          <p:cNvPr id="358444" name="Group 44"/>
          <p:cNvGraphicFramePr>
            <a:graphicFrameLocks noGrp="1"/>
          </p:cNvGraphicFramePr>
          <p:nvPr/>
        </p:nvGraphicFramePr>
        <p:xfrm>
          <a:off x="179388" y="1052513"/>
          <a:ext cx="8785225" cy="5113340"/>
        </p:xfrm>
        <a:graphic>
          <a:graphicData uri="http://schemas.openxmlformats.org/drawingml/2006/table">
            <a:tbl>
              <a:tblPr/>
              <a:tblGrid>
                <a:gridCol w="1778000"/>
                <a:gridCol w="7007225"/>
              </a:tblGrid>
              <a:tr h="438150">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YILLAR</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KULLANILAN </a:t>
                      </a:r>
                      <a:r>
                        <a:rPr kumimoji="0" lang="tr-TR" sz="1100" b="1" i="0" u="none" strike="noStrike" cap="none" normalizeH="0" baseline="0" smtClean="0">
                          <a:ln>
                            <a:noFill/>
                          </a:ln>
                          <a:solidFill>
                            <a:schemeClr val="tx1"/>
                          </a:solidFill>
                          <a:effectLst/>
                          <a:latin typeface="Calibri"/>
                          <a:cs typeface="Times New Roman" pitchFamily="18" charset="0"/>
                        </a:rPr>
                        <a:t>Ç</a:t>
                      </a: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EŞİTLER</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r h="484188">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1993 ve 1994</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Kawepura (CR), Aura (CR), Gina (CR-RH), Gabriela (CR-RH), Roxane (CR-RH)</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r h="438150">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1995-1996</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Aura (CR), Gina (CR-RH), Gabriela (CR-RH), Roxane (CR-RH)</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r h="515938">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1997</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Aura (CR), Gina (CR-RH), Monodora (CR), Bianca (CR-RH), Gabriela (CR-RH), Monohikari (CR)</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r h="438150">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1998 ve 1999</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Aura (CR), Gina (CR-RH), Ansa (CR), Bianca (CR-RH)</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r h="484188">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2000</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Aura (CR), Gina (CR-RH), Ansa (CR), Bianca (CR-RH), Gabriela (CR-RH)</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r h="438150">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2001-2002</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Aura (CR), Gina (CR-RH), Ansa (CR), Gabriela (CR-RH)</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r h="515938">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2003</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Aura (CR), Gina (CR-RH), Ansa (CR), Leila (CR-RH), Evelina (CR-RH), Lolita (CR-RH)</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r h="484188">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2004</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Gina (CR-RH), Ansa (CR), Leila (CR-RH), Evelina (CR-RH), Lolita (CR-RH)</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r h="438150">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2005</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Ansa (CR), Leila (CR-RH), Evelina (CR-RH), Lolita (CR-RH)</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r h="438150">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2006</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tr-TR" sz="1100" b="1" i="0" u="none" strike="noStrike" cap="none" normalizeH="0" baseline="0" smtClean="0">
                          <a:ln>
                            <a:noFill/>
                          </a:ln>
                          <a:solidFill>
                            <a:schemeClr val="tx1"/>
                          </a:solidFill>
                          <a:effectLst/>
                          <a:latin typeface="Times New Roman" pitchFamily="18" charset="0"/>
                          <a:cs typeface="Times New Roman" pitchFamily="18" charset="0"/>
                        </a:rPr>
                        <a:t>Leila (CR-RH), Evelina (CR-RH)</a:t>
                      </a:r>
                      <a:endParaRPr kumimoji="0" lang="tr-TR" sz="18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bl>
          </a:graphicData>
        </a:graphic>
      </p:graphicFrame>
      <p:sp>
        <p:nvSpPr>
          <p:cNvPr id="148521" name="Rectangle 41"/>
          <p:cNvSpPr>
            <a:spLocks noChangeArrowheads="1"/>
          </p:cNvSpPr>
          <p:nvPr/>
        </p:nvSpPr>
        <p:spPr bwMode="auto">
          <a:xfrm>
            <a:off x="0" y="5272088"/>
            <a:ext cx="9144000" cy="0"/>
          </a:xfrm>
          <a:prstGeom prst="rect">
            <a:avLst/>
          </a:prstGeom>
          <a:noFill/>
          <a:ln w="9525">
            <a:noFill/>
            <a:miter lim="800000"/>
            <a:headEnd/>
            <a:tailEnd/>
          </a:ln>
        </p:spPr>
        <p:txBody>
          <a:bodyPr wrap="none" anchor="ctr">
            <a:spAutoFit/>
          </a:bodyPr>
          <a:lstStyle/>
          <a:p>
            <a:endParaRPr lang="tr-TR"/>
          </a:p>
        </p:txBody>
      </p:sp>
      <p:sp>
        <p:nvSpPr>
          <p:cNvPr id="148522" name="Rectangle 42"/>
          <p:cNvSpPr>
            <a:spLocks noChangeArrowheads="1"/>
          </p:cNvSpPr>
          <p:nvPr/>
        </p:nvSpPr>
        <p:spPr bwMode="auto">
          <a:xfrm>
            <a:off x="1116013" y="6216650"/>
            <a:ext cx="3168650" cy="641350"/>
          </a:xfrm>
          <a:prstGeom prst="rect">
            <a:avLst/>
          </a:prstGeom>
          <a:noFill/>
          <a:ln w="9525">
            <a:noFill/>
            <a:miter lim="800000"/>
            <a:headEnd/>
            <a:tailEnd/>
          </a:ln>
        </p:spPr>
        <p:txBody>
          <a:bodyPr wrap="none" anchor="ctr">
            <a:spAutoFit/>
          </a:bodyPr>
          <a:lstStyle/>
          <a:p>
            <a:pPr algn="ctr"/>
            <a:r>
              <a:rPr lang="tr-TR"/>
              <a:t>CR : Crecospora’ya toleranslı</a:t>
            </a:r>
          </a:p>
          <a:p>
            <a:pPr algn="ctr"/>
            <a:r>
              <a:rPr lang="tr-TR"/>
              <a:t>RH: Rhizomania’ya toleranslı</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p:cNvSpPr>
          <p:nvPr>
            <p:ph type="body" idx="1"/>
          </p:nvPr>
        </p:nvSpPr>
        <p:spPr>
          <a:xfrm>
            <a:off x="457200" y="404813"/>
            <a:ext cx="8229600" cy="5721350"/>
          </a:xfrm>
          <a:solidFill>
            <a:srgbClr val="FFCC00"/>
          </a:solidFill>
        </p:spPr>
        <p:txBody>
          <a:bodyPr/>
          <a:lstStyle/>
          <a:p>
            <a:pPr>
              <a:lnSpc>
                <a:spcPct val="90000"/>
              </a:lnSpc>
              <a:buFont typeface="Arial" charset="0"/>
              <a:buNone/>
            </a:pPr>
            <a:r>
              <a:rPr lang="tr-TR" sz="2800" b="1" smtClean="0"/>
              <a:t>    </a:t>
            </a:r>
            <a:r>
              <a:rPr lang="tr-TR" sz="2800" b="1" smtClean="0">
                <a:solidFill>
                  <a:schemeClr val="hlink"/>
                </a:solidFill>
              </a:rPr>
              <a:t>Kimyasal Mücadele</a:t>
            </a:r>
            <a:endParaRPr lang="tr-TR" sz="2800" smtClean="0">
              <a:solidFill>
                <a:schemeClr val="hlink"/>
              </a:solidFill>
            </a:endParaRPr>
          </a:p>
          <a:p>
            <a:pPr>
              <a:lnSpc>
                <a:spcPct val="90000"/>
              </a:lnSpc>
              <a:buFont typeface="Arial" charset="0"/>
              <a:buNone/>
            </a:pPr>
            <a:r>
              <a:rPr lang="tr-TR" sz="2800" smtClean="0"/>
              <a:t>   Ülkemizde Kullanılan İlaçlar Ve Uygulamaları</a:t>
            </a:r>
          </a:p>
          <a:p>
            <a:pPr>
              <a:lnSpc>
                <a:spcPct val="90000"/>
              </a:lnSpc>
              <a:buFont typeface="Arial" charset="0"/>
              <a:buNone/>
            </a:pPr>
            <a:r>
              <a:rPr lang="tr-TR" sz="2800" smtClean="0"/>
              <a:t>   </a:t>
            </a:r>
            <a:r>
              <a:rPr lang="tr-TR" sz="2800" smtClean="0">
                <a:solidFill>
                  <a:schemeClr val="accent2"/>
                </a:solidFill>
              </a:rPr>
              <a:t>Kontakt etkili ana ilaçlar;</a:t>
            </a:r>
          </a:p>
          <a:p>
            <a:pPr>
              <a:lnSpc>
                <a:spcPct val="90000"/>
              </a:lnSpc>
              <a:buFont typeface="Arial" charset="0"/>
              <a:buNone/>
            </a:pPr>
            <a:r>
              <a:rPr lang="tr-TR" sz="2800" smtClean="0"/>
              <a:t>   1) Fentin asetat</a:t>
            </a:r>
          </a:p>
          <a:p>
            <a:pPr>
              <a:lnSpc>
                <a:spcPct val="90000"/>
              </a:lnSpc>
              <a:buFont typeface="Arial" charset="0"/>
              <a:buNone/>
            </a:pPr>
            <a:r>
              <a:rPr lang="tr-TR" sz="2800" smtClean="0"/>
              <a:t>   2) Fentin Hidroksit</a:t>
            </a:r>
          </a:p>
          <a:p>
            <a:pPr>
              <a:lnSpc>
                <a:spcPct val="90000"/>
              </a:lnSpc>
              <a:buFont typeface="Arial" charset="0"/>
              <a:buNone/>
            </a:pPr>
            <a:r>
              <a:rPr lang="tr-TR" sz="2800" smtClean="0"/>
              <a:t>   </a:t>
            </a:r>
            <a:r>
              <a:rPr lang="tr-TR" sz="2800" smtClean="0">
                <a:solidFill>
                  <a:schemeClr val="accent2"/>
                </a:solidFill>
              </a:rPr>
              <a:t>Sistemik Etkili İyileştirici Ana İlaçlar;</a:t>
            </a:r>
          </a:p>
          <a:p>
            <a:pPr>
              <a:lnSpc>
                <a:spcPct val="90000"/>
              </a:lnSpc>
              <a:buFont typeface="Arial" charset="0"/>
              <a:buNone/>
            </a:pPr>
            <a:r>
              <a:rPr lang="tr-TR" sz="2800" smtClean="0"/>
              <a:t>   1) Flutriafol</a:t>
            </a:r>
          </a:p>
          <a:p>
            <a:pPr>
              <a:lnSpc>
                <a:spcPct val="90000"/>
              </a:lnSpc>
              <a:buFont typeface="Arial" charset="0"/>
              <a:buNone/>
            </a:pPr>
            <a:r>
              <a:rPr lang="tr-TR" sz="2800" smtClean="0"/>
              <a:t>   2) Difenoconazol</a:t>
            </a:r>
          </a:p>
          <a:p>
            <a:pPr>
              <a:lnSpc>
                <a:spcPct val="90000"/>
              </a:lnSpc>
              <a:buFont typeface="Arial" charset="0"/>
              <a:buNone/>
            </a:pPr>
            <a:r>
              <a:rPr lang="tr-TR" sz="2800" smtClean="0"/>
              <a:t>   3) Difenoconazol+ Propiconazol</a:t>
            </a:r>
          </a:p>
          <a:p>
            <a:pPr>
              <a:lnSpc>
                <a:spcPct val="90000"/>
              </a:lnSpc>
              <a:buFont typeface="Arial" charset="0"/>
              <a:buNone/>
            </a:pPr>
            <a:r>
              <a:rPr lang="tr-TR" sz="2800" smtClean="0"/>
              <a:t>   4) Epoxiconazol+ Carbendazim</a:t>
            </a:r>
          </a:p>
          <a:p>
            <a:pPr>
              <a:lnSpc>
                <a:spcPct val="90000"/>
              </a:lnSpc>
              <a:buFont typeface="Arial" charset="0"/>
              <a:buNone/>
            </a:pPr>
            <a:r>
              <a:rPr lang="tr-TR" sz="2800" smtClean="0"/>
              <a:t>   5) Flusilazole</a:t>
            </a:r>
          </a:p>
          <a:p>
            <a:pPr>
              <a:lnSpc>
                <a:spcPct val="90000"/>
              </a:lnSpc>
              <a:buFont typeface="Arial" charset="0"/>
              <a:buNone/>
            </a:pPr>
            <a:r>
              <a:rPr lang="tr-TR" sz="2800" smtClean="0"/>
              <a:t>   6) Bitertanol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p:cNvSpPr>
          <p:nvPr>
            <p:ph type="body" idx="1"/>
          </p:nvPr>
        </p:nvSpPr>
        <p:spPr>
          <a:xfrm>
            <a:off x="457200" y="260350"/>
            <a:ext cx="8229600" cy="5865813"/>
          </a:xfrm>
          <a:solidFill>
            <a:srgbClr val="FFCC00"/>
          </a:solidFill>
        </p:spPr>
        <p:txBody>
          <a:bodyPr/>
          <a:lstStyle/>
          <a:p>
            <a:pPr>
              <a:buFont typeface="Arial" charset="0"/>
              <a:buNone/>
            </a:pPr>
            <a:r>
              <a:rPr lang="tr-TR" sz="2800" smtClean="0"/>
              <a:t>   </a:t>
            </a:r>
            <a:r>
              <a:rPr lang="tr-TR" sz="2800" smtClean="0">
                <a:solidFill>
                  <a:schemeClr val="accent2"/>
                </a:solidFill>
              </a:rPr>
              <a:t>Kontak Etkili Bağışıklık Kırıcı Ek İlaçlar</a:t>
            </a:r>
            <a:r>
              <a:rPr lang="tr-TR" sz="2800" smtClean="0"/>
              <a:t>;</a:t>
            </a:r>
          </a:p>
          <a:p>
            <a:pPr>
              <a:buFont typeface="Arial" charset="0"/>
              <a:buNone/>
            </a:pPr>
            <a:r>
              <a:rPr lang="tr-TR" sz="2800" smtClean="0"/>
              <a:t>   1) Maneb</a:t>
            </a:r>
          </a:p>
          <a:p>
            <a:pPr>
              <a:buFont typeface="Arial" charset="0"/>
              <a:buNone/>
            </a:pPr>
            <a:r>
              <a:rPr lang="tr-TR" sz="2800" smtClean="0"/>
              <a:t>   2) Mancozeb</a:t>
            </a:r>
          </a:p>
          <a:p>
            <a:pPr>
              <a:buFont typeface="Arial" charset="0"/>
              <a:buNone/>
            </a:pPr>
            <a:r>
              <a:rPr lang="tr-TR" sz="2800" smtClean="0"/>
              <a:t>   3) Chlorothalonil</a:t>
            </a:r>
          </a:p>
          <a:p>
            <a:pPr algn="just">
              <a:buFont typeface="Arial" charset="0"/>
              <a:buNone/>
            </a:pPr>
            <a:r>
              <a:rPr lang="tr-TR" smtClean="0"/>
              <a:t>   İlaçlı </a:t>
            </a:r>
            <a:r>
              <a:rPr lang="tr-TR" i="1" smtClean="0"/>
              <a:t>Cercospora</a:t>
            </a:r>
            <a:r>
              <a:rPr lang="tr-TR" smtClean="0"/>
              <a:t> kontrolünde genel strateji, fungusun biyolojik ırklarının kullanılan ilaç etkili maddelerine herhangi bir dayanıklılık (bağışıklık) oluşturmadan, hastalığın enfeksiyon ve sporulasyonunun durdurulmasıdır.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p:cNvSpPr>
          <p:nvPr>
            <p:ph type="body" idx="1"/>
          </p:nvPr>
        </p:nvSpPr>
        <p:spPr>
          <a:xfrm>
            <a:off x="250825" y="404813"/>
            <a:ext cx="8642350" cy="6192837"/>
          </a:xfrm>
          <a:solidFill>
            <a:srgbClr val="FFCC00"/>
          </a:solidFill>
        </p:spPr>
        <p:txBody>
          <a:bodyPr/>
          <a:lstStyle/>
          <a:p>
            <a:pPr algn="just">
              <a:lnSpc>
                <a:spcPct val="90000"/>
              </a:lnSpc>
              <a:buFont typeface="Arial" charset="0"/>
              <a:buNone/>
            </a:pPr>
            <a:r>
              <a:rPr lang="tr-TR" smtClean="0"/>
              <a:t>   Bu amaçla, kontak ve sistemik etkili olmak üzere, değişik etki mekanizmalarına sahip ana ve ek ilaçlar, ilaçlamalarda sırayla değiştirilmeleri ile hazırlanan farklı karışımlarda birlikte uygulanır.</a:t>
            </a:r>
          </a:p>
          <a:p>
            <a:pPr algn="just">
              <a:lnSpc>
                <a:spcPct val="90000"/>
              </a:lnSpc>
              <a:buFont typeface="Arial" charset="0"/>
              <a:buNone/>
            </a:pPr>
            <a:r>
              <a:rPr lang="tr-TR" smtClean="0"/>
              <a:t>   Kontak etkili ilaçlar, koruyucu ve dayanıklılık kırıcı etkilere sahiptir. Ana ve ek ilaç olarak kullanılan bu ilaçlar, pancar yapraklarının üzerinde ince bir film tabakası oluşturur ve çimlenip yaprak gözeneklerinden içeri girecek fungus sporlarını öldürerek, enfeksiyonu önleyici ve durdurucu bir rol oynar.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p:cNvSpPr>
          <p:nvPr>
            <p:ph type="body" idx="1"/>
          </p:nvPr>
        </p:nvSpPr>
        <p:spPr>
          <a:xfrm>
            <a:off x="179388" y="549275"/>
            <a:ext cx="8507412" cy="5832475"/>
          </a:xfrm>
          <a:solidFill>
            <a:srgbClr val="FFCC00"/>
          </a:solidFill>
        </p:spPr>
        <p:txBody>
          <a:bodyPr/>
          <a:lstStyle/>
          <a:p>
            <a:pPr algn="just">
              <a:buFont typeface="Arial" charset="0"/>
              <a:buNone/>
            </a:pPr>
            <a:r>
              <a:rPr lang="tr-TR" smtClean="0"/>
              <a:t>   Özellikle az spesifik kontak etkili ilaçlar, ek ilaç olarak kullanıldıklarında, fungusun kontak veya sistemik etkili ana ilaçlara bağışıklık oluşturmasında kırıcı bir rol oynar.</a:t>
            </a:r>
          </a:p>
          <a:p>
            <a:pPr algn="just">
              <a:buFont typeface="Arial" charset="0"/>
              <a:buNone/>
            </a:pPr>
            <a:r>
              <a:rPr lang="tr-TR" smtClean="0"/>
              <a:t>   Sistemik etkili ilaçlar ise, iyileştirici bir etkiye sahiptir. Ana ilaç olarak kullanılan bu ilaçlar, yaprak gözeneklerinden içeri alınır ve iç dokulardaki fungus miselini yok ederek, sporulasyonu, dolayısıyla müteakip enfeksiyonları önleyici ve durdurucu bir rol oynar.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ph/>
          </p:nvPr>
        </p:nvGraphicFramePr>
        <p:xfrm>
          <a:off x="468313" y="404813"/>
          <a:ext cx="8280400" cy="5688012"/>
        </p:xfrm>
        <a:graphic>
          <a:graphicData uri="http://schemas.openxmlformats.org/presentationml/2006/ole">
            <p:oleObj spid="_x0000_s1026" name="Slayt" r:id="rId4" imgW="4570095" imgH="3418046" progId="PowerPoint.Slide.8">
              <p:embed/>
            </p:oleObj>
          </a:graphicData>
        </a:graphic>
      </p:graphicFrame>
      <p:sp>
        <p:nvSpPr>
          <p:cNvPr id="1027" name="Rectangle 3"/>
          <p:cNvSpPr>
            <a:spLocks noChangeArrowheads="1"/>
          </p:cNvSpPr>
          <p:nvPr/>
        </p:nvSpPr>
        <p:spPr bwMode="auto">
          <a:xfrm>
            <a:off x="827088" y="6021388"/>
            <a:ext cx="7346950" cy="641350"/>
          </a:xfrm>
          <a:prstGeom prst="rect">
            <a:avLst/>
          </a:prstGeom>
          <a:noFill/>
          <a:ln w="9525">
            <a:noFill/>
            <a:miter lim="800000"/>
            <a:headEnd/>
            <a:tailEnd/>
          </a:ln>
        </p:spPr>
        <p:txBody>
          <a:bodyPr wrap="none" anchor="ctr">
            <a:spAutoFit/>
          </a:bodyPr>
          <a:lstStyle/>
          <a:p>
            <a:pPr algn="ctr"/>
            <a:r>
              <a:rPr lang="tr-TR" b="1">
                <a:solidFill>
                  <a:srgbClr val="3333FF"/>
                </a:solidFill>
              </a:rPr>
              <a:t>K</a:t>
            </a:r>
            <a:r>
              <a:rPr lang="tr-TR" b="1"/>
              <a:t> : kontak etkili koruyucu ana ilaç  </a:t>
            </a:r>
            <a:r>
              <a:rPr lang="tr-TR" b="1">
                <a:solidFill>
                  <a:srgbClr val="FF00FF"/>
                </a:solidFill>
              </a:rPr>
              <a:t>S</a:t>
            </a:r>
            <a:r>
              <a:rPr lang="tr-TR" b="1"/>
              <a:t>: sistemik etkili iyileştirici ilaç</a:t>
            </a:r>
            <a:endParaRPr lang="tr-TR"/>
          </a:p>
          <a:p>
            <a:pPr algn="ctr"/>
            <a:r>
              <a:rPr lang="tr-TR" b="1">
                <a:solidFill>
                  <a:srgbClr val="990099"/>
                </a:solidFill>
              </a:rPr>
              <a:t>m</a:t>
            </a:r>
            <a:r>
              <a:rPr lang="tr-TR" b="1"/>
              <a:t>: maneb              </a:t>
            </a:r>
            <a:r>
              <a:rPr lang="tr-TR" b="1">
                <a:solidFill>
                  <a:srgbClr val="FF0000"/>
                </a:solidFill>
              </a:rPr>
              <a:t> m</a:t>
            </a:r>
            <a:r>
              <a:rPr lang="tr-TR" b="1"/>
              <a:t>:mancozeb         </a:t>
            </a:r>
            <a:r>
              <a:rPr lang="tr-TR" b="1">
                <a:solidFill>
                  <a:srgbClr val="777777"/>
                </a:solidFill>
              </a:rPr>
              <a:t>c</a:t>
            </a:r>
            <a:r>
              <a:rPr lang="tr-TR" b="1"/>
              <a:t>: chlorothalonil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p:cNvSpPr>
          <p:nvPr>
            <p:ph type="body" idx="1"/>
          </p:nvPr>
        </p:nvSpPr>
        <p:spPr>
          <a:xfrm>
            <a:off x="250825" y="404813"/>
            <a:ext cx="8569325" cy="5976937"/>
          </a:xfrm>
          <a:solidFill>
            <a:srgbClr val="FFCC00"/>
          </a:solidFill>
        </p:spPr>
        <p:txBody>
          <a:bodyPr/>
          <a:lstStyle/>
          <a:p>
            <a:pPr algn="just">
              <a:buFont typeface="Arial" charset="0"/>
              <a:buNone/>
            </a:pPr>
            <a:r>
              <a:rPr lang="tr-TR" sz="2800" smtClean="0"/>
              <a:t>   İlk ilaçlamanın tam zamanında başlatılması, hastalığın başarılı bir şekilde kontrolü açısından çok önemlidir. </a:t>
            </a:r>
            <a:r>
              <a:rPr lang="tr-TR" sz="2800" i="1" smtClean="0"/>
              <a:t>Cercospora</a:t>
            </a:r>
            <a:r>
              <a:rPr lang="tr-TR" sz="2800" smtClean="0"/>
              <a:t> kontrolünde ilk ilaçlamanın başlatılma zamanı ile ilgili olarak, farklı </a:t>
            </a:r>
            <a:r>
              <a:rPr lang="tr-TR" sz="2800" smtClean="0">
                <a:solidFill>
                  <a:srgbClr val="3333FF"/>
                </a:solidFill>
              </a:rPr>
              <a:t>iki zarar eşiği</a:t>
            </a:r>
            <a:r>
              <a:rPr lang="tr-TR" sz="2800" smtClean="0"/>
              <a:t> kullanılmaktadır. </a:t>
            </a:r>
          </a:p>
          <a:p>
            <a:pPr algn="just">
              <a:buFont typeface="Arial" charset="0"/>
              <a:buNone/>
            </a:pPr>
            <a:r>
              <a:rPr lang="tr-TR" sz="2800" smtClean="0"/>
              <a:t>   </a:t>
            </a:r>
            <a:r>
              <a:rPr lang="tr-TR" sz="2800" smtClean="0">
                <a:solidFill>
                  <a:srgbClr val="3333FF"/>
                </a:solidFill>
              </a:rPr>
              <a:t>Birinci zarar eşiği</a:t>
            </a:r>
            <a:r>
              <a:rPr lang="tr-TR" sz="2800" smtClean="0"/>
              <a:t>, erken uyarı bitkisi olarak ekilen </a:t>
            </a:r>
            <a:r>
              <a:rPr lang="tr-TR" sz="2800" u="sng" smtClean="0"/>
              <a:t>yem pancarında</a:t>
            </a:r>
            <a:r>
              <a:rPr lang="tr-TR" sz="2800" smtClean="0"/>
              <a:t> bitkilerin % 5’inde en az 10’ar lekenin oluşma zamanı olup, daha çok şirketleşmiş ilaçlama organizasyonlarınca, </a:t>
            </a:r>
          </a:p>
          <a:p>
            <a:pPr algn="just">
              <a:buFont typeface="Arial" charset="0"/>
              <a:buNone/>
            </a:pPr>
            <a:r>
              <a:rPr lang="tr-TR" sz="2800" smtClean="0"/>
              <a:t>   </a:t>
            </a:r>
            <a:r>
              <a:rPr lang="tr-TR" sz="2800" smtClean="0">
                <a:solidFill>
                  <a:srgbClr val="3333FF"/>
                </a:solidFill>
              </a:rPr>
              <a:t>ikinci zarar eşiği</a:t>
            </a:r>
            <a:r>
              <a:rPr lang="tr-TR" sz="2800" smtClean="0"/>
              <a:t> ise, yetiştirilen </a:t>
            </a:r>
            <a:r>
              <a:rPr lang="tr-TR" sz="2800" u="sng" smtClean="0"/>
              <a:t>şeker pancarında</a:t>
            </a:r>
            <a:r>
              <a:rPr lang="tr-TR" sz="2800" smtClean="0"/>
              <a:t> tarlanın köşegen çizgisinde rastgele alınan bitkilerin ve erişkin yaprakların % 5’inde en az birer lekenin görülme zamanı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p:cNvSpPr>
          <p:nvPr>
            <p:ph type="body" idx="1"/>
          </p:nvPr>
        </p:nvSpPr>
        <p:spPr>
          <a:xfrm>
            <a:off x="457200" y="476250"/>
            <a:ext cx="8229600" cy="5649913"/>
          </a:xfrm>
          <a:solidFill>
            <a:srgbClr val="FFCC00"/>
          </a:solidFill>
        </p:spPr>
        <p:txBody>
          <a:bodyPr/>
          <a:lstStyle/>
          <a:p>
            <a:pPr>
              <a:buFont typeface="Arial" charset="0"/>
              <a:buNone/>
            </a:pPr>
            <a:r>
              <a:rPr lang="tr-TR" b="1" smtClean="0"/>
              <a:t>  Biyolojik Mücadele</a:t>
            </a:r>
          </a:p>
          <a:p>
            <a:pPr>
              <a:buFont typeface="Arial" charset="0"/>
              <a:buNone/>
            </a:pPr>
            <a:r>
              <a:rPr lang="tr-TR" b="1" smtClean="0"/>
              <a:t>	</a:t>
            </a:r>
            <a:r>
              <a:rPr lang="tr-TR" smtClean="0"/>
              <a:t>Mikroorganizmaların Kullanımı</a:t>
            </a:r>
          </a:p>
          <a:p>
            <a:pPr>
              <a:buFont typeface="Arial" charset="0"/>
              <a:buNone/>
            </a:pPr>
            <a:r>
              <a:rPr lang="tr-TR" smtClean="0"/>
              <a:t>		</a:t>
            </a:r>
            <a:r>
              <a:rPr lang="tr-TR" i="1" smtClean="0"/>
              <a:t>Bacillus</a:t>
            </a:r>
            <a:r>
              <a:rPr lang="tr-TR" smtClean="0"/>
              <a:t> spp. </a:t>
            </a:r>
          </a:p>
          <a:p>
            <a:pPr>
              <a:buFont typeface="Arial" charset="0"/>
              <a:buNone/>
            </a:pPr>
            <a:r>
              <a:rPr lang="tr-TR" smtClean="0"/>
              <a:t>		</a:t>
            </a:r>
            <a:r>
              <a:rPr lang="tr-TR" i="1" smtClean="0"/>
              <a:t>Trichoderma</a:t>
            </a:r>
            <a:r>
              <a:rPr lang="tr-TR" smtClean="0"/>
              <a:t> spp.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p:cNvSpPr>
          <p:nvPr>
            <p:ph type="body" idx="1"/>
          </p:nvPr>
        </p:nvSpPr>
        <p:spPr>
          <a:xfrm>
            <a:off x="457200" y="620713"/>
            <a:ext cx="8229600" cy="5688012"/>
          </a:xfrm>
          <a:solidFill>
            <a:srgbClr val="FFCC00"/>
          </a:solidFill>
        </p:spPr>
        <p:txBody>
          <a:bodyPr/>
          <a:lstStyle/>
          <a:p>
            <a:pPr algn="just">
              <a:lnSpc>
                <a:spcPct val="90000"/>
              </a:lnSpc>
              <a:buFont typeface="Arial" charset="0"/>
              <a:buNone/>
            </a:pPr>
            <a:r>
              <a:rPr lang="tr-TR" sz="2800" b="1" smtClean="0"/>
              <a:t>   </a:t>
            </a:r>
            <a:r>
              <a:rPr lang="tr-TR" sz="2800" b="1" smtClean="0">
                <a:solidFill>
                  <a:schemeClr val="hlink"/>
                </a:solidFill>
              </a:rPr>
              <a:t>Şeker Pancarı Küllemesi:</a:t>
            </a:r>
            <a:r>
              <a:rPr lang="tr-TR" sz="2800" b="1" smtClean="0"/>
              <a:t> </a:t>
            </a:r>
            <a:r>
              <a:rPr lang="tr-TR" sz="2800" smtClean="0"/>
              <a:t> </a:t>
            </a:r>
          </a:p>
          <a:p>
            <a:pPr algn="just">
              <a:lnSpc>
                <a:spcPct val="90000"/>
              </a:lnSpc>
              <a:buFont typeface="Arial" charset="0"/>
              <a:buNone/>
            </a:pPr>
            <a:r>
              <a:rPr lang="tr-TR" sz="2800" smtClean="0"/>
              <a:t>    Külleme genel olarak dünyanın yazları kurak ve sıcak geçen şeker pancarı üretim bölgelerinde sulanan tarlalara özgü bir hastalık olup, ülkemizde pancar ekim alanlarının bir kısmında rastlanır. Hastalığın etmeni  </a:t>
            </a:r>
            <a:r>
              <a:rPr lang="tr-TR" sz="2800" b="1" smtClean="0"/>
              <a:t>: </a:t>
            </a:r>
            <a:r>
              <a:rPr lang="tr-TR" sz="2800" i="1" smtClean="0">
                <a:solidFill>
                  <a:srgbClr val="FF0000"/>
                </a:solidFill>
              </a:rPr>
              <a:t>Erysiphe polygoni</a:t>
            </a:r>
            <a:r>
              <a:rPr lang="tr-TR" sz="2800" smtClean="0"/>
              <a:t>  (  Sinonim </a:t>
            </a:r>
            <a:r>
              <a:rPr lang="tr-TR" sz="2800" i="1" smtClean="0">
                <a:solidFill>
                  <a:srgbClr val="FF0000"/>
                </a:solidFill>
              </a:rPr>
              <a:t>Erysiphe betae</a:t>
            </a:r>
            <a:r>
              <a:rPr lang="tr-TR" sz="2800" smtClean="0"/>
              <a:t>) dir. Hastalık sulanan ekim alanlarımızda fungusun uygun nem            ( optimum nispi nem % 25-50, sporulasyon için  %30 ) ve sıcaklık ( optimum 25-30 0C ) şartlarını bulmasına göre en erken haziran ayı ortasında ve en geç ağustos ayı ortasında görülür. Ilıman iklim bölgelerimizde ( Adapazarı, Çarşamba vs.) ise ender olarak görülür.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p:cNvSpPr>
          <p:nvPr>
            <p:ph type="body" idx="1"/>
          </p:nvPr>
        </p:nvSpPr>
        <p:spPr>
          <a:xfrm>
            <a:off x="0" y="692150"/>
            <a:ext cx="8893175" cy="5257800"/>
          </a:xfrm>
          <a:solidFill>
            <a:srgbClr val="FFCC00"/>
          </a:solidFill>
        </p:spPr>
        <p:txBody>
          <a:bodyPr/>
          <a:lstStyle/>
          <a:p>
            <a:pPr>
              <a:lnSpc>
                <a:spcPct val="90000"/>
              </a:lnSpc>
              <a:buFont typeface="Arial" charset="0"/>
              <a:buNone/>
            </a:pPr>
            <a:r>
              <a:rPr lang="tr-TR" b="1" smtClean="0"/>
              <a:t>   </a:t>
            </a:r>
            <a:r>
              <a:rPr lang="pt-BR" b="1" smtClean="0">
                <a:solidFill>
                  <a:schemeClr val="hlink"/>
                </a:solidFill>
              </a:rPr>
              <a:t>Cercospora  Yaprak Lekesi</a:t>
            </a:r>
            <a:r>
              <a:rPr lang="pt-BR" b="1" smtClean="0"/>
              <a:t> </a:t>
            </a:r>
            <a:r>
              <a:rPr lang="pt-BR" smtClean="0"/>
              <a:t>( </a:t>
            </a:r>
            <a:r>
              <a:rPr lang="pt-BR" i="1" smtClean="0">
                <a:solidFill>
                  <a:srgbClr val="FF0000"/>
                </a:solidFill>
              </a:rPr>
              <a:t>Cercospora beticola</a:t>
            </a:r>
            <a:r>
              <a:rPr lang="pt-BR" i="1" smtClean="0"/>
              <a:t>)</a:t>
            </a:r>
            <a:r>
              <a:rPr lang="pt-BR" b="1" smtClean="0"/>
              <a:t>    </a:t>
            </a:r>
            <a:endParaRPr lang="pt-BR" smtClean="0"/>
          </a:p>
          <a:p>
            <a:pPr algn="just">
              <a:lnSpc>
                <a:spcPct val="90000"/>
              </a:lnSpc>
              <a:buFont typeface="Arial" charset="0"/>
              <a:buNone/>
            </a:pPr>
            <a:r>
              <a:rPr lang="tr-TR" smtClean="0"/>
              <a:t>   </a:t>
            </a:r>
            <a:r>
              <a:rPr lang="pt-BR" smtClean="0"/>
              <a:t>Şeker pancarı ülkemizde 30 şeker fabrikası bölgesinde 315,000 ha alanda üretilmektedir</a:t>
            </a:r>
            <a:r>
              <a:rPr lang="tr-TR" smtClean="0"/>
              <a:t>.</a:t>
            </a:r>
            <a:r>
              <a:rPr lang="pt-BR" smtClean="0"/>
              <a:t>  Bu alanın yaklaşık % 20’ sinde </a:t>
            </a:r>
            <a:r>
              <a:rPr lang="pt-BR" i="1" smtClean="0">
                <a:solidFill>
                  <a:srgbClr val="FF0000"/>
                </a:solidFill>
              </a:rPr>
              <a:t>Cercospora beticola</a:t>
            </a:r>
            <a:r>
              <a:rPr lang="pt-BR" smtClean="0"/>
              <a:t>’ nın neden olduğu Cercospora Yaprak Yanıklığı hastalığı bulunmaktadır. Bu hastalık mücadele yapılmadığı zaman dayanıklı çeşitlerde bile pancar kök veriminde hastalık şiddetine bağlı olarak %1-26, şeker veriminde % 6-35 kayba neden olmaktadır.</a:t>
            </a:r>
            <a:endParaRPr lang="tr-TR"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p:cNvSpPr>
          <p:nvPr>
            <p:ph type="body" idx="1"/>
          </p:nvPr>
        </p:nvSpPr>
        <p:spPr>
          <a:xfrm>
            <a:off x="457200" y="620713"/>
            <a:ext cx="8229600" cy="5505450"/>
          </a:xfrm>
          <a:solidFill>
            <a:srgbClr val="FFCC00"/>
          </a:solidFill>
        </p:spPr>
        <p:txBody>
          <a:bodyPr/>
          <a:lstStyle/>
          <a:p>
            <a:pPr algn="just">
              <a:lnSpc>
                <a:spcPct val="90000"/>
              </a:lnSpc>
              <a:buFont typeface="Arial" charset="0"/>
              <a:buNone/>
            </a:pPr>
            <a:r>
              <a:rPr lang="tr-TR" sz="2800" smtClean="0"/>
              <a:t>   Duruma göre yaz ortasından itibaren pancarların dış yapraklarında ağırlıkla üst yüzeylerinde beyaz veya gri beyaz renkli unumsu bir misel tabakası oluşmaya başlar ve renk açık yeşile dönüşür. Fungus zamanla yaşlı yaprakların tamamının yüzeyini sanki pudralanmış gibi bu beyaz renkli unumsu tabaka ile kaplar. Hastalık önce tarlanın değişik yerlerindeki birkaç bitkide ortaya çıkar ve kısa zamanda hızlı bir şekilde tarladaki bitkilerin tamamına yayılır. Özellikle erken enfeksiyonlarda söz konusu olan ağır salgınlarda, yapraklar açık yeşil renklerini önce bir süre korur ve sonra peyderpey sararıp kurur ve ölür.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p:cNvSpPr>
          <p:nvPr>
            <p:ph type="body" idx="1"/>
          </p:nvPr>
        </p:nvSpPr>
        <p:spPr>
          <a:xfrm>
            <a:off x="323850" y="404813"/>
            <a:ext cx="8496300" cy="6048375"/>
          </a:xfrm>
          <a:solidFill>
            <a:srgbClr val="FFCC00"/>
          </a:solidFill>
        </p:spPr>
        <p:txBody>
          <a:bodyPr/>
          <a:lstStyle/>
          <a:p>
            <a:pPr algn="just">
              <a:buFont typeface="Arial" charset="0"/>
              <a:buNone/>
            </a:pPr>
            <a:r>
              <a:rPr lang="tr-TR" sz="2800" smtClean="0"/>
              <a:t>   Yaprakların üzerindeki beyaz renkli unumsu tabaka fungusun miseli ve üzerinde tepelerinde </a:t>
            </a:r>
            <a:r>
              <a:rPr lang="tr-TR" sz="2800" smtClean="0">
                <a:solidFill>
                  <a:srgbClr val="FF0000"/>
                </a:solidFill>
              </a:rPr>
              <a:t>konidi</a:t>
            </a:r>
            <a:r>
              <a:rPr lang="tr-TR" sz="2800" smtClean="0"/>
              <a:t> oluşturan konidi taşıyıcılarıdır. Konidi taşıyıcıları ( </a:t>
            </a:r>
            <a:r>
              <a:rPr lang="tr-TR" sz="2800" smtClean="0">
                <a:solidFill>
                  <a:srgbClr val="FF0000"/>
                </a:solidFill>
              </a:rPr>
              <a:t>Konidiofor</a:t>
            </a:r>
            <a:r>
              <a:rPr lang="tr-TR" sz="2800" smtClean="0"/>
              <a:t> ) dik ve bölmeli , konidiler ise silindirik saydam yapıdadır. Çok çabuk çimlenebilen konidiler rüzgar ile komşu bitki veya tarlalara ulaşarak hastalığı yaz boyunca  sürekli yayarlar. Sonbaharda veya yaşlı misellerde bazen unumsu beyaz tabakanın içinde önce sarı renkli sonradan siyahlaşan küçük noktaların oluştuğu göze çarpar. Bunlar fungusun </a:t>
            </a:r>
            <a:r>
              <a:rPr lang="tr-TR" sz="2800" smtClean="0">
                <a:solidFill>
                  <a:srgbClr val="FF0000"/>
                </a:solidFill>
              </a:rPr>
              <a:t>Cleistothecium</a:t>
            </a:r>
            <a:r>
              <a:rPr lang="tr-TR" sz="2800" smtClean="0"/>
              <a:t> adı verilen eşeyli organları ( Ascomata ) olup içlerinde ascusları taşırlar.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p:cNvSpPr>
          <p:nvPr>
            <p:ph type="body" idx="1"/>
          </p:nvPr>
        </p:nvSpPr>
        <p:spPr>
          <a:xfrm>
            <a:off x="179388" y="260350"/>
            <a:ext cx="8713787" cy="6121400"/>
          </a:xfrm>
          <a:solidFill>
            <a:srgbClr val="FFCC00"/>
          </a:solidFill>
        </p:spPr>
        <p:txBody>
          <a:bodyPr/>
          <a:lstStyle/>
          <a:p>
            <a:pPr algn="just">
              <a:lnSpc>
                <a:spcPct val="90000"/>
              </a:lnSpc>
              <a:buFont typeface="Arial" charset="0"/>
              <a:buNone/>
            </a:pPr>
            <a:r>
              <a:rPr lang="tr-TR" smtClean="0"/>
              <a:t>   Her ascusun içinde 2-8 adet ascospor bulunur. Cleistotheciumlar çok dayanıklı organlar olup fungusun kışı geçirmesini sağlar. Fungusun yapraklarda yol açtığı perdeleme ve kayıplar bitkilerin asimilasyon kapasitelerini azaltır. Hastalık yalnızca uygun enfeksiyon şartlarını bulduğu yer ve yıllarda çok ağır seyretmekte olup, önemli verim ve kalite düşüşlerine neden olmaktadır. Bu arada enfeksiyon ne kadar erken başlarsa veya hastalığın başlangıcı ile hasat arasında geçen süre ne kadar uzun olursa verim ve kalite kayıpları da o kadar artmaktadır.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p:cNvSpPr>
          <p:nvPr>
            <p:ph type="body" idx="1"/>
          </p:nvPr>
        </p:nvSpPr>
        <p:spPr>
          <a:xfrm>
            <a:off x="250825" y="549275"/>
            <a:ext cx="8435975" cy="5975350"/>
          </a:xfrm>
          <a:solidFill>
            <a:srgbClr val="FFCC00"/>
          </a:solidFill>
        </p:spPr>
        <p:txBody>
          <a:bodyPr/>
          <a:lstStyle/>
          <a:p>
            <a:pPr algn="just">
              <a:lnSpc>
                <a:spcPct val="90000"/>
              </a:lnSpc>
              <a:buFont typeface="Arial" charset="0"/>
              <a:buNone/>
            </a:pPr>
            <a:r>
              <a:rPr lang="tr-TR" smtClean="0"/>
              <a:t>   Pancarın kök verimi enfeksiyonun başlangıç tarihine bağlı olarak  % 5-10 oranlarında azalabilmektedir. Hastalık tohumluk pancarlarda 2-3 hafta daha erken başlamakta ve daha fazla zarar vermektedir. Tohum verimi ve kalitesinde önemli düşüşler söz konusu olabilmektedir.</a:t>
            </a:r>
            <a:endParaRPr lang="tr-TR" b="1" smtClean="0"/>
          </a:p>
          <a:p>
            <a:pPr algn="just">
              <a:lnSpc>
                <a:spcPct val="90000"/>
              </a:lnSpc>
              <a:buFont typeface="Arial" charset="0"/>
              <a:buNone/>
            </a:pPr>
            <a:r>
              <a:rPr lang="tr-TR" b="1" smtClean="0"/>
              <a:t>   </a:t>
            </a:r>
            <a:r>
              <a:rPr lang="tr-TR" b="1" smtClean="0">
                <a:solidFill>
                  <a:srgbClr val="FF0000"/>
                </a:solidFill>
              </a:rPr>
              <a:t>Savaşımı:</a:t>
            </a:r>
            <a:r>
              <a:rPr lang="tr-TR" b="1" smtClean="0"/>
              <a:t> </a:t>
            </a:r>
            <a:r>
              <a:rPr lang="tr-TR" smtClean="0"/>
              <a:t> Günümüzde ekilmekte olan şeker pancarı çeşitlerinin büyük çoğunluğu küllemeye karşı hassas ve dayanıksızdır. Bu nedenle hastalık yalnızca ilaçlama yoluyla mücadele edilebilmektedir.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p:cNvSpPr>
          <p:nvPr>
            <p:ph type="body" idx="1"/>
          </p:nvPr>
        </p:nvSpPr>
        <p:spPr>
          <a:xfrm>
            <a:off x="179388" y="333375"/>
            <a:ext cx="8713787" cy="6264275"/>
          </a:xfrm>
          <a:solidFill>
            <a:srgbClr val="FFCC00"/>
          </a:solidFill>
        </p:spPr>
        <p:txBody>
          <a:bodyPr/>
          <a:lstStyle/>
          <a:p>
            <a:pPr algn="just">
              <a:lnSpc>
                <a:spcPct val="90000"/>
              </a:lnSpc>
              <a:buFont typeface="Arial" charset="0"/>
              <a:buNone/>
            </a:pPr>
            <a:r>
              <a:rPr lang="tr-TR" sz="2800" smtClean="0"/>
              <a:t>    İlaçlamaya tarlalarda ilk hastalık belirtileri görülür görülmez başlanmalıdır. Geç kalmış ilaçlama uygulamaları mücadelenin başarısını azaltır. İki kez yapılan ilaçlama bir kez yapılana kıyasla kesin olarak daha iyi sonuç vermektedir. </a:t>
            </a:r>
            <a:r>
              <a:rPr lang="tr-TR" sz="2800" smtClean="0">
                <a:solidFill>
                  <a:srgbClr val="FF0000"/>
                </a:solidFill>
              </a:rPr>
              <a:t>Ülkemizde  ilaçlı mücadele en erken haziran ortasında</a:t>
            </a:r>
            <a:r>
              <a:rPr lang="tr-TR" sz="2800" smtClean="0"/>
              <a:t> başlamak ve 15-20 gün ara ile 2-4 kez tekrarlamak üzere Burhaniye bölgesinde ve Kahramanmaraş ovasında yaklaşık toplam 15.000 dekarlık ekim alanında her yıl yapılır. Diğer bölgelerimizde Alpullu, Eskişehir, Ankara, Konya, Kayseri ve Malatya ekim alanlarında ise hastalığın genel olarak geç ağustos ortasına doğru başlaması ve ancak hasatta eylül ayı sonuna doğru epidemi yapması nedeniyle ekonomik olmadığı için , ilaçlı bir mücadele gerekmemektedir.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p:cNvSpPr>
          <p:nvPr>
            <p:ph type="body" idx="1"/>
          </p:nvPr>
        </p:nvSpPr>
        <p:spPr>
          <a:xfrm>
            <a:off x="0" y="549275"/>
            <a:ext cx="8964613" cy="5832475"/>
          </a:xfrm>
          <a:solidFill>
            <a:srgbClr val="FFCC00"/>
          </a:solidFill>
        </p:spPr>
        <p:txBody>
          <a:bodyPr/>
          <a:lstStyle/>
          <a:p>
            <a:pPr>
              <a:buFont typeface="Arial" charset="0"/>
              <a:buNone/>
            </a:pPr>
            <a:r>
              <a:rPr lang="tr-TR" sz="2800" smtClean="0"/>
              <a:t>     İlaçlamalarda :</a:t>
            </a:r>
          </a:p>
          <a:p>
            <a:pPr>
              <a:buFont typeface="Arial" charset="0"/>
              <a:buNone/>
            </a:pPr>
            <a:r>
              <a:rPr lang="tr-TR" sz="2800" smtClean="0"/>
              <a:t>    %75 lik Tridemorph ( Calixin)</a:t>
            </a:r>
          </a:p>
          <a:p>
            <a:pPr>
              <a:buFont typeface="Arial" charset="0"/>
              <a:buNone/>
            </a:pPr>
            <a:r>
              <a:rPr lang="tr-TR" sz="2800" smtClean="0"/>
              <a:t>   %25 lik Triadimefon ( Bayleton)      İlk 3 ilaç dekara            </a:t>
            </a:r>
          </a:p>
          <a:p>
            <a:pPr>
              <a:buFont typeface="Arial" charset="0"/>
              <a:buNone/>
            </a:pPr>
            <a:r>
              <a:rPr lang="tr-TR" sz="2800" smtClean="0"/>
              <a:t>   %25% lik Triadimenol ( Bayfidan)   50 ml atılır.</a:t>
            </a:r>
          </a:p>
          <a:p>
            <a:pPr>
              <a:buFont typeface="Arial" charset="0"/>
              <a:buNone/>
            </a:pPr>
            <a:r>
              <a:rPr lang="tr-TR" sz="2800" smtClean="0"/>
              <a:t>   % 9 luk Nuarimol  ( Trimidal )          dekara 20 ml </a:t>
            </a:r>
          </a:p>
          <a:p>
            <a:pPr>
              <a:buFont typeface="Arial" charset="0"/>
              <a:buNone/>
            </a:pPr>
            <a:r>
              <a:rPr lang="tr-TR" sz="2800" smtClean="0"/>
              <a:t>   % 12.5 luk Diniconazol ( Spotless)  dekara 60 g  atılır.</a:t>
            </a:r>
          </a:p>
        </p:txBody>
      </p:sp>
      <p:sp>
        <p:nvSpPr>
          <p:cNvPr id="161795" name="Rectangle 3"/>
          <p:cNvSpPr>
            <a:spLocks noChangeArrowheads="1"/>
          </p:cNvSpPr>
          <p:nvPr/>
        </p:nvSpPr>
        <p:spPr bwMode="auto">
          <a:xfrm>
            <a:off x="323850" y="3786188"/>
            <a:ext cx="8569325" cy="2654300"/>
          </a:xfrm>
          <a:prstGeom prst="rect">
            <a:avLst/>
          </a:prstGeom>
          <a:solidFill>
            <a:srgbClr val="FFCC00"/>
          </a:solidFill>
          <a:ln w="9525">
            <a:noFill/>
            <a:miter lim="800000"/>
            <a:headEnd/>
            <a:tailEnd/>
          </a:ln>
        </p:spPr>
        <p:txBody>
          <a:bodyPr anchor="ctr">
            <a:spAutoFit/>
          </a:bodyPr>
          <a:lstStyle/>
          <a:p>
            <a:pPr algn="just"/>
            <a:r>
              <a:rPr lang="tr-TR" sz="2800" i="1"/>
              <a:t>Cercospora </a:t>
            </a:r>
            <a:r>
              <a:rPr lang="tr-TR" sz="2800"/>
              <a:t>mücadelesinde kullanılan ilaçların çoğu küllemeye karşıda etkilidir. Bu nedenle </a:t>
            </a:r>
            <a:r>
              <a:rPr lang="tr-TR" sz="2800" i="1"/>
              <a:t>Cercospora</a:t>
            </a:r>
            <a:r>
              <a:rPr lang="tr-TR" sz="2800"/>
              <a:t> ilaçlaması yapılan bölgelerde yukarıda belirtilen külleme ilaçları yarım doza indirilebilir veya </a:t>
            </a:r>
            <a:r>
              <a:rPr lang="tr-TR" sz="2800" i="1"/>
              <a:t>Cecospora </a:t>
            </a:r>
            <a:r>
              <a:rPr lang="tr-TR" sz="2800"/>
              <a:t>ilaçları ile birlikte depo karışımı şeklinde atılabilir.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p:cNvSpPr>
          <p:nvPr>
            <p:ph type="body" idx="1"/>
          </p:nvPr>
        </p:nvSpPr>
        <p:spPr>
          <a:xfrm>
            <a:off x="250825" y="333375"/>
            <a:ext cx="8642350" cy="6048375"/>
          </a:xfrm>
          <a:solidFill>
            <a:srgbClr val="FFCC00"/>
          </a:solidFill>
        </p:spPr>
        <p:txBody>
          <a:bodyPr/>
          <a:lstStyle/>
          <a:p>
            <a:pPr>
              <a:lnSpc>
                <a:spcPct val="90000"/>
              </a:lnSpc>
              <a:buFont typeface="Arial" charset="0"/>
              <a:buNone/>
            </a:pPr>
            <a:r>
              <a:rPr lang="tr-TR" b="1" smtClean="0"/>
              <a:t>   </a:t>
            </a:r>
            <a:r>
              <a:rPr lang="tr-TR" b="1" smtClean="0">
                <a:solidFill>
                  <a:schemeClr val="hlink"/>
                </a:solidFill>
              </a:rPr>
              <a:t>Şeker Pancarı Mildiyösü:</a:t>
            </a:r>
          </a:p>
          <a:p>
            <a:pPr>
              <a:lnSpc>
                <a:spcPct val="90000"/>
              </a:lnSpc>
              <a:buFont typeface="Arial" charset="0"/>
              <a:buNone/>
            </a:pPr>
            <a:r>
              <a:rPr lang="tr-TR" b="1" smtClean="0"/>
              <a:t>   </a:t>
            </a:r>
            <a:r>
              <a:rPr lang="tr-TR" b="1" smtClean="0">
                <a:solidFill>
                  <a:srgbClr val="FF0000"/>
                </a:solidFill>
              </a:rPr>
              <a:t>Hastalık etmeni</a:t>
            </a:r>
            <a:r>
              <a:rPr lang="tr-TR" b="1" smtClean="0"/>
              <a:t>: </a:t>
            </a:r>
            <a:r>
              <a:rPr lang="tr-TR" i="1" smtClean="0">
                <a:solidFill>
                  <a:schemeClr val="accent2"/>
                </a:solidFill>
              </a:rPr>
              <a:t>Peronospora farinosa</a:t>
            </a:r>
            <a:r>
              <a:rPr lang="tr-TR" smtClean="0">
                <a:solidFill>
                  <a:schemeClr val="accent2"/>
                </a:solidFill>
              </a:rPr>
              <a:t> f.sp. </a:t>
            </a:r>
            <a:r>
              <a:rPr lang="tr-TR" i="1" smtClean="0">
                <a:solidFill>
                  <a:schemeClr val="accent2"/>
                </a:solidFill>
              </a:rPr>
              <a:t>betae</a:t>
            </a:r>
            <a:endParaRPr lang="tr-TR" smtClean="0">
              <a:solidFill>
                <a:schemeClr val="accent2"/>
              </a:solidFill>
            </a:endParaRPr>
          </a:p>
          <a:p>
            <a:pPr algn="just">
              <a:lnSpc>
                <a:spcPct val="90000"/>
              </a:lnSpc>
              <a:buFont typeface="Arial" charset="0"/>
              <a:buNone/>
            </a:pPr>
            <a:r>
              <a:rPr lang="tr-TR" smtClean="0"/>
              <a:t>   Hastalık ABD. de bazı eyaletlerin sahil kesimlerinde ciddi kayıplara neden olmaktaydı. Ancak hastalığa karşı geliştirilen dayanıklı çeşitlerin kullanımıyla önemini azaltmasına rağmen bazı Avrupa ülkelerinde hala ekonomik öneme sahiptir.Ülkemizde bazı ekim alanlarında ( Bolu –yeniçağa ve Amasya merkez) görülmekle birlikte fazla bir ekonomik önemi yoktur.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p:cNvSpPr>
          <p:nvPr>
            <p:ph type="body" idx="1"/>
          </p:nvPr>
        </p:nvSpPr>
        <p:spPr>
          <a:xfrm>
            <a:off x="179388" y="476250"/>
            <a:ext cx="8569325" cy="5649913"/>
          </a:xfrm>
          <a:solidFill>
            <a:srgbClr val="FFCC00"/>
          </a:solidFill>
        </p:spPr>
        <p:txBody>
          <a:bodyPr/>
          <a:lstStyle/>
          <a:p>
            <a:pPr algn="just">
              <a:buFont typeface="Arial" charset="0"/>
              <a:buNone/>
            </a:pPr>
            <a:r>
              <a:rPr lang="tr-TR" sz="2800" smtClean="0"/>
              <a:t>   Hastalık etmeni fungus genellikle bitkinin iç kısmındaki ( merkezdeki ) genç yaprakları enfekte eder. Genç yaprakların sistemik olarak enfeksiyonu sonucu yapraklar küçük rozet şeklini alır, kıvrılır, parlak yeşil renk alır, kalınlaşır, buruşur ve kenarları aşağı doğru kıvrılır. Ilıman nemli koşullarda yaprakların alt yüzünde başlangıçta beyazımsı, daha sonra donuk gri renkli fungal gelişim gözlenir. Hastalıktan etkilenen yapraklar solar ve ölür. Fungus miselyum veya kalın çeperli oospor halinde hasta bitki artıklarında veya yabani pancarlarda kışlar ve canlılığını sürdürür.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p:cNvSpPr>
          <p:nvPr>
            <p:ph type="body" idx="1"/>
          </p:nvPr>
        </p:nvSpPr>
        <p:spPr>
          <a:xfrm>
            <a:off x="179388" y="549275"/>
            <a:ext cx="8640762" cy="5576888"/>
          </a:xfrm>
          <a:solidFill>
            <a:srgbClr val="FFCC00"/>
          </a:solidFill>
        </p:spPr>
        <p:txBody>
          <a:bodyPr/>
          <a:lstStyle/>
          <a:p>
            <a:pPr algn="just">
              <a:buFont typeface="Arial" charset="0"/>
              <a:buNone/>
            </a:pPr>
            <a:r>
              <a:rPr lang="tr-TR" smtClean="0"/>
              <a:t>   Oospor çimlenmesiyle veya kışlayan miselyumlardan oluşan sporangiumlar bitkilerin stomalarından penetrasyonu yaparak yaprak dokusuna yerleşir. Yaprak dokularında gelişen fungusun  stomalardan çıkış yapan sporangiumları sekonder inokulum kaynağı olarak hastalığın yayılmasını sağlarlar. Enfeksiyon için optimum şartlar 12</a:t>
            </a:r>
            <a:r>
              <a:rPr lang="tr-TR" baseline="30000" smtClean="0"/>
              <a:t>0</a:t>
            </a:r>
            <a:r>
              <a:rPr lang="tr-TR" smtClean="0"/>
              <a:t>C üzeri  sıcaklık ve % 85 üzeri nem koşullarıdır.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p:cNvSpPr>
          <p:nvPr>
            <p:ph type="body" idx="1"/>
          </p:nvPr>
        </p:nvSpPr>
        <p:spPr>
          <a:xfrm>
            <a:off x="457200" y="620713"/>
            <a:ext cx="8229600" cy="5505450"/>
          </a:xfrm>
          <a:solidFill>
            <a:srgbClr val="FFCC00"/>
          </a:solidFill>
        </p:spPr>
        <p:txBody>
          <a:bodyPr/>
          <a:lstStyle/>
          <a:p>
            <a:pPr>
              <a:buFont typeface="Arial" charset="0"/>
              <a:buNone/>
            </a:pPr>
            <a:r>
              <a:rPr lang="tr-TR" b="1" smtClean="0">
                <a:solidFill>
                  <a:srgbClr val="FF0000"/>
                </a:solidFill>
              </a:rPr>
              <a:t>Savaşımı:</a:t>
            </a:r>
            <a:r>
              <a:rPr lang="tr-TR" b="1" smtClean="0"/>
              <a:t> </a:t>
            </a:r>
          </a:p>
          <a:p>
            <a:pPr>
              <a:buFont typeface="Arial" charset="0"/>
              <a:buNone/>
            </a:pPr>
            <a:r>
              <a:rPr lang="tr-TR" b="1" smtClean="0"/>
              <a:t>    </a:t>
            </a:r>
            <a:r>
              <a:rPr lang="tr-TR" smtClean="0"/>
              <a:t>Dayanıklı çeşit kullanmak</a:t>
            </a:r>
          </a:p>
          <a:p>
            <a:pPr>
              <a:buFont typeface="Arial" charset="0"/>
              <a:buNone/>
            </a:pPr>
            <a:r>
              <a:rPr lang="tr-TR" smtClean="0"/>
              <a:t>    Hasta bitki artıklarını imha etmek</a:t>
            </a:r>
          </a:p>
          <a:p>
            <a:pPr>
              <a:buFont typeface="Arial" charset="0"/>
              <a:buNone/>
            </a:pPr>
            <a:r>
              <a:rPr lang="tr-TR" smtClean="0"/>
              <a:t>    Aşırı N lu gübre vermekten kaçınmak</a:t>
            </a:r>
          </a:p>
          <a:p>
            <a:pPr>
              <a:buFont typeface="Arial" charset="0"/>
              <a:buNone/>
            </a:pPr>
            <a:r>
              <a:rPr lang="tr-TR" smtClean="0"/>
              <a:t>    Sık ekim yapmamak</a:t>
            </a:r>
          </a:p>
          <a:p>
            <a:endParaRPr lang="tr-TR" smtClean="0"/>
          </a:p>
          <a:p>
            <a:pPr>
              <a:buFont typeface="Arial" charset="0"/>
              <a:buNone/>
            </a:pPr>
            <a:r>
              <a:rPr lang="tr-TR" smtClean="0"/>
              <a:t>   </a:t>
            </a:r>
            <a:r>
              <a:rPr lang="tr-TR" smtClean="0">
                <a:solidFill>
                  <a:schemeClr val="accent2"/>
                </a:solidFill>
              </a:rPr>
              <a:t>Kimyasal mücadele</a:t>
            </a:r>
            <a:r>
              <a:rPr lang="tr-TR" smtClean="0"/>
              <a:t> olarak  Acylalanin grubundan fungisitler kullanılmalı. </a:t>
            </a:r>
            <a:r>
              <a:rPr lang="tr-TR" smtClean="0">
                <a:solidFill>
                  <a:srgbClr val="FF0000"/>
                </a:solidFill>
              </a:rPr>
              <a:t>Metalaxyl, Furalaxyl, Oxadixyl gibi.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p:cNvSpPr>
          <p:nvPr>
            <p:ph type="body" idx="1"/>
          </p:nvPr>
        </p:nvSpPr>
        <p:spPr>
          <a:xfrm>
            <a:off x="-107950" y="549275"/>
            <a:ext cx="9251950" cy="5576888"/>
          </a:xfrm>
          <a:solidFill>
            <a:srgbClr val="FFCC00"/>
          </a:solidFill>
        </p:spPr>
        <p:txBody>
          <a:bodyPr/>
          <a:lstStyle/>
          <a:p>
            <a:pPr algn="just">
              <a:buFont typeface="Arial" charset="0"/>
              <a:buNone/>
            </a:pPr>
            <a:r>
              <a:rPr lang="tr-TR" smtClean="0"/>
              <a:t>   </a:t>
            </a:r>
            <a:r>
              <a:rPr lang="pt-BR" smtClean="0"/>
              <a:t>Hastalık dünyanın daha çok nemli ve sıcak şeker pancarı üretim bölgelerine özgü olup, ortalama sıcaklığın 20 </a:t>
            </a:r>
            <a:r>
              <a:rPr lang="pt-BR" baseline="30000" smtClean="0"/>
              <a:t>0</a:t>
            </a:r>
            <a:r>
              <a:rPr lang="pt-BR" smtClean="0"/>
              <a:t>C nin üstünde seyrettiği ve yaprakların çok sık ıslandığı ve çok yağış alan yağmurlama uygulanan veya çiğin uzun süre devam ettiği alanlarda büyük ekonomik önem taşır. Hastalık ülkemizin deniz iklimi etkisi altındaki nemli ve sıcak pancar ekim bölgelerinde yaygındır. Bu nedenle ülkemizde Marmara, Karadeniz ve geçit bölgelerinde oldukça yaygın ve tahripkardır.</a:t>
            </a:r>
            <a:endParaRPr lang="tr-TR"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p:cNvSpPr>
          <p:nvPr>
            <p:ph type="body" idx="1"/>
          </p:nvPr>
        </p:nvSpPr>
        <p:spPr>
          <a:xfrm>
            <a:off x="250825" y="404813"/>
            <a:ext cx="8642350" cy="5903912"/>
          </a:xfrm>
          <a:solidFill>
            <a:srgbClr val="FFCC00"/>
          </a:solidFill>
        </p:spPr>
        <p:txBody>
          <a:bodyPr/>
          <a:lstStyle/>
          <a:p>
            <a:pPr>
              <a:lnSpc>
                <a:spcPct val="90000"/>
              </a:lnSpc>
              <a:buFont typeface="Arial" charset="0"/>
              <a:buNone/>
            </a:pPr>
            <a:r>
              <a:rPr lang="tr-TR" b="1" smtClean="0"/>
              <a:t>   </a:t>
            </a:r>
            <a:r>
              <a:rPr lang="tr-TR" b="1" smtClean="0">
                <a:solidFill>
                  <a:schemeClr val="hlink"/>
                </a:solidFill>
              </a:rPr>
              <a:t>Ramularia Yaprak Lekesi:</a:t>
            </a:r>
            <a:r>
              <a:rPr lang="tr-TR" b="1" smtClean="0"/>
              <a:t> </a:t>
            </a:r>
          </a:p>
          <a:p>
            <a:pPr algn="just">
              <a:lnSpc>
                <a:spcPct val="90000"/>
              </a:lnSpc>
              <a:buFont typeface="Arial" charset="0"/>
              <a:buNone/>
            </a:pPr>
            <a:r>
              <a:rPr lang="tr-TR" b="1" smtClean="0"/>
              <a:t>   </a:t>
            </a:r>
            <a:r>
              <a:rPr lang="tr-TR" b="1" smtClean="0">
                <a:solidFill>
                  <a:srgbClr val="FF0000"/>
                </a:solidFill>
              </a:rPr>
              <a:t>Hastalık etmeni</a:t>
            </a:r>
            <a:r>
              <a:rPr lang="tr-TR" b="1" smtClean="0"/>
              <a:t>: </a:t>
            </a:r>
            <a:r>
              <a:rPr lang="tr-TR" i="1" smtClean="0">
                <a:solidFill>
                  <a:schemeClr val="accent2"/>
                </a:solidFill>
              </a:rPr>
              <a:t>Ramularia beticola</a:t>
            </a:r>
            <a:r>
              <a:rPr lang="tr-TR" smtClean="0"/>
              <a:t> dır. Avrupanın bazı ülkelerinde tohumluk amaçlı yetiştirilen pancarlarda yaygın olarak görülür.Ülkemizde pek görülmemektedir. Fungus şeker pancarının ve hayvan pancarının yaşlı ve orta yaşlı yapraklarına saldırır. Tipik yaprak lekeleri parlak kahverengi ve Cercospora yaprak lekesine göre daha büyük ve düzensizdir. Lekeler olgunlaştıkça siyah kahverengi bir renk alır ve etrafları kırmızımsı-kahverengi renk kuşağı ile kuşatılır.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7938" name="Picture 2" descr="2001-05-17-13-47-13"/>
          <p:cNvPicPr>
            <a:picLocks noChangeAspect="1" noChangeArrowheads="1"/>
          </p:cNvPicPr>
          <p:nvPr/>
        </p:nvPicPr>
        <p:blipFill>
          <a:blip r:embed="rId3"/>
          <a:srcRect/>
          <a:stretch>
            <a:fillRect/>
          </a:stretch>
        </p:blipFill>
        <p:spPr bwMode="auto">
          <a:xfrm>
            <a:off x="107950" y="46038"/>
            <a:ext cx="4464050" cy="3311525"/>
          </a:xfrm>
          <a:prstGeom prst="rect">
            <a:avLst/>
          </a:prstGeom>
          <a:noFill/>
          <a:ln w="9525">
            <a:noFill/>
            <a:miter lim="800000"/>
            <a:headEnd/>
            <a:tailEnd/>
          </a:ln>
        </p:spPr>
      </p:pic>
      <p:pic>
        <p:nvPicPr>
          <p:cNvPr id="167939" name="Picture 3" descr="ram02"/>
          <p:cNvPicPr>
            <a:picLocks noChangeAspect="1" noChangeArrowheads="1"/>
          </p:cNvPicPr>
          <p:nvPr/>
        </p:nvPicPr>
        <p:blipFill>
          <a:blip r:embed="rId4"/>
          <a:srcRect/>
          <a:stretch>
            <a:fillRect/>
          </a:stretch>
        </p:blipFill>
        <p:spPr bwMode="auto">
          <a:xfrm>
            <a:off x="4643438" y="115888"/>
            <a:ext cx="4392612" cy="3241675"/>
          </a:xfrm>
          <a:prstGeom prst="rect">
            <a:avLst/>
          </a:prstGeom>
          <a:noFill/>
          <a:ln w="9525">
            <a:noFill/>
            <a:miter lim="800000"/>
            <a:headEnd/>
            <a:tailEnd/>
          </a:ln>
        </p:spPr>
      </p:pic>
      <p:sp>
        <p:nvSpPr>
          <p:cNvPr id="167940" name="Rectangle 4"/>
          <p:cNvSpPr>
            <a:spLocks noChangeArrowheads="1"/>
          </p:cNvSpPr>
          <p:nvPr/>
        </p:nvSpPr>
        <p:spPr bwMode="auto">
          <a:xfrm>
            <a:off x="323850" y="3686175"/>
            <a:ext cx="8353425" cy="3016250"/>
          </a:xfrm>
          <a:prstGeom prst="rect">
            <a:avLst/>
          </a:prstGeom>
          <a:solidFill>
            <a:srgbClr val="FFCC00"/>
          </a:solidFill>
          <a:ln w="9525">
            <a:noFill/>
            <a:miter lim="800000"/>
            <a:headEnd/>
            <a:tailEnd/>
          </a:ln>
        </p:spPr>
        <p:txBody>
          <a:bodyPr anchor="ctr">
            <a:spAutoFit/>
          </a:bodyPr>
          <a:lstStyle/>
          <a:p>
            <a:pPr algn="just"/>
            <a:r>
              <a:rPr lang="tr-TR" sz="3200"/>
              <a:t>Fungusun sporulasyonu sonucu lekelerin ortası gümüşümsü gri-beyaz bir görünüm alır. Hastalıklı yapraklar sararır, nekroze olur ve ölür. </a:t>
            </a:r>
            <a:r>
              <a:rPr lang="tr-TR" sz="3200">
                <a:solidFill>
                  <a:srgbClr val="FF0000"/>
                </a:solidFill>
              </a:rPr>
              <a:t>Kimyasal mücadelesinde</a:t>
            </a:r>
            <a:r>
              <a:rPr lang="tr-TR" sz="3200"/>
              <a:t> </a:t>
            </a:r>
            <a:r>
              <a:rPr lang="tr-TR" sz="3200">
                <a:solidFill>
                  <a:schemeClr val="accent2"/>
                </a:solidFill>
              </a:rPr>
              <a:t>Triphenylin hidroxide , benomyl</a:t>
            </a:r>
            <a:r>
              <a:rPr lang="tr-TR" sz="3200"/>
              <a:t> etkili bulunmuştur.</a:t>
            </a:r>
          </a:p>
          <a:p>
            <a:pPr eaLnBrk="0" hangingPunct="0"/>
            <a:endParaRPr lang="tr-TR" sz="32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p:cNvSpPr>
          <p:nvPr>
            <p:ph type="body" idx="1"/>
          </p:nvPr>
        </p:nvSpPr>
        <p:spPr>
          <a:xfrm>
            <a:off x="179388" y="333375"/>
            <a:ext cx="8713787" cy="6119813"/>
          </a:xfrm>
          <a:solidFill>
            <a:srgbClr val="FFCC00"/>
          </a:solidFill>
        </p:spPr>
        <p:txBody>
          <a:bodyPr/>
          <a:lstStyle/>
          <a:p>
            <a:pPr>
              <a:buFont typeface="Arial" charset="0"/>
              <a:buNone/>
            </a:pPr>
            <a:r>
              <a:rPr lang="tr-TR" sz="2800" b="1" smtClean="0"/>
              <a:t>   </a:t>
            </a:r>
            <a:r>
              <a:rPr lang="tr-TR" sz="2800" b="1" smtClean="0">
                <a:solidFill>
                  <a:schemeClr val="hlink"/>
                </a:solidFill>
              </a:rPr>
              <a:t>Alternaria Yaprak Lekesi :</a:t>
            </a:r>
            <a:r>
              <a:rPr lang="tr-TR" sz="2800" b="1" smtClean="0"/>
              <a:t> </a:t>
            </a:r>
          </a:p>
          <a:p>
            <a:pPr>
              <a:buFont typeface="Arial" charset="0"/>
              <a:buNone/>
            </a:pPr>
            <a:r>
              <a:rPr lang="tr-TR" sz="2800" b="1" smtClean="0"/>
              <a:t>   </a:t>
            </a:r>
            <a:r>
              <a:rPr lang="tr-TR" sz="2800" smtClean="0"/>
              <a:t>Bu hastalığa pancarda 2 tür neden olur. </a:t>
            </a:r>
            <a:r>
              <a:rPr lang="tr-TR" sz="2800" i="1" smtClean="0">
                <a:solidFill>
                  <a:schemeClr val="accent2"/>
                </a:solidFill>
              </a:rPr>
              <a:t>Alternaria alternata</a:t>
            </a:r>
            <a:r>
              <a:rPr lang="tr-TR" sz="2800" smtClean="0">
                <a:solidFill>
                  <a:schemeClr val="accent2"/>
                </a:solidFill>
              </a:rPr>
              <a:t> </a:t>
            </a:r>
            <a:r>
              <a:rPr lang="tr-TR" sz="2800" smtClean="0">
                <a:solidFill>
                  <a:schemeClr val="tx2"/>
                </a:solidFill>
              </a:rPr>
              <a:t>ve</a:t>
            </a:r>
            <a:r>
              <a:rPr lang="tr-TR" sz="2800" smtClean="0">
                <a:solidFill>
                  <a:schemeClr val="accent2"/>
                </a:solidFill>
              </a:rPr>
              <a:t>  </a:t>
            </a:r>
            <a:r>
              <a:rPr lang="tr-TR" sz="2800" i="1" smtClean="0">
                <a:solidFill>
                  <a:schemeClr val="accent2"/>
                </a:solidFill>
              </a:rPr>
              <a:t>A . brassicae</a:t>
            </a:r>
            <a:r>
              <a:rPr lang="tr-TR" sz="2800" smtClean="0">
                <a:solidFill>
                  <a:schemeClr val="accent2"/>
                </a:solidFill>
              </a:rPr>
              <a:t>  </a:t>
            </a:r>
          </a:p>
          <a:p>
            <a:pPr algn="just">
              <a:buFont typeface="Arial" charset="0"/>
              <a:buNone/>
            </a:pPr>
            <a:r>
              <a:rPr lang="tr-TR" sz="2800" smtClean="0"/>
              <a:t>   Bu fungusların oluşturduğu hastalığa ekim alanlarımızda, özellikle Mayıs – Haziran aylarının sık yağışlı ve serin geçtiği yıllarda rastlanır               ( Kırklareli, Keşan, Turhal, Konya, Adapazarı ,</a:t>
            </a:r>
          </a:p>
          <a:p>
            <a:pPr algn="just">
              <a:buFont typeface="Arial" charset="0"/>
              <a:buNone/>
            </a:pPr>
            <a:r>
              <a:rPr lang="tr-TR" sz="2800" smtClean="0"/>
              <a:t>   Taşova, Erbaa) . Bir zayıflık parazitidir. Daha çok zayıf tarlalarda görülür. Güneşli havalarla birlikte kaybolur. Lekeler 0.2-1 cm çapında daire şeklinde olup kahverengi- siyah renklidir. Yapraklar tepeden ve kenarlardan içe doğru kahverengileşerek kururlar. Ekonomik önemi yoktur.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p:cNvSpPr>
          <p:nvPr>
            <p:ph type="body" idx="1"/>
          </p:nvPr>
        </p:nvSpPr>
        <p:spPr>
          <a:xfrm>
            <a:off x="457200" y="260350"/>
            <a:ext cx="8229600" cy="5865813"/>
          </a:xfrm>
          <a:solidFill>
            <a:srgbClr val="FFCC00"/>
          </a:solidFill>
        </p:spPr>
        <p:txBody>
          <a:bodyPr/>
          <a:lstStyle/>
          <a:p>
            <a:pPr>
              <a:buFont typeface="Arial" charset="0"/>
              <a:buNone/>
            </a:pPr>
            <a:r>
              <a:rPr lang="tr-TR" b="1" smtClean="0"/>
              <a:t>  </a:t>
            </a:r>
            <a:r>
              <a:rPr lang="tr-TR" b="1" smtClean="0">
                <a:solidFill>
                  <a:schemeClr val="hlink"/>
                </a:solidFill>
              </a:rPr>
              <a:t>Pancar Pası</a:t>
            </a:r>
            <a:r>
              <a:rPr lang="tr-TR" smtClean="0">
                <a:solidFill>
                  <a:schemeClr val="hlink"/>
                </a:solidFill>
              </a:rPr>
              <a:t>:</a:t>
            </a:r>
            <a:r>
              <a:rPr lang="tr-TR" smtClean="0"/>
              <a:t> </a:t>
            </a:r>
          </a:p>
          <a:p>
            <a:pPr algn="just">
              <a:buFont typeface="Arial" charset="0"/>
              <a:buNone/>
            </a:pPr>
            <a:r>
              <a:rPr lang="tr-TR" smtClean="0"/>
              <a:t>   </a:t>
            </a:r>
            <a:r>
              <a:rPr lang="tr-TR" smtClean="0">
                <a:solidFill>
                  <a:srgbClr val="FF0000"/>
                </a:solidFill>
              </a:rPr>
              <a:t>Hastalık etmeni</a:t>
            </a:r>
            <a:r>
              <a:rPr lang="tr-TR" smtClean="0"/>
              <a:t> </a:t>
            </a:r>
            <a:r>
              <a:rPr lang="tr-TR" i="1" smtClean="0">
                <a:solidFill>
                  <a:schemeClr val="accent2"/>
                </a:solidFill>
              </a:rPr>
              <a:t>Uromyces betae</a:t>
            </a:r>
            <a:r>
              <a:rPr lang="tr-TR" smtClean="0"/>
              <a:t> adlı ara konukçusuz bir pas fungusudur. Ekim alanlarımızda Eskişehir ve Turhal da görülür. Yaprakların üzerinde 1-2 mm çapında çok sayıda paslı noktacıklar bulunur. Noktalar birleşince yapraklar sararıp ölür. Ekonomik önemi yoktur.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p:cNvSpPr>
          <p:nvPr>
            <p:ph type="body" idx="1"/>
          </p:nvPr>
        </p:nvSpPr>
        <p:spPr>
          <a:xfrm>
            <a:off x="250825" y="333375"/>
            <a:ext cx="8569325" cy="5792788"/>
          </a:xfrm>
          <a:solidFill>
            <a:srgbClr val="FFCC00"/>
          </a:solidFill>
        </p:spPr>
        <p:txBody>
          <a:bodyPr/>
          <a:lstStyle/>
          <a:p>
            <a:pPr>
              <a:buFont typeface="Arial" charset="0"/>
              <a:buNone/>
            </a:pPr>
            <a:r>
              <a:rPr lang="tr-TR" sz="2800" b="1" smtClean="0"/>
              <a:t>   </a:t>
            </a:r>
            <a:r>
              <a:rPr lang="tr-TR" sz="2800" b="1" smtClean="0">
                <a:solidFill>
                  <a:schemeClr val="hlink"/>
                </a:solidFill>
              </a:rPr>
              <a:t>Fungal Kaynaklı Kök Çürüklüğü Hastalıkları:</a:t>
            </a:r>
          </a:p>
          <a:p>
            <a:pPr>
              <a:buFont typeface="Arial" charset="0"/>
              <a:buNone/>
            </a:pPr>
            <a:r>
              <a:rPr lang="tr-TR" sz="2800" b="1" smtClean="0">
                <a:solidFill>
                  <a:schemeClr val="hlink"/>
                </a:solidFill>
              </a:rPr>
              <a:t>  </a:t>
            </a:r>
            <a:endParaRPr lang="tr-TR" sz="2800" smtClean="0">
              <a:solidFill>
                <a:schemeClr val="hlink"/>
              </a:solidFill>
            </a:endParaRPr>
          </a:p>
          <a:p>
            <a:pPr>
              <a:buFont typeface="Arial" charset="0"/>
              <a:buNone/>
            </a:pPr>
            <a:r>
              <a:rPr lang="tr-TR" sz="2800" smtClean="0"/>
              <a:t>   </a:t>
            </a:r>
            <a:r>
              <a:rPr lang="tr-TR" sz="2800" smtClean="0">
                <a:solidFill>
                  <a:srgbClr val="FF0000"/>
                </a:solidFill>
              </a:rPr>
              <a:t>Beyaz Çürüklük</a:t>
            </a:r>
            <a:r>
              <a:rPr lang="tr-TR" sz="2800" smtClean="0"/>
              <a:t>         : </a:t>
            </a:r>
            <a:r>
              <a:rPr lang="tr-TR" sz="2800" i="1" smtClean="0">
                <a:solidFill>
                  <a:schemeClr val="accent2"/>
                </a:solidFill>
              </a:rPr>
              <a:t>Sclerotium rolfsii</a:t>
            </a:r>
          </a:p>
          <a:p>
            <a:pPr>
              <a:buFont typeface="Arial" charset="0"/>
              <a:buNone/>
            </a:pPr>
            <a:r>
              <a:rPr lang="tr-TR" sz="2800" smtClean="0"/>
              <a:t>   </a:t>
            </a:r>
            <a:r>
              <a:rPr lang="tr-TR" sz="2800" smtClean="0">
                <a:solidFill>
                  <a:srgbClr val="FF0000"/>
                </a:solidFill>
              </a:rPr>
              <a:t>Mor Çürüklük</a:t>
            </a:r>
            <a:r>
              <a:rPr lang="tr-TR" sz="2800" smtClean="0"/>
              <a:t>             : </a:t>
            </a:r>
            <a:r>
              <a:rPr lang="tr-TR" sz="2800" i="1" smtClean="0">
                <a:solidFill>
                  <a:schemeClr val="accent2"/>
                </a:solidFill>
              </a:rPr>
              <a:t>Rhizoctonia violacea</a:t>
            </a:r>
          </a:p>
          <a:p>
            <a:pPr>
              <a:buFont typeface="Arial" charset="0"/>
              <a:buNone/>
            </a:pPr>
            <a:r>
              <a:rPr lang="tr-TR" sz="2800" smtClean="0"/>
              <a:t>   </a:t>
            </a:r>
            <a:r>
              <a:rPr lang="tr-TR" sz="2800" smtClean="0">
                <a:solidFill>
                  <a:srgbClr val="FF0000"/>
                </a:solidFill>
              </a:rPr>
              <a:t>Yaş  Çürüklük</a:t>
            </a:r>
            <a:r>
              <a:rPr lang="tr-TR" sz="2800" smtClean="0"/>
              <a:t>………   </a:t>
            </a:r>
          </a:p>
          <a:p>
            <a:pPr>
              <a:buFont typeface="Arial" charset="0"/>
              <a:buNone/>
            </a:pPr>
            <a:r>
              <a:rPr lang="tr-TR" sz="2800" smtClean="0"/>
              <a:t>                                       </a:t>
            </a:r>
            <a:r>
              <a:rPr lang="tr-TR" sz="2800" i="1" smtClean="0">
                <a:solidFill>
                  <a:schemeClr val="accent2"/>
                </a:solidFill>
              </a:rPr>
              <a:t>Phytophthora megasperma</a:t>
            </a:r>
          </a:p>
          <a:p>
            <a:pPr>
              <a:buFont typeface="Arial" charset="0"/>
              <a:buNone/>
            </a:pPr>
            <a:r>
              <a:rPr lang="tr-TR" sz="2800" i="1" smtClean="0">
                <a:solidFill>
                  <a:schemeClr val="accent2"/>
                </a:solidFill>
              </a:rPr>
              <a:t>                                       Phytophthora drechsleri</a:t>
            </a:r>
          </a:p>
          <a:p>
            <a:pPr>
              <a:buFont typeface="Arial" charset="0"/>
              <a:buNone/>
            </a:pPr>
            <a:r>
              <a:rPr lang="tr-TR" sz="2800" i="1" smtClean="0">
                <a:solidFill>
                  <a:schemeClr val="accent2"/>
                </a:solidFill>
              </a:rPr>
              <a:t>                                       Pythium aphanidermatum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p:cNvSpPr>
          <p:nvPr>
            <p:ph type="body" idx="1"/>
          </p:nvPr>
        </p:nvSpPr>
        <p:spPr>
          <a:xfrm>
            <a:off x="250825" y="333375"/>
            <a:ext cx="8642350" cy="6191250"/>
          </a:xfrm>
          <a:solidFill>
            <a:srgbClr val="FFCC00"/>
          </a:solidFill>
        </p:spPr>
        <p:txBody>
          <a:bodyPr/>
          <a:lstStyle/>
          <a:p>
            <a:pPr>
              <a:buFont typeface="Arial" charset="0"/>
              <a:buNone/>
            </a:pPr>
            <a:r>
              <a:rPr lang="tr-TR" sz="2800" b="1" smtClean="0"/>
              <a:t>   </a:t>
            </a:r>
            <a:r>
              <a:rPr lang="tr-TR" sz="2800" b="1" smtClean="0">
                <a:solidFill>
                  <a:schemeClr val="hlink"/>
                </a:solidFill>
              </a:rPr>
              <a:t>Beyaz Çürüklük:</a:t>
            </a:r>
            <a:r>
              <a:rPr lang="tr-TR" sz="2800" b="1" smtClean="0"/>
              <a:t> </a:t>
            </a:r>
          </a:p>
          <a:p>
            <a:pPr>
              <a:buFont typeface="Arial" charset="0"/>
              <a:buNone/>
            </a:pPr>
            <a:r>
              <a:rPr lang="tr-TR" sz="2800" b="1" smtClean="0"/>
              <a:t>   </a:t>
            </a:r>
            <a:r>
              <a:rPr lang="tr-TR" sz="2800" b="1" smtClean="0">
                <a:solidFill>
                  <a:srgbClr val="FF0000"/>
                </a:solidFill>
              </a:rPr>
              <a:t>Hastalık etmeni</a:t>
            </a:r>
            <a:r>
              <a:rPr lang="tr-TR" sz="2800" b="1" smtClean="0"/>
              <a:t>: </a:t>
            </a:r>
            <a:r>
              <a:rPr lang="tr-TR" sz="2800" i="1" smtClean="0">
                <a:solidFill>
                  <a:schemeClr val="accent2"/>
                </a:solidFill>
              </a:rPr>
              <a:t>Sclerotium rolfsii</a:t>
            </a:r>
            <a:r>
              <a:rPr lang="tr-TR" sz="2800" smtClean="0"/>
              <a:t> dir. </a:t>
            </a:r>
          </a:p>
          <a:p>
            <a:pPr algn="just">
              <a:buFont typeface="Arial" charset="0"/>
              <a:buNone/>
            </a:pPr>
            <a:r>
              <a:rPr lang="tr-TR" sz="2800" smtClean="0"/>
              <a:t>   Bu fungusun oluşturduğu beyaz çürüklük dünyanın sıcak ve kurak iklim bölgelerindeki sulanan ekim alanlarında önem taşır. Bu hastalık ülkemizde Alpulu, Susurluk, Adapazarı, Turhal ve Amasya şeker fabrikalarının ekim alanlarında ender de olsa ara sıra salgınlar yapar ve ağırlığına göre değişmek üzere, pancarın kök veriminde %30 a varan kayıplara neden olur.  Fungus ayrıca , gelişmesini pancar silolarında da sürdürür ve sağlıklı pancarları çürüterek silo kayıplarını yükseltir.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p:cNvSpPr>
          <p:nvPr>
            <p:ph type="body" idx="1"/>
          </p:nvPr>
        </p:nvSpPr>
        <p:spPr>
          <a:xfrm>
            <a:off x="323850" y="404813"/>
            <a:ext cx="8362950" cy="5721350"/>
          </a:xfrm>
          <a:solidFill>
            <a:srgbClr val="FFCC00"/>
          </a:solidFill>
        </p:spPr>
        <p:txBody>
          <a:bodyPr/>
          <a:lstStyle/>
          <a:p>
            <a:pPr algn="just">
              <a:buFont typeface="Arial" charset="0"/>
              <a:buNone/>
            </a:pPr>
            <a:r>
              <a:rPr lang="tr-TR" smtClean="0"/>
              <a:t>   Köklerde beyaz çürüklüğe yol açan  toprak fungusu </a:t>
            </a:r>
            <a:r>
              <a:rPr lang="tr-TR" i="1" smtClean="0">
                <a:solidFill>
                  <a:schemeClr val="accent2"/>
                </a:solidFill>
              </a:rPr>
              <a:t>Sclerotium rolfsii</a:t>
            </a:r>
            <a:r>
              <a:rPr lang="tr-TR" smtClean="0"/>
              <a:t>  daha çok başka nedenlerle zayıf düşmüş bitkilerde görülür. Enfeksiyon çoğu kez oldukça erken , yaz ortasına doğru veya sulamalarla başlar ve özellikle doğal drenajı yetersiz veya çok ıslak dolayısıyla su ve hava düzeni bozuk topraklardaki tarlalarda gerçekleşir. Tarlalardaki hastalık belirtileri yaprakların geri dönüşümsüz solarak, peyderpey kuruması ve toplu bitki ölümleri şeklindedir.</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p:cNvSpPr>
          <p:nvPr>
            <p:ph type="body" idx="1"/>
          </p:nvPr>
        </p:nvSpPr>
        <p:spPr>
          <a:xfrm>
            <a:off x="323850" y="404813"/>
            <a:ext cx="8362950" cy="6119812"/>
          </a:xfrm>
          <a:solidFill>
            <a:srgbClr val="FFCC00"/>
          </a:solidFill>
        </p:spPr>
        <p:txBody>
          <a:bodyPr/>
          <a:lstStyle/>
          <a:p>
            <a:pPr algn="just">
              <a:buFont typeface="Arial" charset="0"/>
              <a:buNone/>
            </a:pPr>
            <a:r>
              <a:rPr lang="tr-TR" sz="2800" smtClean="0"/>
              <a:t>   Köklerin yüzeyi fungus miselinin kuyruk uçundan başa doğru oluşturduğu, beyaz renkli sık bir küf tabakası ile kaplanır. Bitkilerin kökleri ilerleyen beyaz renkli küf tabakası ile birlikte aşağıdan yukarıya doğru turşulaşmaya benzer bir şekilde çürür. Çürüme kökün boyun kısmına ulaştığında yaprakları solup kuruyan bitkiler ölür.</a:t>
            </a:r>
          </a:p>
          <a:p>
            <a:pPr algn="just">
              <a:buFont typeface="Arial" charset="0"/>
              <a:buNone/>
            </a:pPr>
            <a:r>
              <a:rPr lang="tr-TR" sz="2800" smtClean="0"/>
              <a:t>   Beyaz renkli misel tabakasının üzerinde fungusun beyaz-gri, gri-sarı, kavun içi veya açık kahverengi renkli 1-2 mm çapında boncuk şeklinde sclerotiumları oluşur. Bunlar dayanıklı yapılar olup fungusun yayılmasını ve toprakta yaşamını uzun yıllar sürdürebilmesini sağlar.</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p:cNvSpPr>
          <p:nvPr>
            <p:ph type="body" idx="1"/>
          </p:nvPr>
        </p:nvSpPr>
        <p:spPr>
          <a:xfrm>
            <a:off x="179388" y="476250"/>
            <a:ext cx="8856662" cy="5649913"/>
          </a:xfrm>
          <a:solidFill>
            <a:srgbClr val="FFCC00"/>
          </a:solidFill>
        </p:spPr>
        <p:txBody>
          <a:bodyPr/>
          <a:lstStyle/>
          <a:p>
            <a:pPr>
              <a:buFont typeface="Arial" charset="0"/>
              <a:buNone/>
            </a:pPr>
            <a:r>
              <a:rPr lang="tr-TR" b="1" smtClean="0">
                <a:solidFill>
                  <a:srgbClr val="FF0000"/>
                </a:solidFill>
              </a:rPr>
              <a:t>Savaşımı:</a:t>
            </a:r>
            <a:r>
              <a:rPr lang="tr-TR" b="1" smtClean="0"/>
              <a:t> </a:t>
            </a:r>
            <a:r>
              <a:rPr lang="tr-TR" smtClean="0"/>
              <a:t>Hastalığın ancak </a:t>
            </a:r>
            <a:r>
              <a:rPr lang="tr-TR" smtClean="0">
                <a:solidFill>
                  <a:schemeClr val="accent2"/>
                </a:solidFill>
              </a:rPr>
              <a:t>kültürel mücadelesi</a:t>
            </a:r>
            <a:r>
              <a:rPr lang="tr-TR" smtClean="0"/>
              <a:t> yapılabilmektedir.</a:t>
            </a:r>
          </a:p>
          <a:p>
            <a:r>
              <a:rPr lang="tr-TR" smtClean="0"/>
              <a:t> 3-4 yıllık münavebe</a:t>
            </a:r>
          </a:p>
          <a:p>
            <a:r>
              <a:rPr lang="tr-TR" smtClean="0"/>
              <a:t> Sulamanın ölçülü yapılması, aşırı sulamadan    kaçınılmalı</a:t>
            </a:r>
          </a:p>
          <a:p>
            <a:r>
              <a:rPr lang="tr-TR" smtClean="0"/>
              <a:t> Aşırı gübrelemeden kaçınılmalı</a:t>
            </a:r>
          </a:p>
          <a:p>
            <a:r>
              <a:rPr lang="tr-TR" smtClean="0"/>
              <a:t> Tarla drenajının düzeltilmesi</a:t>
            </a:r>
          </a:p>
          <a:p>
            <a:r>
              <a:rPr lang="tr-TR" smtClean="0"/>
              <a:t> Çürük pancarların siloya alınmadan doğrudan fabrikaya gönderilmesi</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p:cNvSpPr>
          <p:nvPr>
            <p:ph type="body" idx="1"/>
          </p:nvPr>
        </p:nvSpPr>
        <p:spPr>
          <a:xfrm>
            <a:off x="250825" y="404813"/>
            <a:ext cx="8642350" cy="6048375"/>
          </a:xfrm>
          <a:solidFill>
            <a:srgbClr val="FFCC00"/>
          </a:solidFill>
        </p:spPr>
        <p:txBody>
          <a:bodyPr/>
          <a:lstStyle/>
          <a:p>
            <a:pPr>
              <a:lnSpc>
                <a:spcPct val="90000"/>
              </a:lnSpc>
              <a:buFont typeface="Arial" charset="0"/>
              <a:buNone/>
            </a:pPr>
            <a:r>
              <a:rPr lang="tr-TR" sz="2800" b="1" smtClean="0"/>
              <a:t>   </a:t>
            </a:r>
            <a:r>
              <a:rPr lang="tr-TR" sz="2800" b="1" smtClean="0">
                <a:solidFill>
                  <a:schemeClr val="hlink"/>
                </a:solidFill>
              </a:rPr>
              <a:t>Mor Çürüklük:</a:t>
            </a:r>
            <a:r>
              <a:rPr lang="tr-TR" sz="2800" b="1" smtClean="0"/>
              <a:t> </a:t>
            </a:r>
          </a:p>
          <a:p>
            <a:pPr>
              <a:lnSpc>
                <a:spcPct val="90000"/>
              </a:lnSpc>
              <a:buFont typeface="Arial" charset="0"/>
              <a:buNone/>
            </a:pPr>
            <a:r>
              <a:rPr lang="tr-TR" sz="2800" b="1" smtClean="0"/>
              <a:t>   </a:t>
            </a:r>
            <a:r>
              <a:rPr lang="tr-TR" sz="2800" b="1" smtClean="0">
                <a:solidFill>
                  <a:srgbClr val="FF0000"/>
                </a:solidFill>
              </a:rPr>
              <a:t>Hastalık etmeni</a:t>
            </a:r>
            <a:r>
              <a:rPr lang="tr-TR" sz="2800" b="1" smtClean="0"/>
              <a:t>: </a:t>
            </a:r>
            <a:r>
              <a:rPr lang="tr-TR" sz="2800" i="1" smtClean="0">
                <a:solidFill>
                  <a:schemeClr val="accent2"/>
                </a:solidFill>
              </a:rPr>
              <a:t>Rhizoctonia violacea</a:t>
            </a:r>
            <a:r>
              <a:rPr lang="tr-TR" sz="2800" smtClean="0"/>
              <a:t> . </a:t>
            </a:r>
          </a:p>
          <a:p>
            <a:pPr algn="just">
              <a:lnSpc>
                <a:spcPct val="90000"/>
              </a:lnSpc>
              <a:buFont typeface="Arial" charset="0"/>
              <a:buNone/>
            </a:pPr>
            <a:r>
              <a:rPr lang="tr-TR" sz="2800" smtClean="0"/>
              <a:t>   Bu fungusun oluşturduğu mor çürüklük dünyanın sıcak ve kurak iklim bölgelerinde özellikle kireççe zengin tınlı veya humuslu topraklarda görülür. Ülkemizde bu hastalığa Alpulu, Susurluk, Eskişehir, Turhal ve Uşak şeker fabrikalarının ekim alanlarında çoğu kez doğal drenajı yetersiz veya çok ıslak , dolayısıyla su ve hava düzeni bozuk topraklardaki tarlalarda rastlanır. Hastalık genel olarak çok geç bir dönemde yaz sonuna doğru veya ilk kez hasatta ( Eylül ve Ekim aylarında) ortaya çıkar ve tarlalarda ender olarak bitki ölümlerine yol açar.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p:cNvSpPr>
          <p:nvPr>
            <p:ph type="body" idx="1"/>
          </p:nvPr>
        </p:nvSpPr>
        <p:spPr>
          <a:xfrm>
            <a:off x="250825" y="620713"/>
            <a:ext cx="8435975" cy="5832475"/>
          </a:xfrm>
          <a:solidFill>
            <a:srgbClr val="FFCC00"/>
          </a:solidFill>
        </p:spPr>
        <p:txBody>
          <a:bodyPr/>
          <a:lstStyle/>
          <a:p>
            <a:pPr algn="just">
              <a:lnSpc>
                <a:spcPct val="90000"/>
              </a:lnSpc>
              <a:buFont typeface="Arial" charset="0"/>
              <a:buNone/>
            </a:pPr>
            <a:r>
              <a:rPr lang="tr-TR" smtClean="0"/>
              <a:t>   </a:t>
            </a:r>
            <a:r>
              <a:rPr lang="pt-BR" smtClean="0"/>
              <a:t>Fungusun yaşamını toprakta, yaprak ve tohum artıkları üzerinde 2-3 yıl sürdürebilen sporları yağmur damlaları ve rüzgar ile pancar yapraklarına ulaşır. Yapraklar üzerindeki sporlar tarla kapanması döneminden itibaren mevsimin sıcaklık ve nispi hava nemi seyrine bağlı olarak en erken Mayıs ayının ortasına doğru çimlenir ve alt yüzdeki stomalardan içeri girip parankima dokusunda gelişmesini sürdürürler. Yapraklarda ilk hastalık belirtileri görülene kadar aradan 7-14 gün geçer. </a:t>
            </a:r>
            <a:endParaRPr lang="tr-TR"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p:cNvSpPr>
          <p:nvPr>
            <p:ph type="body" idx="1"/>
          </p:nvPr>
        </p:nvSpPr>
        <p:spPr>
          <a:xfrm>
            <a:off x="250825" y="404813"/>
            <a:ext cx="8435975" cy="6048375"/>
          </a:xfrm>
          <a:solidFill>
            <a:srgbClr val="FFCC00"/>
          </a:solidFill>
        </p:spPr>
        <p:txBody>
          <a:bodyPr/>
          <a:lstStyle/>
          <a:p>
            <a:pPr algn="just">
              <a:lnSpc>
                <a:spcPct val="90000"/>
              </a:lnSpc>
              <a:buFont typeface="Arial" charset="0"/>
              <a:buNone/>
            </a:pPr>
            <a:r>
              <a:rPr lang="tr-TR" sz="2800" smtClean="0"/>
              <a:t>   Fungus daha çok köklerin dış yüzeyinde zarar yapar ve iç dokulara çok az girer. Bitkilerin kök büyümesi ve gelişmesi yalnızca erken enfeksiyonlarda önemli ölçüde yavaşlar. Bu nedenle pancarın kök verimindeki düşüşler çoğu kez önemsiz olup şeker varlığı en çok 1-2 polar şeker değeri kadar azalır. Buna karşılık fungus gelişmesini pancar silolarında da sürdürür ve sağlıklı pancarları çürüterek büyük silo kayıplarına neden olur. Fungus ıslak ve sıcak toprak şartlarında çok iyi gelişir. Ancak hastalık bitkiler arasında veya tarlanın tamamına çok yavaş yayılır ve çoğu kez yalnızca yer yer 30-40 kadar hasta bitkinin topluca bir arada bulunduğu küçük adacıklarda seyreder.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p:cNvSpPr>
          <p:nvPr>
            <p:ph type="body" idx="1"/>
          </p:nvPr>
        </p:nvSpPr>
        <p:spPr>
          <a:xfrm>
            <a:off x="250825" y="476250"/>
            <a:ext cx="8569325" cy="6121400"/>
          </a:xfrm>
          <a:solidFill>
            <a:srgbClr val="FFCC00"/>
          </a:solidFill>
        </p:spPr>
        <p:txBody>
          <a:bodyPr/>
          <a:lstStyle/>
          <a:p>
            <a:pPr algn="just">
              <a:buFont typeface="Arial" charset="0"/>
              <a:buNone/>
            </a:pPr>
            <a:r>
              <a:rPr lang="tr-TR" smtClean="0"/>
              <a:t>   </a:t>
            </a:r>
            <a:r>
              <a:rPr lang="tr-TR" sz="2800" smtClean="0"/>
              <a:t>Hastalığın belirtisi, bitkilerde yaprakların dönüşümlü olarak solması şeklindedir. Tarlalardaki hastalık adacıklarında özellikle kurak dönemlerde bitkilerin yapraklarında erken solma eğilimi görülür. Köklerin yüzeyinde çoğu kez kuyruk uçundan başa doğru yayılarak ilerleyen ve önce kırmızımsı renkte , sonra mora dönüşen değişik büyüklükte lekeler bulunur. Lekelerin üzeri fungusun ince ve sık misel tabakası ile kaplı olup alt kısımlarında ise yaş bir çürüme göze çarpar. Çürüme çoğu kez kökün iç dokularına çok yavaş yayılır ve en çok 1-2 mm kalınlığında bir et derinliğine kadar işler.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p:cNvSpPr>
          <p:nvPr>
            <p:ph type="body" idx="1"/>
          </p:nvPr>
        </p:nvSpPr>
        <p:spPr>
          <a:xfrm>
            <a:off x="323850" y="476250"/>
            <a:ext cx="8569325" cy="5976938"/>
          </a:xfrm>
          <a:solidFill>
            <a:srgbClr val="FFCC00"/>
          </a:solidFill>
        </p:spPr>
        <p:txBody>
          <a:bodyPr/>
          <a:lstStyle/>
          <a:p>
            <a:pPr algn="just">
              <a:lnSpc>
                <a:spcPct val="90000"/>
              </a:lnSpc>
              <a:buFont typeface="Arial" charset="0"/>
              <a:buNone/>
            </a:pPr>
            <a:r>
              <a:rPr lang="tr-TR" smtClean="0"/>
              <a:t>   Bazen örneğin zayıflık bakterilerinin sekonder bir enfeksiyonuda  söz konusu olduğunda hastalık çok ağır seyreder ve kökün tamamı çürür. Mor renkli misel tabakasının üzerinde 0.2- 0.5 mm çapında boncuk şeklinde mor, koyu mor veya siyah renkli çok sayıda  küçük noktalar vardır. Bunlar fungusun sclerotiumlarıdır. Toprakta en çok 7 yıl canlı kalabilen sclerotiumlar çok dayanıklı yapılar olup, fungusun çoğalıp ,yayılmasını ve yaşamını uzun yıllar sürdürmesini sağlar.</a:t>
            </a:r>
            <a:endParaRPr lang="tr-TR" b="1" smtClean="0"/>
          </a:p>
          <a:p>
            <a:pPr algn="just">
              <a:lnSpc>
                <a:spcPct val="90000"/>
              </a:lnSpc>
              <a:buFont typeface="Arial" charset="0"/>
              <a:buNone/>
            </a:pPr>
            <a:r>
              <a:rPr lang="tr-TR" b="1" smtClean="0"/>
              <a:t>   </a:t>
            </a:r>
            <a:r>
              <a:rPr lang="tr-TR" b="1" smtClean="0">
                <a:solidFill>
                  <a:srgbClr val="FF0000"/>
                </a:solidFill>
              </a:rPr>
              <a:t>Savaşımı</a:t>
            </a:r>
            <a:r>
              <a:rPr lang="tr-TR" b="1" smtClean="0"/>
              <a:t>: </a:t>
            </a:r>
            <a:r>
              <a:rPr lang="tr-TR" smtClean="0"/>
              <a:t>Aynı beyaz çürüklükteki gibidir.</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p:cNvSpPr>
          <p:nvPr>
            <p:ph type="body" idx="1"/>
          </p:nvPr>
        </p:nvSpPr>
        <p:spPr>
          <a:xfrm>
            <a:off x="179388" y="404813"/>
            <a:ext cx="8713787" cy="6119812"/>
          </a:xfrm>
          <a:solidFill>
            <a:srgbClr val="FFCC00"/>
          </a:solidFill>
        </p:spPr>
        <p:txBody>
          <a:bodyPr/>
          <a:lstStyle/>
          <a:p>
            <a:pPr>
              <a:lnSpc>
                <a:spcPct val="90000"/>
              </a:lnSpc>
              <a:buFont typeface="Arial" charset="0"/>
              <a:buNone/>
            </a:pPr>
            <a:r>
              <a:rPr lang="tr-TR" sz="2800" b="1" smtClean="0"/>
              <a:t>   </a:t>
            </a:r>
            <a:r>
              <a:rPr lang="tr-TR" sz="2800" b="1" smtClean="0">
                <a:solidFill>
                  <a:schemeClr val="hlink"/>
                </a:solidFill>
              </a:rPr>
              <a:t>Yaş Çürüklük</a:t>
            </a:r>
            <a:r>
              <a:rPr lang="tr-TR" sz="2800" b="1" smtClean="0"/>
              <a:t>:  </a:t>
            </a:r>
            <a:r>
              <a:rPr lang="tr-TR" sz="2800" smtClean="0"/>
              <a:t>Yaş çürüklüğe değişik toprak fungusları neden olurlar. </a:t>
            </a:r>
            <a:endParaRPr lang="tr-TR" sz="2800" b="1" smtClean="0"/>
          </a:p>
          <a:p>
            <a:pPr>
              <a:lnSpc>
                <a:spcPct val="90000"/>
              </a:lnSpc>
              <a:buFont typeface="Arial" charset="0"/>
              <a:buNone/>
            </a:pPr>
            <a:r>
              <a:rPr lang="tr-TR" sz="2800" b="1" smtClean="0"/>
              <a:t>   </a:t>
            </a:r>
            <a:r>
              <a:rPr lang="tr-TR" sz="2800" b="1" smtClean="0">
                <a:solidFill>
                  <a:srgbClr val="FF0000"/>
                </a:solidFill>
              </a:rPr>
              <a:t>Hastalık etmenleri</a:t>
            </a:r>
            <a:r>
              <a:rPr lang="tr-TR" sz="2800" b="1" smtClean="0"/>
              <a:t>: </a:t>
            </a:r>
            <a:r>
              <a:rPr lang="tr-TR" sz="2800" i="1" smtClean="0">
                <a:solidFill>
                  <a:schemeClr val="accent2"/>
                </a:solidFill>
              </a:rPr>
              <a:t>Phytophthora megasperma, Phytophthora drechsleri, Pythium aphanidermatum</a:t>
            </a:r>
            <a:endParaRPr lang="tr-TR" sz="2800" smtClean="0">
              <a:solidFill>
                <a:schemeClr val="accent2"/>
              </a:solidFill>
            </a:endParaRPr>
          </a:p>
          <a:p>
            <a:pPr algn="just">
              <a:lnSpc>
                <a:spcPct val="90000"/>
              </a:lnSpc>
              <a:buFont typeface="Arial" charset="0"/>
              <a:buNone/>
            </a:pPr>
            <a:r>
              <a:rPr lang="tr-TR" sz="2800" smtClean="0"/>
              <a:t>   Yaş çürüklük genel olarak dünyanın sıcak ve kurak iklim bölgelerindeki ekim alanlarında, özellikle doğal drenajı yetersiz tarlalarda çok aşırı sulama yapıldığında çıkan bir hastalık olup, normal yetiştirme şartlarında çok ender görülür. Bu hastalığa ülkemizde çoğu kez ağır bünyeli topraklarda uygulanan çok aşırı sulamalarda veya tarlaların çok su alan çukur kısımlarında haziran – Temmuz aylarında rastlanır( Polatlı,Tokat, Turhal, Bala, Karacabey, Çifteler, Sivrihisar, Keşan, Ereğli ve Elazığ).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p:cNvSpPr>
          <p:nvPr>
            <p:ph type="body" idx="1"/>
          </p:nvPr>
        </p:nvSpPr>
        <p:spPr>
          <a:xfrm>
            <a:off x="250825" y="333375"/>
            <a:ext cx="8569325" cy="6191250"/>
          </a:xfrm>
          <a:solidFill>
            <a:srgbClr val="FFCC00"/>
          </a:solidFill>
        </p:spPr>
        <p:txBody>
          <a:bodyPr/>
          <a:lstStyle/>
          <a:p>
            <a:pPr algn="just">
              <a:buFont typeface="Arial" charset="0"/>
              <a:buNone/>
            </a:pPr>
            <a:r>
              <a:rPr lang="tr-TR" sz="2800" smtClean="0"/>
              <a:t>  Yaş çürüklüğe neden olan funguslar aşırı ıslak ve sıcak toprak şartlarında çok hızlı bir gelişme gösterir. Hastalanan pancarlar birkaç gün gibi kısa bir zamanda çürüyerek ölür.</a:t>
            </a:r>
          </a:p>
          <a:p>
            <a:pPr algn="just">
              <a:buFont typeface="Arial" charset="0"/>
              <a:buNone/>
            </a:pPr>
            <a:r>
              <a:rPr lang="tr-TR" sz="2800" smtClean="0"/>
              <a:t>   Hastalık belirtisi, yaprakların çoğu kez geri dönüşümsüz solarak , peyderpey kuruması ve teksel veya toplu bitki ölümleri şeklindedir. Köklerde kuyruk ucundan başlayan ve ender olarak başa kadar ulaşan sütümsü camımsı beyazlıkta, akışkan yaş bir çürüme görülür. Çürüyen kısımlar kabuğunu kaybetmiş olup, havada hızla karararak açık kahverengi-sisli bir renk alır ve üstündeki sağlıklı doku kısımlarından koyu kahverengi siyah renkli bir kenarla ayrılır.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p:cNvSpPr>
          <p:nvPr>
            <p:ph type="body" idx="1"/>
          </p:nvPr>
        </p:nvSpPr>
        <p:spPr>
          <a:xfrm>
            <a:off x="250825" y="476250"/>
            <a:ext cx="8642350" cy="5976938"/>
          </a:xfrm>
          <a:solidFill>
            <a:srgbClr val="FFCC00"/>
          </a:solidFill>
        </p:spPr>
        <p:txBody>
          <a:bodyPr/>
          <a:lstStyle/>
          <a:p>
            <a:pPr algn="just">
              <a:lnSpc>
                <a:spcPct val="90000"/>
              </a:lnSpc>
              <a:buFont typeface="Arial" charset="0"/>
              <a:buNone/>
            </a:pPr>
            <a:r>
              <a:rPr lang="tr-TR" smtClean="0"/>
              <a:t>  Çürük doku, kısa zamanda parçalanıp dağılır. Diskleşen bazı kökler yeni yan kökler salarak yaşamlarını sürdürebilir, ancak iyi bir verim getiremez.</a:t>
            </a:r>
            <a:endParaRPr lang="tr-TR" b="1" smtClean="0"/>
          </a:p>
          <a:p>
            <a:pPr algn="just">
              <a:lnSpc>
                <a:spcPct val="90000"/>
              </a:lnSpc>
            </a:pPr>
            <a:r>
              <a:rPr lang="tr-TR" b="1" smtClean="0">
                <a:solidFill>
                  <a:srgbClr val="FF0000"/>
                </a:solidFill>
              </a:rPr>
              <a:t>Savaşımı:</a:t>
            </a:r>
            <a:r>
              <a:rPr lang="tr-TR" b="1" smtClean="0"/>
              <a:t> </a:t>
            </a:r>
            <a:r>
              <a:rPr lang="tr-TR" smtClean="0"/>
              <a:t>Hastalıkla sadece </a:t>
            </a:r>
            <a:r>
              <a:rPr lang="tr-TR" smtClean="0">
                <a:solidFill>
                  <a:schemeClr val="accent2"/>
                </a:solidFill>
              </a:rPr>
              <a:t>kültürel ön</a:t>
            </a:r>
            <a:r>
              <a:rPr lang="tr-TR" smtClean="0"/>
              <a:t> </a:t>
            </a:r>
            <a:r>
              <a:rPr lang="tr-TR" smtClean="0">
                <a:solidFill>
                  <a:schemeClr val="accent2"/>
                </a:solidFill>
              </a:rPr>
              <a:t>tedbirler</a:t>
            </a:r>
            <a:r>
              <a:rPr lang="tr-TR" smtClean="0"/>
              <a:t> alınarak mücadele edilir. Bunlar:</a:t>
            </a:r>
          </a:p>
          <a:p>
            <a:pPr algn="just">
              <a:lnSpc>
                <a:spcPct val="90000"/>
              </a:lnSpc>
            </a:pPr>
            <a:r>
              <a:rPr lang="tr-TR" smtClean="0"/>
              <a:t>-Sağlıklı toprak yapısının korunması ve alt toprakta yapı sıkışıklıklarına( pulluk tabanına) yol açılmaması</a:t>
            </a:r>
          </a:p>
          <a:p>
            <a:pPr algn="just">
              <a:lnSpc>
                <a:spcPct val="90000"/>
              </a:lnSpc>
            </a:pPr>
            <a:r>
              <a:rPr lang="tr-TR" smtClean="0"/>
              <a:t>- Sonbaharda tarlaya dip kazan çekilmesi</a:t>
            </a:r>
          </a:p>
          <a:p>
            <a:pPr algn="just">
              <a:lnSpc>
                <a:spcPct val="90000"/>
              </a:lnSpc>
            </a:pPr>
            <a:r>
              <a:rPr lang="tr-TR" smtClean="0"/>
              <a:t>- Sulamalarda suyun tarlaya ölçülü verilmesi veya aşırı sulamaya kaçılmaması</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p:cNvSpPr>
          <p:nvPr>
            <p:ph type="body" idx="1"/>
          </p:nvPr>
        </p:nvSpPr>
        <p:spPr>
          <a:xfrm>
            <a:off x="107950" y="549275"/>
            <a:ext cx="8785225" cy="5975350"/>
          </a:xfrm>
          <a:solidFill>
            <a:srgbClr val="FFCC00"/>
          </a:solidFill>
        </p:spPr>
        <p:txBody>
          <a:bodyPr/>
          <a:lstStyle/>
          <a:p>
            <a:pPr algn="just">
              <a:lnSpc>
                <a:spcPct val="90000"/>
              </a:lnSpc>
              <a:buFont typeface="Arial" charset="0"/>
              <a:buNone/>
            </a:pPr>
            <a:r>
              <a:rPr lang="tr-TR" smtClean="0"/>
              <a:t>   </a:t>
            </a:r>
            <a:r>
              <a:rPr lang="pt-BR" smtClean="0"/>
              <a:t>Bu dönemin sonunda en erken mayıs sonu haziran başından itibaren pancarların önce dıştaki yaşlı yaprakları üzerinde, kenarları kırmızı veya koyu kahverengi bir renkle çevrili ve ortası gri siyah renkli 2-3 mm çapında dairesel yuvarlak küçük lekelerin oluştuğu görülür. Bu ilk Cercospora lekeleri hastalığın başladığının işaretidir. Cercospora lekeleri ilk önce tarlaların değişik yerlerindeki birkaç bitkinin yapraklarında göze çarpar. Bu bitkiler enfesiyonun öbek noktası olup, hastalığın tarlaların tamamına yayılmasında önemli rol oynar.</a:t>
            </a:r>
            <a:endParaRPr lang="tr-T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p:cNvSpPr>
          <p:nvPr>
            <p:ph type="body" idx="1"/>
          </p:nvPr>
        </p:nvSpPr>
        <p:spPr>
          <a:xfrm>
            <a:off x="250825" y="620713"/>
            <a:ext cx="8642350" cy="5505450"/>
          </a:xfrm>
          <a:solidFill>
            <a:srgbClr val="FFCC00"/>
          </a:solidFill>
        </p:spPr>
        <p:txBody>
          <a:bodyPr/>
          <a:lstStyle/>
          <a:p>
            <a:pPr algn="just">
              <a:lnSpc>
                <a:spcPct val="90000"/>
              </a:lnSpc>
              <a:buFont typeface="Arial" charset="0"/>
              <a:buNone/>
            </a:pPr>
            <a:r>
              <a:rPr lang="tr-TR" smtClean="0"/>
              <a:t>   </a:t>
            </a:r>
            <a:r>
              <a:rPr lang="pt-BR" smtClean="0"/>
              <a:t>İlk lekelerin oluşmasından yaklaşık 7-14 gün sonra sporulasyon başlar. Yaprakların her iki yüzünde stomaların üzerinde aşağısı siyah yeşilimsi kahverengi ve yukarısı daha açık renkli veya giderek renksizleşen çalımsı kümeçikler belirir. Bunlar siyah birer nokta şeklinde göze çarpan ve konidioforlardır. Bunların üzerinde konidiler gelişir. Kamçı benzeri görünüşte ince uzun ve çok hücreli saydam olan konidiler yağmur damlaları ve rüzgar ile komşu bitki veya tarlalara ulaşır. Sekonder enfeksiyonları başlatır. </a:t>
            </a:r>
            <a:endParaRPr lang="tr-T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p:cNvSpPr>
          <p:nvPr>
            <p:ph type="body" idx="1"/>
          </p:nvPr>
        </p:nvSpPr>
        <p:spPr>
          <a:xfrm>
            <a:off x="250825" y="404813"/>
            <a:ext cx="8642350" cy="6119812"/>
          </a:xfrm>
          <a:solidFill>
            <a:srgbClr val="FFCC00"/>
          </a:solidFill>
        </p:spPr>
        <p:txBody>
          <a:bodyPr/>
          <a:lstStyle/>
          <a:p>
            <a:pPr algn="just">
              <a:lnSpc>
                <a:spcPct val="90000"/>
              </a:lnSpc>
              <a:buFont typeface="Arial" charset="0"/>
              <a:buNone/>
            </a:pPr>
            <a:r>
              <a:rPr lang="tr-TR" smtClean="0"/>
              <a:t>   </a:t>
            </a:r>
            <a:r>
              <a:rPr lang="pt-BR" smtClean="0"/>
              <a:t>Bu şekilde sezon boyunca hastalığın yayılması devam eder. Bazen öncelikle yaprakların üst yüzeylerindeki lekelerin üzerinde misel dallarının kaynaşması sonucu , pseudosclerotium adı verilen ve fungusun kışı geçirmesini sağlayan  kahverenkli-siyah organlar oluşur. Yapraklardaki lekeler hastalığın şiddetiyle kısa zamanda çoğalıp birleşir. Yüzeylerinin tamamı lekelerle kaplanan yapraklar peyderpey kurur ve çok sayıda yaprak ölür. Ağır salgınlarda pancarlar yapraklarının tamamını kaybeder, ve yeni yapraklar sürer. </a:t>
            </a:r>
            <a:endParaRPr lang="tr-TR"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p:cNvSpPr>
          <p:nvPr>
            <p:ph type="body" idx="1"/>
          </p:nvPr>
        </p:nvSpPr>
        <p:spPr>
          <a:xfrm>
            <a:off x="107950" y="333375"/>
            <a:ext cx="8712200" cy="6335713"/>
          </a:xfrm>
          <a:solidFill>
            <a:srgbClr val="FFCC00"/>
          </a:solidFill>
        </p:spPr>
        <p:txBody>
          <a:bodyPr/>
          <a:lstStyle/>
          <a:p>
            <a:pPr algn="just">
              <a:lnSpc>
                <a:spcPct val="90000"/>
              </a:lnSpc>
              <a:buFont typeface="Arial" charset="0"/>
              <a:buNone/>
            </a:pPr>
            <a:r>
              <a:rPr lang="tr-TR" smtClean="0"/>
              <a:t>   </a:t>
            </a:r>
            <a:r>
              <a:rPr lang="pt-BR" smtClean="0"/>
              <a:t>Parlaklık  ve yumuşaklıkları ile dikkati çeken bu yeni yapraklarda sürekli olarak hastalığa yakalanıp ölür. Sonunda pancarın başı yukarıya doğru konik bir şekilde uzamış veya büyümüştür. Bu konik baş en çok pancarın kökü kadar bir büyüklüğe ulaşır. Sporulasyon, sporların çimlenmesi ve penetrasyonu için optimum şartlar gündüz </a:t>
            </a:r>
            <a:r>
              <a:rPr lang="pt-BR" smtClean="0">
                <a:solidFill>
                  <a:schemeClr val="hlink"/>
                </a:solidFill>
              </a:rPr>
              <a:t>25-35</a:t>
            </a:r>
            <a:r>
              <a:rPr lang="pt-BR" baseline="30000" smtClean="0">
                <a:solidFill>
                  <a:schemeClr val="hlink"/>
                </a:solidFill>
              </a:rPr>
              <a:t>0</a:t>
            </a:r>
            <a:r>
              <a:rPr lang="pt-BR" smtClean="0">
                <a:solidFill>
                  <a:schemeClr val="hlink"/>
                </a:solidFill>
              </a:rPr>
              <a:t>C</a:t>
            </a:r>
            <a:r>
              <a:rPr lang="pt-BR" smtClean="0"/>
              <a:t> sıcaklık , gece </a:t>
            </a:r>
            <a:r>
              <a:rPr lang="pt-BR" smtClean="0">
                <a:solidFill>
                  <a:schemeClr val="hlink"/>
                </a:solidFill>
              </a:rPr>
              <a:t>16</a:t>
            </a:r>
            <a:r>
              <a:rPr lang="pt-BR" baseline="30000" smtClean="0">
                <a:solidFill>
                  <a:schemeClr val="hlink"/>
                </a:solidFill>
              </a:rPr>
              <a:t>0</a:t>
            </a:r>
            <a:r>
              <a:rPr lang="pt-BR" smtClean="0">
                <a:solidFill>
                  <a:schemeClr val="hlink"/>
                </a:solidFill>
              </a:rPr>
              <a:t>C</a:t>
            </a:r>
            <a:r>
              <a:rPr lang="pt-BR" smtClean="0"/>
              <a:t> nin üzerindeki sıcaklık ve </a:t>
            </a:r>
            <a:r>
              <a:rPr lang="pt-BR" smtClean="0">
                <a:solidFill>
                  <a:schemeClr val="hlink"/>
                </a:solidFill>
              </a:rPr>
              <a:t>% 90-95</a:t>
            </a:r>
            <a:r>
              <a:rPr lang="pt-BR" smtClean="0"/>
              <a:t> nispi nemdir</a:t>
            </a:r>
            <a:r>
              <a:rPr lang="pt-BR" i="1" smtClean="0"/>
              <a:t>. </a:t>
            </a:r>
            <a:r>
              <a:rPr lang="pt-BR" i="1" smtClean="0">
                <a:solidFill>
                  <a:srgbClr val="FF0000"/>
                </a:solidFill>
              </a:rPr>
              <a:t>C. Beticola</a:t>
            </a:r>
            <a:r>
              <a:rPr lang="pt-BR" smtClean="0"/>
              <a:t> şeker pancarı ve bunun pek çok yabani türleri yanında Ispanak, </a:t>
            </a:r>
            <a:r>
              <a:rPr lang="pt-BR" i="1" smtClean="0">
                <a:solidFill>
                  <a:schemeClr val="accent2"/>
                </a:solidFill>
              </a:rPr>
              <a:t>Atriplex, Chenopodium</a:t>
            </a:r>
            <a:r>
              <a:rPr lang="pt-BR" smtClean="0"/>
              <a:t>, ve </a:t>
            </a:r>
            <a:r>
              <a:rPr lang="pt-BR" i="1" smtClean="0">
                <a:solidFill>
                  <a:schemeClr val="accent2"/>
                </a:solidFill>
              </a:rPr>
              <a:t>Amaranthus</a:t>
            </a:r>
            <a:r>
              <a:rPr lang="pt-BR" smtClean="0"/>
              <a:t> gibi yabancı otları da enfekte eder. </a:t>
            </a:r>
            <a:endParaRPr lang="tr-TR"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p:cNvSpPr>
          <p:nvPr>
            <p:ph type="body" idx="1"/>
          </p:nvPr>
        </p:nvSpPr>
        <p:spPr>
          <a:xfrm>
            <a:off x="457200" y="476250"/>
            <a:ext cx="8229600" cy="5649913"/>
          </a:xfrm>
          <a:solidFill>
            <a:srgbClr val="FFCC00"/>
          </a:solidFill>
        </p:spPr>
        <p:txBody>
          <a:bodyPr/>
          <a:lstStyle/>
          <a:p>
            <a:pPr>
              <a:buFont typeface="Arial" charset="0"/>
              <a:buNone/>
            </a:pPr>
            <a:r>
              <a:rPr lang="tr-TR" sz="2800" smtClean="0"/>
              <a:t>    </a:t>
            </a:r>
            <a:r>
              <a:rPr lang="pt-BR" sz="2800" smtClean="0"/>
              <a:t> </a:t>
            </a:r>
            <a:r>
              <a:rPr lang="pt-BR" sz="2800" b="1" smtClean="0">
                <a:solidFill>
                  <a:srgbClr val="FF0000"/>
                </a:solidFill>
              </a:rPr>
              <a:t>SAVAŞIMI:</a:t>
            </a:r>
          </a:p>
          <a:p>
            <a:pPr>
              <a:buFont typeface="Arial" charset="0"/>
              <a:buNone/>
            </a:pPr>
            <a:r>
              <a:rPr lang="tr-TR" sz="2800" b="1" smtClean="0"/>
              <a:t>  </a:t>
            </a:r>
            <a:r>
              <a:rPr lang="pt-BR" sz="2800" b="1" smtClean="0">
                <a:solidFill>
                  <a:schemeClr val="accent2"/>
                </a:solidFill>
              </a:rPr>
              <a:t>1. Kültürel Önlemler</a:t>
            </a:r>
            <a:endParaRPr lang="tr-TR" sz="2800" b="1" smtClean="0">
              <a:solidFill>
                <a:schemeClr val="accent2"/>
              </a:solidFill>
            </a:endParaRPr>
          </a:p>
          <a:p>
            <a:pPr>
              <a:buFont typeface="Arial" charset="0"/>
              <a:buNone/>
            </a:pPr>
            <a:r>
              <a:rPr lang="tr-TR" sz="2800" b="1" smtClean="0"/>
              <a:t>    </a:t>
            </a:r>
            <a:r>
              <a:rPr lang="tr-TR" sz="2800" b="1" smtClean="0">
                <a:solidFill>
                  <a:schemeClr val="hlink"/>
                </a:solidFill>
              </a:rPr>
              <a:t>Temiz tohum kullanımı</a:t>
            </a:r>
            <a:endParaRPr lang="tr-TR" sz="2800" i="1" smtClean="0">
              <a:solidFill>
                <a:schemeClr val="hlink"/>
              </a:solidFill>
            </a:endParaRPr>
          </a:p>
          <a:p>
            <a:pPr algn="just">
              <a:buFont typeface="Arial" charset="0"/>
              <a:buNone/>
            </a:pPr>
            <a:r>
              <a:rPr lang="tr-TR" sz="2800" i="1" smtClean="0"/>
              <a:t>   Cercospora beticola</a:t>
            </a:r>
            <a:r>
              <a:rPr lang="tr-TR" sz="2800" smtClean="0"/>
              <a:t> hastalıklı bölgelerde yetiştirilen tohumluklarda tohuma kadar ulaşabilir ve tohumla taşınabilir. </a:t>
            </a:r>
          </a:p>
          <a:p>
            <a:pPr algn="just">
              <a:buFont typeface="Arial" charset="0"/>
              <a:buNone/>
            </a:pPr>
            <a:r>
              <a:rPr lang="tr-TR" sz="2800" smtClean="0"/>
              <a:t>   Bu nedenle tohumluk üretimlerinin hastalığın bulunmadığı yerlerde yapılması önerilmektedir. </a:t>
            </a:r>
          </a:p>
          <a:p>
            <a:pPr algn="just">
              <a:buFont typeface="Arial" charset="0"/>
              <a:buNone/>
            </a:pPr>
            <a:r>
              <a:rPr lang="tr-TR" sz="2800" smtClean="0"/>
              <a:t>   Ülkemizde de şeker pancarı tohumlarında          </a:t>
            </a:r>
            <a:r>
              <a:rPr lang="tr-TR" sz="2800" i="1" smtClean="0"/>
              <a:t>C. beticola</a:t>
            </a:r>
            <a:r>
              <a:rPr lang="tr-TR" sz="2800" smtClean="0"/>
              <a:t> saptanmıştır ancak pancarda yapılan tohum ilaçlaması </a:t>
            </a:r>
            <a:r>
              <a:rPr lang="tr-TR" sz="2800" i="1" smtClean="0"/>
              <a:t>C. beticola’</a:t>
            </a:r>
            <a:r>
              <a:rPr lang="tr-TR" sz="2800" smtClean="0"/>
              <a:t> yı da kontrol etmektedir.</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3324</Words>
  <PresentationFormat>Ekran Gösterisi (4:3)</PresentationFormat>
  <Paragraphs>152</Paragraphs>
  <Slides>45</Slides>
  <Notes>45</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45</vt:i4>
      </vt:variant>
    </vt:vector>
  </HeadingPairs>
  <TitlesOfParts>
    <vt:vector size="47" baseType="lpstr">
      <vt:lpstr>Ofis Teması</vt:lpstr>
      <vt:lpstr>Microsoft PowerPoint Slaydı</vt:lpstr>
      <vt:lpstr>Slayt 1</vt:lpstr>
      <vt:lpstr>Slayt 2</vt:lpstr>
      <vt:lpstr>Slayt 3</vt:lpstr>
      <vt:lpstr>Slayt 4</vt:lpstr>
      <vt:lpstr>Slayt 5</vt:lpstr>
      <vt:lpstr>Slayt 6</vt:lpstr>
      <vt:lpstr>Slayt 7</vt:lpstr>
      <vt:lpstr>Slayt 8</vt:lpstr>
      <vt:lpstr>Slayt 9</vt:lpstr>
      <vt:lpstr>Slayt 10</vt:lpstr>
      <vt:lpstr>Dayanıklı Çeşit Kullanımı Bu güne kadar ekilen toleranslı şeker pancarı çeşitleri şunlardır </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Slayt 40</vt:lpstr>
      <vt:lpstr>Slayt 41</vt:lpstr>
      <vt:lpstr>Slayt 42</vt:lpstr>
      <vt:lpstr>Slayt 43</vt:lpstr>
      <vt:lpstr>Slayt 44</vt:lpstr>
      <vt:lpstr>Slayt 45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pc</dc:creator>
  <cp:lastModifiedBy>pc</cp:lastModifiedBy>
  <cp:revision>1</cp:revision>
  <dcterms:created xsi:type="dcterms:W3CDTF">2017-02-02T11:42:39Z</dcterms:created>
  <dcterms:modified xsi:type="dcterms:W3CDTF">2017-02-02T11:45:23Z</dcterms:modified>
</cp:coreProperties>
</file>