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823" r:id="rId2"/>
  </p:sldMasterIdLst>
  <p:sldIdLst>
    <p:sldId id="257" r:id="rId3"/>
    <p:sldId id="258" r:id="rId4"/>
    <p:sldId id="260" r:id="rId5"/>
    <p:sldId id="267" r:id="rId6"/>
    <p:sldId id="271" r:id="rId7"/>
    <p:sldId id="281" r:id="rId8"/>
    <p:sldId id="279" r:id="rId9"/>
    <p:sldId id="297" r:id="rId10"/>
    <p:sldId id="291" r:id="rId11"/>
    <p:sldId id="299" r:id="rId12"/>
    <p:sldId id="298" r:id="rId13"/>
    <p:sldId id="3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2" d="100"/>
          <a:sy n="72"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2676587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2165848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13843910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1422400" y="304801"/>
            <a:ext cx="10058400" cy="1431925"/>
          </a:xfrm>
        </p:spPr>
        <p:txBody>
          <a:bodyPr/>
          <a:lstStyle/>
          <a:p>
            <a:r>
              <a:rPr lang="tr-TR"/>
              <a:t>Asıl başlık stili için tıklatın</a:t>
            </a:r>
          </a:p>
        </p:txBody>
      </p:sp>
      <p:sp>
        <p:nvSpPr>
          <p:cNvPr id="3" name="Metin Yer Tutucusu 2"/>
          <p:cNvSpPr>
            <a:spLocks noGrp="1"/>
          </p:cNvSpPr>
          <p:nvPr>
            <p:ph type="body" sz="half" idx="1"/>
          </p:nvPr>
        </p:nvSpPr>
        <p:spPr>
          <a:xfrm>
            <a:off x="1422400" y="1981200"/>
            <a:ext cx="4927600" cy="4114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6553200" y="1981200"/>
            <a:ext cx="4927600" cy="1981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6553200" y="4114800"/>
            <a:ext cx="4927600" cy="1981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Date Placeholder 3">
            <a:extLst>
              <a:ext uri="{FF2B5EF4-FFF2-40B4-BE49-F238E27FC236}">
                <a16:creationId xmlns:a16="http://schemas.microsoft.com/office/drawing/2014/main" id="{D15D7AAC-8022-4EC4-A625-57E8256955A6}"/>
              </a:ext>
            </a:extLst>
          </p:cNvPr>
          <p:cNvSpPr>
            <a:spLocks noGrp="1"/>
          </p:cNvSpPr>
          <p:nvPr>
            <p:ph type="dt" sz="half" idx="10"/>
          </p:nvPr>
        </p:nvSpPr>
        <p:spPr/>
        <p:txBody>
          <a:bodyPr/>
          <a:lstStyle>
            <a:lvl1pPr>
              <a:defRPr/>
            </a:lvl1pPr>
          </a:lstStyle>
          <a:p>
            <a:pPr>
              <a:defRPr/>
            </a:pPr>
            <a:endParaRPr lang="en-US" altLang="tr-TR"/>
          </a:p>
        </p:txBody>
      </p:sp>
      <p:sp>
        <p:nvSpPr>
          <p:cNvPr id="7" name="Footer Placeholder 4">
            <a:extLst>
              <a:ext uri="{FF2B5EF4-FFF2-40B4-BE49-F238E27FC236}">
                <a16:creationId xmlns:a16="http://schemas.microsoft.com/office/drawing/2014/main" id="{ED47B449-E909-42F1-BE66-8FFC7760AAAA}"/>
              </a:ext>
            </a:extLst>
          </p:cNvPr>
          <p:cNvSpPr>
            <a:spLocks noGrp="1"/>
          </p:cNvSpPr>
          <p:nvPr>
            <p:ph type="ftr" sz="quarter" idx="11"/>
          </p:nvPr>
        </p:nvSpPr>
        <p:spPr/>
        <p:txBody>
          <a:bodyPr/>
          <a:lstStyle>
            <a:lvl1pPr>
              <a:defRPr/>
            </a:lvl1pPr>
          </a:lstStyle>
          <a:p>
            <a:pPr>
              <a:defRPr/>
            </a:pPr>
            <a:endParaRPr lang="en-US" altLang="tr-TR"/>
          </a:p>
        </p:txBody>
      </p:sp>
      <p:sp>
        <p:nvSpPr>
          <p:cNvPr id="8" name="Slide Number Placeholder 5">
            <a:extLst>
              <a:ext uri="{FF2B5EF4-FFF2-40B4-BE49-F238E27FC236}">
                <a16:creationId xmlns:a16="http://schemas.microsoft.com/office/drawing/2014/main" id="{095D5AEC-DAA7-45DF-AAB5-444D3E93B525}"/>
              </a:ext>
            </a:extLst>
          </p:cNvPr>
          <p:cNvSpPr>
            <a:spLocks noGrp="1"/>
          </p:cNvSpPr>
          <p:nvPr>
            <p:ph type="sldNum" sz="quarter" idx="12"/>
          </p:nvPr>
        </p:nvSpPr>
        <p:spPr/>
        <p:txBody>
          <a:bodyPr/>
          <a:lstStyle>
            <a:lvl1pPr>
              <a:defRPr/>
            </a:lvl1pPr>
          </a:lstStyle>
          <a:p>
            <a:pPr>
              <a:defRPr/>
            </a:pPr>
            <a:fld id="{5085D08E-2D60-4EE8-AA29-A0AE23CDD51D}" type="slidenum">
              <a:rPr lang="en-US" altLang="tr-TR"/>
              <a:pPr>
                <a:defRPr/>
              </a:pPr>
              <a:t>‹#›</a:t>
            </a:fld>
            <a:endParaRPr lang="en-US" altLang="tr-TR"/>
          </a:p>
        </p:txBody>
      </p:sp>
    </p:spTree>
    <p:extLst>
      <p:ext uri="{BB962C8B-B14F-4D97-AF65-F5344CB8AC3E}">
        <p14:creationId xmlns:p14="http://schemas.microsoft.com/office/powerpoint/2010/main" val="2067733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Unvan 1"/>
          <p:cNvSpPr>
            <a:spLocks noGrp="1"/>
          </p:cNvSpPr>
          <p:nvPr>
            <p:ph type="title"/>
          </p:nvPr>
        </p:nvSpPr>
        <p:spPr>
          <a:xfrm>
            <a:off x="1422400" y="304801"/>
            <a:ext cx="10058400" cy="1431925"/>
          </a:xfrm>
        </p:spPr>
        <p:txBody>
          <a:bodyPr/>
          <a:lstStyle/>
          <a:p>
            <a:r>
              <a:rPr lang="tr-TR"/>
              <a:t>Asıl başlık stili için tıklatın</a:t>
            </a:r>
          </a:p>
        </p:txBody>
      </p:sp>
      <p:sp>
        <p:nvSpPr>
          <p:cNvPr id="3" name="Metin Yer Tutucusu 2"/>
          <p:cNvSpPr>
            <a:spLocks noGrp="1"/>
          </p:cNvSpPr>
          <p:nvPr>
            <p:ph type="body" sz="half" idx="1"/>
          </p:nvPr>
        </p:nvSpPr>
        <p:spPr>
          <a:xfrm>
            <a:off x="1422400" y="1981200"/>
            <a:ext cx="4927600" cy="4114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553200" y="1981200"/>
            <a:ext cx="4927600" cy="4114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Date Placeholder 3">
            <a:extLst>
              <a:ext uri="{FF2B5EF4-FFF2-40B4-BE49-F238E27FC236}">
                <a16:creationId xmlns:a16="http://schemas.microsoft.com/office/drawing/2014/main" id="{104F0C0C-38F3-4061-821A-BB686D39CF16}"/>
              </a:ext>
            </a:extLst>
          </p:cNvPr>
          <p:cNvSpPr>
            <a:spLocks noGrp="1"/>
          </p:cNvSpPr>
          <p:nvPr>
            <p:ph type="dt" sz="half" idx="10"/>
          </p:nvPr>
        </p:nvSpPr>
        <p:spPr/>
        <p:txBody>
          <a:bodyPr/>
          <a:lstStyle>
            <a:lvl1pPr>
              <a:defRPr/>
            </a:lvl1pPr>
          </a:lstStyle>
          <a:p>
            <a:pPr>
              <a:defRPr/>
            </a:pPr>
            <a:endParaRPr lang="en-US" altLang="tr-TR"/>
          </a:p>
        </p:txBody>
      </p:sp>
      <p:sp>
        <p:nvSpPr>
          <p:cNvPr id="6" name="Footer Placeholder 4">
            <a:extLst>
              <a:ext uri="{FF2B5EF4-FFF2-40B4-BE49-F238E27FC236}">
                <a16:creationId xmlns:a16="http://schemas.microsoft.com/office/drawing/2014/main" id="{99215313-87E0-4BD9-91E5-FE78F82D103C}"/>
              </a:ext>
            </a:extLst>
          </p:cNvPr>
          <p:cNvSpPr>
            <a:spLocks noGrp="1"/>
          </p:cNvSpPr>
          <p:nvPr>
            <p:ph type="ftr" sz="quarter" idx="11"/>
          </p:nvPr>
        </p:nvSpPr>
        <p:spPr/>
        <p:txBody>
          <a:bodyPr/>
          <a:lstStyle>
            <a:lvl1pPr>
              <a:defRPr/>
            </a:lvl1pPr>
          </a:lstStyle>
          <a:p>
            <a:pPr>
              <a:defRPr/>
            </a:pPr>
            <a:endParaRPr lang="en-US" altLang="tr-TR"/>
          </a:p>
        </p:txBody>
      </p:sp>
      <p:sp>
        <p:nvSpPr>
          <p:cNvPr id="7" name="Slide Number Placeholder 5">
            <a:extLst>
              <a:ext uri="{FF2B5EF4-FFF2-40B4-BE49-F238E27FC236}">
                <a16:creationId xmlns:a16="http://schemas.microsoft.com/office/drawing/2014/main" id="{C427B402-B042-4DD8-A186-60202B369FF5}"/>
              </a:ext>
            </a:extLst>
          </p:cNvPr>
          <p:cNvSpPr>
            <a:spLocks noGrp="1"/>
          </p:cNvSpPr>
          <p:nvPr>
            <p:ph type="sldNum" sz="quarter" idx="12"/>
          </p:nvPr>
        </p:nvSpPr>
        <p:spPr/>
        <p:txBody>
          <a:bodyPr/>
          <a:lstStyle>
            <a:lvl1pPr>
              <a:defRPr/>
            </a:lvl1pPr>
          </a:lstStyle>
          <a:p>
            <a:pPr>
              <a:defRPr/>
            </a:pPr>
            <a:fld id="{A5C9CF47-A1E3-448C-9B4A-9092234AC3DB}" type="slidenum">
              <a:rPr lang="en-US" altLang="tr-TR"/>
              <a:pPr>
                <a:defRPr/>
              </a:pPr>
              <a:t>‹#›</a:t>
            </a:fld>
            <a:endParaRPr lang="en-US" altLang="tr-TR"/>
          </a:p>
        </p:txBody>
      </p:sp>
    </p:spTree>
    <p:extLst>
      <p:ext uri="{BB962C8B-B14F-4D97-AF65-F5344CB8AC3E}">
        <p14:creationId xmlns:p14="http://schemas.microsoft.com/office/powerpoint/2010/main" val="363360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9EB8BC-AFA0-4169-B29F-D73042B9E1C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D9E4F3C-0C1E-45BD-AF90-3C67E4C3CB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F00D0F2-2BEA-417E-B686-D49D0A83DDD6}"/>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Alt Bilgi Yer Tutucusu 4">
            <a:extLst>
              <a:ext uri="{FF2B5EF4-FFF2-40B4-BE49-F238E27FC236}">
                <a16:creationId xmlns:a16="http://schemas.microsoft.com/office/drawing/2014/main" id="{0C8E4347-41CB-429A-92FE-4A7AD40D02B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633C8F4-175C-4D96-968A-08CB32D656F3}"/>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217985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9113C71-967E-40C8-B7DF-66E28DA9B8E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6D7AF4F-0FE9-414C-ACED-55C15E8171B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565E5FC-95C5-4E4F-8DB7-48A56FB342D5}"/>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Alt Bilgi Yer Tutucusu 4">
            <a:extLst>
              <a:ext uri="{FF2B5EF4-FFF2-40B4-BE49-F238E27FC236}">
                <a16:creationId xmlns:a16="http://schemas.microsoft.com/office/drawing/2014/main" id="{C3369591-1664-4CA3-A11D-6C97710C52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E8037BD-E9E8-4C6C-9F3A-8BB98A8060B8}"/>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41777352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4323C70-74D5-43DB-ADD2-82F17B017A4A}"/>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F2C0401-056A-4BD6-9A1D-32DBB99677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08B63F9-C766-4038-B603-180C7FFEA96F}"/>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Alt Bilgi Yer Tutucusu 4">
            <a:extLst>
              <a:ext uri="{FF2B5EF4-FFF2-40B4-BE49-F238E27FC236}">
                <a16:creationId xmlns:a16="http://schemas.microsoft.com/office/drawing/2014/main" id="{CE59BF62-F059-4E27-BD2B-B97829D07E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4462F5-50DA-4988-B48F-D9643A9AB6B4}"/>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2987289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E3E41D-2B84-4C4B-9442-9172EA63A16A}"/>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66EFC6E-C993-4D6E-8053-CE4B313C9E5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5751515-6D2B-4424-8A60-9CF267FB5E7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FF927F-8124-430D-AB03-90E49FC85CDB}"/>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6" name="Alt Bilgi Yer Tutucusu 5">
            <a:extLst>
              <a:ext uri="{FF2B5EF4-FFF2-40B4-BE49-F238E27FC236}">
                <a16:creationId xmlns:a16="http://schemas.microsoft.com/office/drawing/2014/main" id="{B15E65A5-6BF0-4B7D-A2AA-59E5FCC4E02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DB4BB35-21FF-41E3-BC19-93A325CBBF8A}"/>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16187226"/>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4CFBC6-43F4-4520-8486-E6DF984DCC7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61055BE-D8FA-4DB2-9D19-96FD56480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2BA8256-BE6A-4D64-90F4-0B9EF1B6C65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1F7069F-DFD7-4835-931A-F314F05F07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CB71D12-EE62-4099-AAFE-62B76645C6C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5A142E4-F8AC-4E6A-8751-55AF25768735}"/>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8" name="Alt Bilgi Yer Tutucusu 7">
            <a:extLst>
              <a:ext uri="{FF2B5EF4-FFF2-40B4-BE49-F238E27FC236}">
                <a16:creationId xmlns:a16="http://schemas.microsoft.com/office/drawing/2014/main" id="{036FE1CF-8B61-4D7F-B2F0-8C1047F3EC2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86DCCDA-8446-4ACD-9FCB-CF40E2F4E19F}"/>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720763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9FDA059-18AA-4A16-8B58-B03AF2A677E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CD63539-3894-4403-8A35-02E537310BD2}"/>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4" name="Alt Bilgi Yer Tutucusu 3">
            <a:extLst>
              <a:ext uri="{FF2B5EF4-FFF2-40B4-BE49-F238E27FC236}">
                <a16:creationId xmlns:a16="http://schemas.microsoft.com/office/drawing/2014/main" id="{CC9A944B-DD6C-4F53-AD8E-7C540B294AE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97AE48B9-1500-444B-B44D-603A5461F87E}"/>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4288406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2783375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A402C3D-DC8E-4265-A21B-7003B1CA30A8}"/>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3" name="Alt Bilgi Yer Tutucusu 2">
            <a:extLst>
              <a:ext uri="{FF2B5EF4-FFF2-40B4-BE49-F238E27FC236}">
                <a16:creationId xmlns:a16="http://schemas.microsoft.com/office/drawing/2014/main" id="{8B772706-377B-421A-AC24-772F45B8911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A93A96E6-6371-46A8-93CC-665B383792E4}"/>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12494827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43686DF-DF62-40F3-B524-6B69C0D433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7306DA6-4343-4F8C-9A9A-149277DF56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272EFE0-4AEE-49CE-9094-8A95589C4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BE9AFC5-B3B4-4F47-845C-2334CE45056B}"/>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6" name="Alt Bilgi Yer Tutucusu 5">
            <a:extLst>
              <a:ext uri="{FF2B5EF4-FFF2-40B4-BE49-F238E27FC236}">
                <a16:creationId xmlns:a16="http://schemas.microsoft.com/office/drawing/2014/main" id="{2F6FE6B9-FDAC-4F60-A900-FC3C2999306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20B77CA-EB4B-49C3-9D93-53DF98F4C0B6}"/>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1756728273"/>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BA794B-E975-4A48-96CE-AAFBA797663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E93C6A5-0526-4DE7-94B7-59D6BDFA3B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90654-D4D0-406F-BB1E-9CE2C68A5D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8D4C020-7A13-4818-8CA5-821766D9C86F}"/>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6" name="Alt Bilgi Yer Tutucusu 5">
            <a:extLst>
              <a:ext uri="{FF2B5EF4-FFF2-40B4-BE49-F238E27FC236}">
                <a16:creationId xmlns:a16="http://schemas.microsoft.com/office/drawing/2014/main" id="{BFB05EB4-FDB1-4E07-A17B-36A5DEA887E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F00EB03-CBFB-4AD0-A44A-B9E7B1C56F3C}"/>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41087270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E526EFC-9CFF-47C7-8403-F6403636507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3EEAEF0B-6D73-4F7B-BE15-F29FF1C9B3A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B34D2A-06AD-48E5-B69D-825C41ECA264}"/>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Alt Bilgi Yer Tutucusu 4">
            <a:extLst>
              <a:ext uri="{FF2B5EF4-FFF2-40B4-BE49-F238E27FC236}">
                <a16:creationId xmlns:a16="http://schemas.microsoft.com/office/drawing/2014/main" id="{738EB761-6823-4273-BB95-E37C9D0EC0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7BBCF8D-C0E7-4394-B1EA-3F6E4E215285}"/>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613939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06C1BCA-3202-4FE8-90A3-82E3C9975CF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F936878-EADA-45E9-8A4E-4748A6E4A5F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E75B140-0AAA-47A4-A441-08700D8C3C80}"/>
              </a:ext>
            </a:extLst>
          </p:cNvPr>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Alt Bilgi Yer Tutucusu 4">
            <a:extLst>
              <a:ext uri="{FF2B5EF4-FFF2-40B4-BE49-F238E27FC236}">
                <a16:creationId xmlns:a16="http://schemas.microsoft.com/office/drawing/2014/main" id="{9CAE6FA5-F927-4F7A-8460-695A341FF0E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BE36322-9FEE-4BB5-8F80-B4301C91F210}"/>
              </a:ext>
            </a:extLst>
          </p:cNvPr>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23723400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Unvan 1"/>
          <p:cNvSpPr>
            <a:spLocks noGrp="1"/>
          </p:cNvSpPr>
          <p:nvPr>
            <p:ph type="title"/>
          </p:nvPr>
        </p:nvSpPr>
        <p:spPr>
          <a:xfrm>
            <a:off x="1422400" y="304801"/>
            <a:ext cx="10058400" cy="1431925"/>
          </a:xfrm>
        </p:spPr>
        <p:txBody>
          <a:bodyPr/>
          <a:lstStyle/>
          <a:p>
            <a:r>
              <a:rPr lang="tr-TR"/>
              <a:t>Asıl başlık stili için tıklatın</a:t>
            </a:r>
          </a:p>
        </p:txBody>
      </p:sp>
      <p:sp>
        <p:nvSpPr>
          <p:cNvPr id="3" name="Metin Yer Tutucusu 2"/>
          <p:cNvSpPr>
            <a:spLocks noGrp="1"/>
          </p:cNvSpPr>
          <p:nvPr>
            <p:ph type="body" sz="half" idx="1"/>
          </p:nvPr>
        </p:nvSpPr>
        <p:spPr>
          <a:xfrm>
            <a:off x="1422400" y="1981200"/>
            <a:ext cx="4927600" cy="41148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6553200" y="1981200"/>
            <a:ext cx="4927600" cy="1981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6553200" y="4114800"/>
            <a:ext cx="4927600" cy="198120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Date Placeholder 3">
            <a:extLst>
              <a:ext uri="{FF2B5EF4-FFF2-40B4-BE49-F238E27FC236}">
                <a16:creationId xmlns:a16="http://schemas.microsoft.com/office/drawing/2014/main" id="{D15D7AAC-8022-4EC4-A625-57E8256955A6}"/>
              </a:ext>
            </a:extLst>
          </p:cNvPr>
          <p:cNvSpPr>
            <a:spLocks noGrp="1"/>
          </p:cNvSpPr>
          <p:nvPr>
            <p:ph type="dt" sz="half" idx="10"/>
          </p:nvPr>
        </p:nvSpPr>
        <p:spPr/>
        <p:txBody>
          <a:bodyPr/>
          <a:lstStyle>
            <a:lvl1pPr>
              <a:defRPr/>
            </a:lvl1pPr>
          </a:lstStyle>
          <a:p>
            <a:pPr>
              <a:defRPr/>
            </a:pPr>
            <a:endParaRPr lang="en-US" altLang="tr-TR"/>
          </a:p>
        </p:txBody>
      </p:sp>
      <p:sp>
        <p:nvSpPr>
          <p:cNvPr id="7" name="Footer Placeholder 4">
            <a:extLst>
              <a:ext uri="{FF2B5EF4-FFF2-40B4-BE49-F238E27FC236}">
                <a16:creationId xmlns:a16="http://schemas.microsoft.com/office/drawing/2014/main" id="{ED47B449-E909-42F1-BE66-8FFC7760AAAA}"/>
              </a:ext>
            </a:extLst>
          </p:cNvPr>
          <p:cNvSpPr>
            <a:spLocks noGrp="1"/>
          </p:cNvSpPr>
          <p:nvPr>
            <p:ph type="ftr" sz="quarter" idx="11"/>
          </p:nvPr>
        </p:nvSpPr>
        <p:spPr/>
        <p:txBody>
          <a:bodyPr/>
          <a:lstStyle>
            <a:lvl1pPr>
              <a:defRPr/>
            </a:lvl1pPr>
          </a:lstStyle>
          <a:p>
            <a:pPr>
              <a:defRPr/>
            </a:pPr>
            <a:endParaRPr lang="en-US" altLang="tr-TR"/>
          </a:p>
        </p:txBody>
      </p:sp>
      <p:sp>
        <p:nvSpPr>
          <p:cNvPr id="8" name="Slide Number Placeholder 5">
            <a:extLst>
              <a:ext uri="{FF2B5EF4-FFF2-40B4-BE49-F238E27FC236}">
                <a16:creationId xmlns:a16="http://schemas.microsoft.com/office/drawing/2014/main" id="{095D5AEC-DAA7-45DF-AAB5-444D3E93B525}"/>
              </a:ext>
            </a:extLst>
          </p:cNvPr>
          <p:cNvSpPr>
            <a:spLocks noGrp="1"/>
          </p:cNvSpPr>
          <p:nvPr>
            <p:ph type="sldNum" sz="quarter" idx="12"/>
          </p:nvPr>
        </p:nvSpPr>
        <p:spPr/>
        <p:txBody>
          <a:bodyPr/>
          <a:lstStyle>
            <a:lvl1pPr>
              <a:defRPr/>
            </a:lvl1pPr>
          </a:lstStyle>
          <a:p>
            <a:pPr>
              <a:defRPr/>
            </a:pPr>
            <a:fld id="{5085D08E-2D60-4EE8-AA29-A0AE23CDD51D}" type="slidenum">
              <a:rPr lang="en-US" altLang="tr-TR"/>
              <a:pPr>
                <a:defRPr/>
              </a:pPr>
              <a:t>‹#›</a:t>
            </a:fld>
            <a:endParaRPr lang="en-US" altLang="tr-TR"/>
          </a:p>
        </p:txBody>
      </p:sp>
    </p:spTree>
    <p:extLst>
      <p:ext uri="{BB962C8B-B14F-4D97-AF65-F5344CB8AC3E}">
        <p14:creationId xmlns:p14="http://schemas.microsoft.com/office/powerpoint/2010/main" val="41540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F09E4D-DE6F-44A9-AAC2-A5272F510ACE}" type="datetimeFigureOut">
              <a:rPr lang="tr-TR" smtClean="0"/>
              <a:t>16.07.2019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1651031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F09E4D-DE6F-44A9-AAC2-A5272F510ACE}" type="datetimeFigureOut">
              <a:rPr lang="tr-TR" smtClean="0"/>
              <a:t>16.07.2019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38832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45127" y="2507550"/>
            <a:ext cx="5156200" cy="368052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0" y="2507550"/>
            <a:ext cx="5181601" cy="368052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52F09E4D-DE6F-44A9-AAC2-A5272F510ACE}" type="datetimeFigureOut">
              <a:rPr lang="tr-TR" smtClean="0"/>
              <a:t>16.07.2019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8B5A90E-76F2-4378-81E2-6EE23FA126AF}"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363820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2F09E4D-DE6F-44A9-AAC2-A5272F510ACE}" type="datetimeFigureOut">
              <a:rPr lang="tr-TR" smtClean="0"/>
              <a:t>16.07.2019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B5A90E-76F2-4378-81E2-6EE23FA126AF}"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2075383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F09E4D-DE6F-44A9-AAC2-A5272F510ACE}" type="datetimeFigureOut">
              <a:rPr lang="tr-TR" smtClean="0"/>
              <a:t>16.07.2019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629805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tr-TR"/>
              <a:t>Asıl başlık stilini düzenlemek için tıklayın</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F09E4D-DE6F-44A9-AAC2-A5272F510ACE}" type="datetimeFigureOut">
              <a:rPr lang="tr-TR" smtClean="0"/>
              <a:t>16.07.2019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119051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F09E4D-DE6F-44A9-AAC2-A5272F510ACE}" type="datetimeFigureOut">
              <a:rPr lang="tr-TR" smtClean="0"/>
              <a:t>16.07.2019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B5A90E-76F2-4378-81E2-6EE23FA126AF}" type="slidenum">
              <a:rPr lang="tr-TR" smtClean="0"/>
              <a:t>‹#›</a:t>
            </a:fld>
            <a:endParaRPr lang="tr-TR"/>
          </a:p>
        </p:txBody>
      </p:sp>
    </p:spTree>
    <p:extLst>
      <p:ext uri="{BB962C8B-B14F-4D97-AF65-F5344CB8AC3E}">
        <p14:creationId xmlns:p14="http://schemas.microsoft.com/office/powerpoint/2010/main" val="3379055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52F09E4D-DE6F-44A9-AAC2-A5272F510ACE}" type="datetimeFigureOut">
              <a:rPr lang="tr-TR" smtClean="0"/>
              <a:t>16.07.2019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68B5A90E-76F2-4378-81E2-6EE23FA126AF}" type="slidenum">
              <a:rPr lang="tr-TR" smtClean="0"/>
              <a:t>‹#›</a:t>
            </a:fld>
            <a:endParaRPr lang="tr-TR"/>
          </a:p>
        </p:txBody>
      </p:sp>
    </p:spTree>
    <p:extLst>
      <p:ext uri="{BB962C8B-B14F-4D97-AF65-F5344CB8AC3E}">
        <p14:creationId xmlns:p14="http://schemas.microsoft.com/office/powerpoint/2010/main" val="103071252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2CA472-122D-4551-9C15-7504510026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9DD0BD8-5D14-4B40-85D1-9A943FED42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C7A3264-AF33-4E55-A16F-CD1A2F1E3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F09E4D-DE6F-44A9-AAC2-A5272F510ACE}" type="datetimeFigureOut">
              <a:rPr lang="tr-TR" smtClean="0"/>
              <a:t>16.07.2019</a:t>
            </a:fld>
            <a:endParaRPr lang="tr-TR"/>
          </a:p>
        </p:txBody>
      </p:sp>
      <p:sp>
        <p:nvSpPr>
          <p:cNvPr id="5" name="Alt Bilgi Yer Tutucusu 4">
            <a:extLst>
              <a:ext uri="{FF2B5EF4-FFF2-40B4-BE49-F238E27FC236}">
                <a16:creationId xmlns:a16="http://schemas.microsoft.com/office/drawing/2014/main" id="{A0BDA087-7BA3-4467-B55A-F56D71A7D7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629D28E4-8029-4171-AA3B-6723B8339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B5A90E-76F2-4378-81E2-6EE23FA126AF}" type="slidenum">
              <a:rPr lang="tr-TR" smtClean="0"/>
              <a:t>‹#›</a:t>
            </a:fld>
            <a:endParaRPr lang="tr-TR"/>
          </a:p>
        </p:txBody>
      </p:sp>
    </p:spTree>
    <p:extLst>
      <p:ext uri="{BB962C8B-B14F-4D97-AF65-F5344CB8AC3E}">
        <p14:creationId xmlns:p14="http://schemas.microsoft.com/office/powerpoint/2010/main" val="2481049755"/>
      </p:ext>
    </p:extLst>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 id="214748383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5.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8B28AF-D70A-4C7A-B369-62948E156CF5}"/>
              </a:ext>
            </a:extLst>
          </p:cNvPr>
          <p:cNvSpPr>
            <a:spLocks noGrp="1"/>
          </p:cNvSpPr>
          <p:nvPr>
            <p:ph type="ctrTitle"/>
          </p:nvPr>
        </p:nvSpPr>
        <p:spPr/>
        <p:txBody>
          <a:bodyPr>
            <a:normAutofit fontScale="90000"/>
          </a:bodyPr>
          <a:lstStyle/>
          <a:p>
            <a:br>
              <a:rPr lang="tr-TR" dirty="0"/>
            </a:br>
            <a:br>
              <a:rPr lang="tr-TR" dirty="0"/>
            </a:br>
            <a:r>
              <a:rPr lang="tr-TR" sz="4000" dirty="0"/>
              <a:t>ÖRGÜTSEL DAVRANIŞ</a:t>
            </a:r>
            <a:br>
              <a:rPr lang="tr-TR" sz="4000" dirty="0"/>
            </a:br>
            <a:r>
              <a:rPr lang="tr-TR" sz="4000" dirty="0"/>
              <a:t>ADMYO</a:t>
            </a:r>
            <a:br>
              <a:rPr lang="tr-TR" sz="4000" dirty="0"/>
            </a:br>
            <a:r>
              <a:rPr lang="tr-TR" sz="4000" dirty="0"/>
              <a:t>2018-2019 BAHAR DÖNEMİ</a:t>
            </a:r>
            <a:br>
              <a:rPr lang="tr-TR" sz="4000" dirty="0"/>
            </a:br>
            <a:r>
              <a:rPr lang="tr-TR" sz="4000" dirty="0"/>
              <a:t>Doç. Dr. Sonay BAYRAMOĞLU ÖZUĞURLU</a:t>
            </a:r>
          </a:p>
        </p:txBody>
      </p:sp>
      <p:sp>
        <p:nvSpPr>
          <p:cNvPr id="3" name="Alt Başlık 2">
            <a:extLst>
              <a:ext uri="{FF2B5EF4-FFF2-40B4-BE49-F238E27FC236}">
                <a16:creationId xmlns:a16="http://schemas.microsoft.com/office/drawing/2014/main" id="{C6EC4A73-4607-4C50-8BD0-C8B6B47E1577}"/>
              </a:ext>
            </a:extLst>
          </p:cNvPr>
          <p:cNvSpPr>
            <a:spLocks noGrp="1"/>
          </p:cNvSpPr>
          <p:nvPr>
            <p:ph type="subTitle" idx="1"/>
          </p:nvPr>
        </p:nvSpPr>
        <p:spPr/>
        <p:txBody>
          <a:bodyPr>
            <a:normAutofit/>
          </a:bodyPr>
          <a:lstStyle/>
          <a:p>
            <a:r>
              <a:rPr lang="tr-TR" dirty="0"/>
              <a:t>12. HAFTA</a:t>
            </a:r>
          </a:p>
          <a:p>
            <a:r>
              <a:rPr lang="tr-TR" dirty="0"/>
              <a:t>Grup Dinamiği ve Takımlar</a:t>
            </a:r>
          </a:p>
        </p:txBody>
      </p:sp>
    </p:spTree>
    <p:extLst>
      <p:ext uri="{BB962C8B-B14F-4D97-AF65-F5344CB8AC3E}">
        <p14:creationId xmlns:p14="http://schemas.microsoft.com/office/powerpoint/2010/main" val="414395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Unvan 5">
            <a:extLst>
              <a:ext uri="{FF2B5EF4-FFF2-40B4-BE49-F238E27FC236}">
                <a16:creationId xmlns:a16="http://schemas.microsoft.com/office/drawing/2014/main" id="{FF40FF88-8661-43D4-903C-EE0A78882D98}"/>
              </a:ext>
            </a:extLst>
          </p:cNvPr>
          <p:cNvSpPr>
            <a:spLocks noGrp="1"/>
          </p:cNvSpPr>
          <p:nvPr>
            <p:ph type="title"/>
          </p:nvPr>
        </p:nvSpPr>
        <p:spPr>
          <a:xfrm>
            <a:off x="2286001" y="365126"/>
            <a:ext cx="7758113" cy="473075"/>
          </a:xfrm>
        </p:spPr>
        <p:txBody>
          <a:bodyPr>
            <a:normAutofit fontScale="90000"/>
          </a:bodyPr>
          <a:lstStyle/>
          <a:p>
            <a:r>
              <a:rPr lang="tr-TR" altLang="tr-TR" sz="2800"/>
              <a:t>Grup- Temel yapı (Statü, rol, haberleşme biçimleri)</a:t>
            </a:r>
          </a:p>
        </p:txBody>
      </p:sp>
      <p:sp>
        <p:nvSpPr>
          <p:cNvPr id="7" name="İçerik Yer Tutucusu 6">
            <a:extLst>
              <a:ext uri="{FF2B5EF4-FFF2-40B4-BE49-F238E27FC236}">
                <a16:creationId xmlns:a16="http://schemas.microsoft.com/office/drawing/2014/main" id="{05A8807B-CD49-4EB6-AA3E-1BB7BE44E516}"/>
              </a:ext>
            </a:extLst>
          </p:cNvPr>
          <p:cNvSpPr>
            <a:spLocks noGrp="1"/>
          </p:cNvSpPr>
          <p:nvPr>
            <p:ph idx="1"/>
          </p:nvPr>
        </p:nvSpPr>
        <p:spPr/>
        <p:txBody>
          <a:bodyPr>
            <a:normAutofit fontScale="85000" lnSpcReduction="10000"/>
          </a:bodyPr>
          <a:lstStyle/>
          <a:p>
            <a:pPr marL="0" indent="0">
              <a:buNone/>
              <a:defRPr/>
            </a:pPr>
            <a:r>
              <a:rPr lang="tr-TR" dirty="0"/>
              <a:t>Bir grupta, bireylere sosyal olarak verilmiş olan pozisyonlar </a:t>
            </a:r>
            <a:r>
              <a:rPr lang="tr-TR" b="1" dirty="0"/>
              <a:t>statü </a:t>
            </a:r>
            <a:r>
              <a:rPr lang="tr-TR" dirty="0"/>
              <a:t>olarak adlandırılır. Statü bazen bireyin mevkiinden kaynaklanır. Bazen de bireyin grup içi etkin faaliyet ve başarıları sonucu elde edilir. Bir grup içinde üyeler arasında statü farklılaşması mevcut ise bu gruba </a:t>
            </a:r>
            <a:r>
              <a:rPr lang="tr-TR" b="1" dirty="0"/>
              <a:t>hiyerarşik yapılı gruplar</a:t>
            </a:r>
            <a:r>
              <a:rPr lang="tr-TR" dirty="0"/>
              <a:t> denir.</a:t>
            </a:r>
          </a:p>
          <a:p>
            <a:pPr marL="0" indent="0">
              <a:buNone/>
              <a:defRPr/>
            </a:pPr>
            <a:r>
              <a:rPr lang="tr-TR" dirty="0"/>
              <a:t>Eğer statü farklılaşması yok ise bu gruplara da </a:t>
            </a:r>
            <a:r>
              <a:rPr lang="tr-TR" b="1" dirty="0"/>
              <a:t>arkadaşlık grupları </a:t>
            </a:r>
            <a:r>
              <a:rPr lang="tr-TR" dirty="0"/>
              <a:t>adı verilir.</a:t>
            </a:r>
          </a:p>
          <a:p>
            <a:pPr marL="0" indent="0">
              <a:buNone/>
              <a:defRPr/>
            </a:pPr>
            <a:r>
              <a:rPr lang="tr-TR" dirty="0"/>
              <a:t>Hiyerarşik yapılı gruplarda ast üst ilişkileri veya haberleşmesi az bir düzeye inmekte yaratıcılık ve yenilik azalmakta karara katılma ve demokratikleşme eğilimleri de asgari düzeyde olmaktadır. Buna karşılık hiyerarşik yapılı gruplarda iş verimliliği ve disiplin yüksek olmaktadır.</a:t>
            </a:r>
          </a:p>
          <a:p>
            <a:pPr marL="0" indent="0">
              <a:buNone/>
              <a:defRPr/>
            </a:pPr>
            <a:r>
              <a:rPr lang="tr-TR" dirty="0"/>
              <a:t>Arkadaşlık gruplarında ise karara katılma yenilikçi ve yaratıcı olma eğilimleri ile haberleşme yoğunluğu artmakta yapılan işin kalitesi yükselmektedir. Ancak iş disiplini ve otorite bozulmakta iş verimliliğinde düşme meydana gelmektedir. (Erol Eren, s. 126)</a:t>
            </a:r>
          </a:p>
          <a:p>
            <a:pPr marL="0" indent="0">
              <a:buNone/>
              <a:defRPr/>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Unvan 5">
            <a:extLst>
              <a:ext uri="{FF2B5EF4-FFF2-40B4-BE49-F238E27FC236}">
                <a16:creationId xmlns:a16="http://schemas.microsoft.com/office/drawing/2014/main" id="{7394303B-4EE2-4515-996F-4DFC25044D86}"/>
              </a:ext>
            </a:extLst>
          </p:cNvPr>
          <p:cNvSpPr>
            <a:spLocks noGrp="1"/>
          </p:cNvSpPr>
          <p:nvPr>
            <p:ph type="title"/>
          </p:nvPr>
        </p:nvSpPr>
        <p:spPr>
          <a:xfrm>
            <a:off x="2057401" y="228601"/>
            <a:ext cx="7986713" cy="473075"/>
          </a:xfrm>
        </p:spPr>
        <p:txBody>
          <a:bodyPr>
            <a:normAutofit fontScale="90000"/>
          </a:bodyPr>
          <a:lstStyle/>
          <a:p>
            <a:r>
              <a:rPr lang="tr-TR" altLang="tr-TR" sz="2800" dirty="0"/>
              <a:t>Grup_ Temel yapı (Statü, rol, haberleşme biçimleri</a:t>
            </a:r>
          </a:p>
        </p:txBody>
      </p:sp>
      <p:sp>
        <p:nvSpPr>
          <p:cNvPr id="7" name="İçerik Yer Tutucusu 6">
            <a:extLst>
              <a:ext uri="{FF2B5EF4-FFF2-40B4-BE49-F238E27FC236}">
                <a16:creationId xmlns:a16="http://schemas.microsoft.com/office/drawing/2014/main" id="{BCE067A8-1C8C-4CE5-A6F3-A292FE39453B}"/>
              </a:ext>
            </a:extLst>
          </p:cNvPr>
          <p:cNvSpPr>
            <a:spLocks noGrp="1"/>
          </p:cNvSpPr>
          <p:nvPr>
            <p:ph idx="1"/>
          </p:nvPr>
        </p:nvSpPr>
        <p:spPr>
          <a:xfrm>
            <a:off x="2209801" y="1516064"/>
            <a:ext cx="7834313" cy="4808537"/>
          </a:xfrm>
        </p:spPr>
        <p:txBody>
          <a:bodyPr>
            <a:normAutofit/>
          </a:bodyPr>
          <a:lstStyle/>
          <a:p>
            <a:pPr>
              <a:buFont typeface="Wingdings 2" pitchFamily="18" charset="2"/>
              <a:buChar char=""/>
              <a:defRPr/>
            </a:pPr>
            <a:r>
              <a:rPr lang="tr-TR" b="1" dirty="0"/>
              <a:t>Norm: </a:t>
            </a:r>
          </a:p>
          <a:p>
            <a:pPr marL="0" indent="0">
              <a:buNone/>
              <a:defRPr/>
            </a:pPr>
            <a:r>
              <a:rPr lang="tr-TR" dirty="0"/>
              <a:t>Grup üyelerinin gerek grup içi bireysel faaliyetlerinde ve gerekse birbirleri ile karşılıklı ilişkilerinde uymak istedikleri davranış kurallarına </a:t>
            </a:r>
            <a:r>
              <a:rPr lang="tr-TR" b="1" dirty="0"/>
              <a:t>norm</a:t>
            </a:r>
            <a:r>
              <a:rPr lang="tr-TR" dirty="0"/>
              <a:t> adını verilir. </a:t>
            </a:r>
          </a:p>
          <a:p>
            <a:pPr marL="0" indent="0">
              <a:buNone/>
              <a:defRPr/>
            </a:pPr>
            <a:r>
              <a:rPr lang="tr-TR" dirty="0"/>
              <a:t>Normlar benimsendikten sonra sosyal baskı araçların dönüşür. Normlardan kısmen sağanlara ya da uymayanlara, davranışının hatalı olduğu hissettirilir veya bazen açıkça bildirilir. Eğer üye bu uyarılara ilgisiz kalırsa bireysel uyarılar </a:t>
            </a:r>
            <a:r>
              <a:rPr lang="tr-TR" b="1" dirty="0"/>
              <a:t>sosyal baskı </a:t>
            </a:r>
            <a:r>
              <a:rPr lang="tr-TR" dirty="0"/>
              <a:t>biçimine dönüşür:</a:t>
            </a:r>
          </a:p>
          <a:p>
            <a:pPr marL="0" indent="0">
              <a:buNone/>
              <a:defRPr/>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2E7C18-9B91-44E9-A483-A62D1A500E2C}"/>
              </a:ext>
            </a:extLst>
          </p:cNvPr>
          <p:cNvSpPr>
            <a:spLocks noGrp="1"/>
          </p:cNvSpPr>
          <p:nvPr>
            <p:ph type="title"/>
          </p:nvPr>
        </p:nvSpPr>
        <p:spPr/>
        <p:txBody>
          <a:bodyPr/>
          <a:lstStyle/>
          <a:p>
            <a:r>
              <a:rPr lang="tr-TR" altLang="tr-TR"/>
              <a:t>Grup_ Temel yapı (Statü, rol, haberleşme biçimleri</a:t>
            </a:r>
            <a:endParaRPr lang="tr-TR"/>
          </a:p>
        </p:txBody>
      </p:sp>
      <p:sp>
        <p:nvSpPr>
          <p:cNvPr id="3" name="İçerik Yer Tutucusu 2">
            <a:extLst>
              <a:ext uri="{FF2B5EF4-FFF2-40B4-BE49-F238E27FC236}">
                <a16:creationId xmlns:a16="http://schemas.microsoft.com/office/drawing/2014/main" id="{E04A604F-D7D1-4F16-8A14-281673EA2673}"/>
              </a:ext>
            </a:extLst>
          </p:cNvPr>
          <p:cNvSpPr>
            <a:spLocks noGrp="1"/>
          </p:cNvSpPr>
          <p:nvPr>
            <p:ph idx="1"/>
          </p:nvPr>
        </p:nvSpPr>
        <p:spPr/>
        <p:txBody>
          <a:bodyPr/>
          <a:lstStyle/>
          <a:p>
            <a:pPr>
              <a:defRPr/>
            </a:pPr>
            <a:r>
              <a:rPr lang="tr-TR" b="1" dirty="0"/>
              <a:t>Sosyal baskı</a:t>
            </a:r>
            <a:r>
              <a:rPr lang="tr-TR" dirty="0"/>
              <a:t>: </a:t>
            </a:r>
          </a:p>
          <a:p>
            <a:pPr marL="0" indent="0">
              <a:buNone/>
              <a:defRPr/>
            </a:pPr>
            <a:r>
              <a:rPr lang="tr-TR" dirty="0"/>
              <a:t>yalnız bırakma ya da cezalandırma (örneğin, konuşmama, azarlama, alay etme, iş araç ve gereçlerini saklama, çalıştığı makine ve tezgahlara gizli sabotajlar yaparak iş verimliliğini düşürme vs. </a:t>
            </a:r>
          </a:p>
          <a:p>
            <a:endParaRPr lang="tr-TR" dirty="0"/>
          </a:p>
        </p:txBody>
      </p:sp>
    </p:spTree>
    <p:extLst>
      <p:ext uri="{BB962C8B-B14F-4D97-AF65-F5344CB8AC3E}">
        <p14:creationId xmlns:p14="http://schemas.microsoft.com/office/powerpoint/2010/main" val="1220634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BC23B8F-545A-4E11-B89A-4EBD4FA8C80A}"/>
              </a:ext>
            </a:extLst>
          </p:cNvPr>
          <p:cNvSpPr>
            <a:spLocks noGrp="1"/>
          </p:cNvSpPr>
          <p:nvPr>
            <p:ph type="title"/>
          </p:nvPr>
        </p:nvSpPr>
        <p:spPr/>
        <p:txBody>
          <a:bodyPr/>
          <a:lstStyle/>
          <a:p>
            <a:r>
              <a:rPr lang="tr-TR"/>
              <a:t>12. </a:t>
            </a:r>
            <a:r>
              <a:rPr lang="tr-TR" dirty="0"/>
              <a:t>HAFTA Grup Dinamiği ve Takımlar</a:t>
            </a:r>
          </a:p>
        </p:txBody>
      </p:sp>
      <p:sp>
        <p:nvSpPr>
          <p:cNvPr id="3" name="İçerik Yer Tutucusu 2">
            <a:extLst>
              <a:ext uri="{FF2B5EF4-FFF2-40B4-BE49-F238E27FC236}">
                <a16:creationId xmlns:a16="http://schemas.microsoft.com/office/drawing/2014/main" id="{D6E4594F-E2B6-47B5-A4C5-2D0D0BDEE059}"/>
              </a:ext>
            </a:extLst>
          </p:cNvPr>
          <p:cNvSpPr>
            <a:spLocks noGrp="1"/>
          </p:cNvSpPr>
          <p:nvPr>
            <p:ph idx="1"/>
          </p:nvPr>
        </p:nvSpPr>
        <p:spPr/>
        <p:txBody>
          <a:bodyPr/>
          <a:lstStyle/>
          <a:p>
            <a:pPr marL="0" indent="0">
              <a:buNone/>
            </a:pPr>
            <a:r>
              <a:rPr lang="tr-TR" dirty="0"/>
              <a:t>Grup çalışması, çoğu modern örgütün olmazsa olmaz bileşenlerinden biridir. Derste takım ve grupların işleyişindeki temel süreçler incelenecektir; tutarlılık, kurallar; çatışma ve konuşma. Ayrıca tutarlı grupların faydalı ve sorunlu tarafları tartışılacaktır; farklılaşan gruplar daha mı etkilidir? Kendi kendini yöneten takımların avantaj ve dezavantajları nelerdir?</a:t>
            </a:r>
          </a:p>
        </p:txBody>
      </p:sp>
    </p:spTree>
    <p:extLst>
      <p:ext uri="{BB962C8B-B14F-4D97-AF65-F5344CB8AC3E}">
        <p14:creationId xmlns:p14="http://schemas.microsoft.com/office/powerpoint/2010/main" val="547444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D7F56EB-04C0-4489-9D6C-55157EE89E08}"/>
              </a:ext>
            </a:extLst>
          </p:cNvPr>
          <p:cNvSpPr>
            <a:spLocks noGrp="1" noChangeArrowheads="1"/>
          </p:cNvSpPr>
          <p:nvPr>
            <p:ph type="title"/>
          </p:nvPr>
        </p:nvSpPr>
        <p:spPr>
          <a:xfrm>
            <a:off x="940904" y="365125"/>
            <a:ext cx="10412896" cy="1304649"/>
          </a:xfrm>
        </p:spPr>
        <p:txBody>
          <a:bodyPr/>
          <a:lstStyle/>
          <a:p>
            <a:r>
              <a:rPr lang="tr-TR" altLang="tr-TR" dirty="0"/>
              <a:t>Amaç: Grup dinamiklerini tanımlamak</a:t>
            </a:r>
            <a:br>
              <a:rPr lang="en-US" altLang="tr-TR" dirty="0"/>
            </a:br>
            <a:endParaRPr lang="en-US" altLang="tr-TR" dirty="0"/>
          </a:p>
        </p:txBody>
      </p:sp>
      <p:sp>
        <p:nvSpPr>
          <p:cNvPr id="16387" name="Rectangle 3">
            <a:extLst>
              <a:ext uri="{FF2B5EF4-FFF2-40B4-BE49-F238E27FC236}">
                <a16:creationId xmlns:a16="http://schemas.microsoft.com/office/drawing/2014/main" id="{17C36AED-A9B5-495F-841D-24C52D09B279}"/>
              </a:ext>
            </a:extLst>
          </p:cNvPr>
          <p:cNvSpPr>
            <a:spLocks noGrp="1" noChangeArrowheads="1"/>
          </p:cNvSpPr>
          <p:nvPr>
            <p:ph idx="1"/>
          </p:nvPr>
        </p:nvSpPr>
        <p:spPr/>
        <p:txBody>
          <a:bodyPr>
            <a:normAutofit/>
          </a:bodyPr>
          <a:lstStyle/>
          <a:p>
            <a:pPr marL="342906" indent="-342906" defTabSz="457207">
              <a:buClr>
                <a:schemeClr val="bg2">
                  <a:lumMod val="40000"/>
                  <a:lumOff val="60000"/>
                </a:schemeClr>
              </a:buClr>
              <a:buFont typeface="Wingdings 3" charset="2"/>
              <a:buChar char=""/>
              <a:defRPr/>
            </a:pPr>
            <a:r>
              <a:rPr lang="tr-TR" altLang="tr-TR" sz="2400" dirty="0"/>
              <a:t>Haftanın konusu: Neden gruplar önemlidir?</a:t>
            </a:r>
            <a:endParaRPr lang="en-US" altLang="tr-TR" sz="2400" dirty="0"/>
          </a:p>
          <a:p>
            <a:pPr marL="342906" indent="-342906" defTabSz="457207">
              <a:buClr>
                <a:schemeClr val="bg2">
                  <a:lumMod val="40000"/>
                  <a:lumOff val="60000"/>
                </a:schemeClr>
              </a:buClr>
              <a:buFont typeface="Wingdings 3" charset="2"/>
              <a:buChar char=""/>
              <a:defRPr/>
            </a:pPr>
            <a:r>
              <a:rPr lang="tr-TR" altLang="tr-TR" sz="2400" dirty="0"/>
              <a:t>İşlenecek konu:</a:t>
            </a:r>
          </a:p>
          <a:p>
            <a:pPr marL="800106" lvl="1" indent="-342906" defTabSz="457207">
              <a:buClr>
                <a:schemeClr val="bg2">
                  <a:lumMod val="40000"/>
                  <a:lumOff val="60000"/>
                </a:schemeClr>
              </a:buClr>
              <a:buFont typeface="Wingdings 3" charset="2"/>
              <a:buChar char=""/>
              <a:defRPr/>
            </a:pPr>
            <a:r>
              <a:rPr lang="tr-TR" altLang="tr-TR" sz="2000" dirty="0"/>
              <a:t>Gruplar (tanım)</a:t>
            </a:r>
            <a:endParaRPr lang="en-US" altLang="tr-TR" sz="2000" dirty="0"/>
          </a:p>
          <a:p>
            <a:pPr marL="742962" lvl="1" indent="-285755" defTabSz="457207">
              <a:buClr>
                <a:schemeClr val="bg2">
                  <a:lumMod val="40000"/>
                  <a:lumOff val="60000"/>
                </a:schemeClr>
              </a:buClr>
              <a:buFont typeface="Wingdings 3" charset="2"/>
              <a:buChar char=""/>
              <a:defRPr/>
            </a:pPr>
            <a:r>
              <a:rPr lang="tr-TR" altLang="tr-TR" sz="2000" dirty="0"/>
              <a:t>Grup türleri</a:t>
            </a:r>
          </a:p>
          <a:p>
            <a:pPr marL="742962" lvl="1" indent="-285755" defTabSz="457207">
              <a:buClr>
                <a:schemeClr val="bg2">
                  <a:lumMod val="40000"/>
                  <a:lumOff val="60000"/>
                </a:schemeClr>
              </a:buClr>
              <a:buFont typeface="Wingdings 3" charset="2"/>
              <a:buChar char=""/>
              <a:defRPr/>
            </a:pPr>
            <a:r>
              <a:rPr lang="tr-TR" altLang="tr-TR" sz="2000" dirty="0"/>
              <a:t>Gruplar neye benzer?</a:t>
            </a:r>
            <a:endParaRPr lang="en-US" altLang="tr-TR" sz="2000" dirty="0"/>
          </a:p>
          <a:p>
            <a:pPr marL="742962" lvl="1" indent="-285755" defTabSz="457207">
              <a:buClr>
                <a:schemeClr val="bg2">
                  <a:lumMod val="40000"/>
                  <a:lumOff val="60000"/>
                </a:schemeClr>
              </a:buClr>
              <a:buFont typeface="Wingdings 3" charset="2"/>
              <a:buChar char=""/>
              <a:defRPr/>
            </a:pPr>
            <a:r>
              <a:rPr lang="tr-TR" altLang="tr-TR" sz="2000" dirty="0"/>
              <a:t>İnsanlar niçin gruplara katılır?</a:t>
            </a:r>
            <a:endParaRPr lang="en-US" altLang="tr-TR" sz="2000" dirty="0"/>
          </a:p>
          <a:p>
            <a:pPr marL="742962" lvl="1" indent="-285755" defTabSz="457207">
              <a:buClr>
                <a:schemeClr val="bg2">
                  <a:lumMod val="40000"/>
                  <a:lumOff val="60000"/>
                </a:schemeClr>
              </a:buClr>
              <a:buFont typeface="Wingdings 3" charset="2"/>
              <a:buChar char=""/>
              <a:defRPr/>
            </a:pPr>
            <a:r>
              <a:rPr lang="tr-TR" altLang="tr-TR" sz="2000" dirty="0"/>
              <a:t>Grup ve bireylerin etkisi</a:t>
            </a:r>
          </a:p>
          <a:p>
            <a:pPr marL="742962" lvl="1" indent="-285755" defTabSz="457207">
              <a:buClr>
                <a:schemeClr val="bg2">
                  <a:lumMod val="40000"/>
                  <a:lumOff val="60000"/>
                </a:schemeClr>
              </a:buClr>
              <a:buFont typeface="Wingdings 3" charset="2"/>
              <a:buChar char=""/>
              <a:defRPr/>
            </a:pPr>
            <a:r>
              <a:rPr lang="tr-TR" altLang="tr-TR" sz="2000" dirty="0"/>
              <a:t>Takımlar</a:t>
            </a:r>
            <a:endParaRPr lang="en-US" altLang="tr-TR" dirty="0"/>
          </a:p>
          <a:p>
            <a:pPr marL="742962" lvl="1" indent="-285755" defTabSz="457207">
              <a:buClr>
                <a:schemeClr val="bg2">
                  <a:lumMod val="40000"/>
                  <a:lumOff val="60000"/>
                </a:schemeClr>
              </a:buClr>
              <a:buFont typeface="Wingdings 3" charset="2"/>
              <a:buChar char=""/>
              <a:defRPr/>
            </a:pPr>
            <a:r>
              <a:rPr lang="en-US" altLang="tr-TR" sz="2000" dirty="0"/>
              <a:t>Gr</a:t>
            </a:r>
            <a:r>
              <a:rPr lang="tr-TR" altLang="tr-TR" sz="2000" dirty="0" err="1"/>
              <a:t>up</a:t>
            </a:r>
            <a:r>
              <a:rPr lang="tr-TR" altLang="tr-TR" sz="2000" dirty="0"/>
              <a:t> mu takım mı?</a:t>
            </a:r>
            <a:endParaRPr lang="en-US" altLang="tr-TR" sz="2000" dirty="0"/>
          </a:p>
          <a:p>
            <a:pPr marL="742962" lvl="1" indent="-285755" defTabSz="457207">
              <a:buClr>
                <a:schemeClr val="bg2">
                  <a:lumMod val="40000"/>
                  <a:lumOff val="60000"/>
                </a:schemeClr>
              </a:buClr>
              <a:buFont typeface="Wingdings 3" charset="2"/>
              <a:buChar char=""/>
              <a:defRPr/>
            </a:pPr>
            <a:r>
              <a:rPr lang="tr-TR" altLang="tr-TR" sz="2000" dirty="0"/>
              <a:t>Bireylerin takım oyuncusuna dönüştürülmesi</a:t>
            </a:r>
            <a:endParaRPr lang="en-US" alt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46DC538-2C74-426D-9AB7-24A67190C230}"/>
              </a:ext>
            </a:extLst>
          </p:cNvPr>
          <p:cNvSpPr>
            <a:spLocks noGrp="1" noChangeArrowheads="1"/>
          </p:cNvSpPr>
          <p:nvPr>
            <p:ph type="title"/>
          </p:nvPr>
        </p:nvSpPr>
        <p:spPr/>
        <p:txBody>
          <a:bodyPr/>
          <a:lstStyle/>
          <a:p>
            <a:r>
              <a:rPr lang="tr-TR" altLang="tr-TR"/>
              <a:t>Neden önemli?</a:t>
            </a:r>
            <a:endParaRPr lang="en-US" altLang="tr-TR"/>
          </a:p>
        </p:txBody>
      </p:sp>
      <p:sp>
        <p:nvSpPr>
          <p:cNvPr id="5123" name="İçerik Yer Tutucusu 1">
            <a:extLst>
              <a:ext uri="{FF2B5EF4-FFF2-40B4-BE49-F238E27FC236}">
                <a16:creationId xmlns:a16="http://schemas.microsoft.com/office/drawing/2014/main" id="{AD021F8C-1829-4C66-A9F4-F9F55A3F6293}"/>
              </a:ext>
            </a:extLst>
          </p:cNvPr>
          <p:cNvSpPr>
            <a:spLocks noGrp="1"/>
          </p:cNvSpPr>
          <p:nvPr>
            <p:ph idx="1"/>
          </p:nvPr>
        </p:nvSpPr>
        <p:spPr bwMode="auto">
          <a:xfrm>
            <a:off x="2362200" y="1524000"/>
            <a:ext cx="6700838" cy="4724400"/>
          </a:xfrm>
        </p:spPr>
        <p:txBody>
          <a:bodyPr wrap="square" numCol="1" anchor="t" anchorCtr="0" compatLnSpc="1">
            <a:prstTxWarp prst="textNoShape">
              <a:avLst/>
            </a:prstTxWarp>
          </a:bodyPr>
          <a:lstStyle/>
          <a:p>
            <a:pPr marL="0" indent="0">
              <a:buNone/>
            </a:pPr>
            <a:r>
              <a:rPr lang="tr-TR" altLang="tr-TR" dirty="0"/>
              <a:t>Grup, insanların sosyal bir canlı olmaları nedeniyle</a:t>
            </a:r>
          </a:p>
          <a:p>
            <a:pPr marL="0" indent="0">
              <a:buNone/>
            </a:pPr>
            <a:r>
              <a:rPr lang="tr-TR" altLang="tr-TR" dirty="0"/>
              <a:t> yaşadığı süre boyunca çeşitli grupların içerisinde yer alır. Bir şehrin, bir mesleğin, bir kulübün, bir derneğin, bir dinin, bir okulun öğrencisi partinin üyesi de olabilir. Bu üyelikler, kişinin benliğini ve kültürüne etkiler ve toplumdaki yerini ve önemini belirler. </a:t>
            </a:r>
          </a:p>
        </p:txBody>
      </p:sp>
      <p:sp>
        <p:nvSpPr>
          <p:cNvPr id="5124" name="Text Box 3">
            <a:extLst>
              <a:ext uri="{FF2B5EF4-FFF2-40B4-BE49-F238E27FC236}">
                <a16:creationId xmlns:a16="http://schemas.microsoft.com/office/drawing/2014/main" id="{2D08A840-D511-4E4E-B516-37A058FD0710}"/>
              </a:ext>
            </a:extLst>
          </p:cNvPr>
          <p:cNvSpPr txBox="1">
            <a:spLocks noChangeArrowheads="1"/>
          </p:cNvSpPr>
          <p:nvPr/>
        </p:nvSpPr>
        <p:spPr bwMode="auto">
          <a:xfrm>
            <a:off x="3200400" y="2133601"/>
            <a:ext cx="632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ct val="50000"/>
              </a:spcBef>
            </a:pPr>
            <a:endParaRPr lang="tr-TR" altLang="tr-TR">
              <a:latin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E142282-B232-4F2A-964F-FEE280620B25}"/>
              </a:ext>
            </a:extLst>
          </p:cNvPr>
          <p:cNvSpPr>
            <a:spLocks noGrp="1" noChangeArrowheads="1"/>
          </p:cNvSpPr>
          <p:nvPr>
            <p:ph type="title"/>
          </p:nvPr>
        </p:nvSpPr>
        <p:spPr/>
        <p:txBody>
          <a:bodyPr/>
          <a:lstStyle/>
          <a:p>
            <a:r>
              <a:rPr lang="en-US" altLang="tr-TR"/>
              <a:t>Grup</a:t>
            </a:r>
            <a:r>
              <a:rPr lang="tr-TR" altLang="tr-TR"/>
              <a:t>lar</a:t>
            </a:r>
            <a:endParaRPr lang="en-US" altLang="tr-TR"/>
          </a:p>
        </p:txBody>
      </p:sp>
      <p:sp>
        <p:nvSpPr>
          <p:cNvPr id="38916" name="Rectangle 4">
            <a:extLst>
              <a:ext uri="{FF2B5EF4-FFF2-40B4-BE49-F238E27FC236}">
                <a16:creationId xmlns:a16="http://schemas.microsoft.com/office/drawing/2014/main" id="{2C94B26E-1905-4E3A-8B7F-C145A3680F7B}"/>
              </a:ext>
            </a:extLst>
          </p:cNvPr>
          <p:cNvSpPr>
            <a:spLocks noGrp="1" noChangeArrowheads="1"/>
          </p:cNvSpPr>
          <p:nvPr>
            <p:ph type="body" sz="half" idx="1"/>
          </p:nvPr>
        </p:nvSpPr>
        <p:spPr>
          <a:xfrm>
            <a:off x="2819400" y="2514600"/>
            <a:ext cx="3810000" cy="3429000"/>
          </a:xfrm>
        </p:spPr>
        <p:txBody>
          <a:bodyPr>
            <a:normAutofit fontScale="92500" lnSpcReduction="10000"/>
          </a:bodyPr>
          <a:lstStyle/>
          <a:p>
            <a:pPr marL="342906" indent="-342906" defTabSz="457207">
              <a:buClr>
                <a:schemeClr val="bg2">
                  <a:lumMod val="40000"/>
                  <a:lumOff val="60000"/>
                </a:schemeClr>
              </a:buClr>
              <a:buFont typeface="Wingdings 3" charset="2"/>
              <a:buChar char=""/>
              <a:defRPr/>
            </a:pPr>
            <a:r>
              <a:rPr lang="tr-TR" altLang="tr-TR" dirty="0"/>
              <a:t>Gruplar, özel bir amaç için  </a:t>
            </a:r>
            <a:r>
              <a:rPr lang="tr-TR" altLang="tr-TR" dirty="0" err="1"/>
              <a:t>biraraya</a:t>
            </a:r>
            <a:r>
              <a:rPr lang="tr-TR" altLang="tr-TR" dirty="0"/>
              <a:t> gelmiş iki veya daha fazla insanın bir amaç için </a:t>
            </a:r>
            <a:r>
              <a:rPr lang="tr-TR" altLang="tr-TR" dirty="0" err="1"/>
              <a:t>biraraya</a:t>
            </a:r>
            <a:r>
              <a:rPr lang="tr-TR" altLang="tr-TR" dirty="0"/>
              <a:t> geldiği ya da zorunluluktan dolayı içinde bulunduğu ve bu insanlar arasında etkileşim ve iletişimin bulunduğu yapılardır.</a:t>
            </a:r>
            <a:endParaRPr lang="en-US" altLang="tr-TR" dirty="0"/>
          </a:p>
        </p:txBody>
      </p:sp>
      <p:sp>
        <p:nvSpPr>
          <p:cNvPr id="6148" name="İçerik Yer Tutucusu 6">
            <a:extLst>
              <a:ext uri="{FF2B5EF4-FFF2-40B4-BE49-F238E27FC236}">
                <a16:creationId xmlns:a16="http://schemas.microsoft.com/office/drawing/2014/main" id="{E59A3E61-BCA3-4790-A7BD-15E85DA61B09}"/>
              </a:ext>
            </a:extLst>
          </p:cNvPr>
          <p:cNvSpPr>
            <a:spLocks noGrp="1"/>
          </p:cNvSpPr>
          <p:nvPr>
            <p:ph sz="quarter" idx="2"/>
          </p:nvPr>
        </p:nvSpPr>
        <p:spPr bwMode="auto">
          <a:xfrm>
            <a:off x="6629400" y="2057400"/>
            <a:ext cx="3505200" cy="1905000"/>
          </a:xfrm>
        </p:spPr>
        <p:txBody>
          <a:bodyPr wrap="square" numCol="1" anchor="t" anchorCtr="0" compatLnSpc="1">
            <a:prstTxWarp prst="textNoShape">
              <a:avLst/>
            </a:prstTxWarp>
          </a:bodyPr>
          <a:lstStyle/>
          <a:p>
            <a:endParaRPr lang="tr-TR" altLang="tr-TR"/>
          </a:p>
          <a:p>
            <a:endParaRPr lang="tr-TR" altLang="tr-TR"/>
          </a:p>
          <a:p>
            <a:endParaRPr lang="tr-TR" altLang="tr-TR"/>
          </a:p>
        </p:txBody>
      </p:sp>
      <p:sp>
        <p:nvSpPr>
          <p:cNvPr id="6149" name="Text Box 3">
            <a:extLst>
              <a:ext uri="{FF2B5EF4-FFF2-40B4-BE49-F238E27FC236}">
                <a16:creationId xmlns:a16="http://schemas.microsoft.com/office/drawing/2014/main" id="{E6A7C5E4-D232-4D1A-B4D2-A0C3A294A134}"/>
              </a:ext>
            </a:extLst>
          </p:cNvPr>
          <p:cNvSpPr txBox="1">
            <a:spLocks noChangeArrowheads="1"/>
          </p:cNvSpPr>
          <p:nvPr/>
        </p:nvSpPr>
        <p:spPr bwMode="auto">
          <a:xfrm>
            <a:off x="3200400" y="2133601"/>
            <a:ext cx="632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ct val="50000"/>
              </a:spcBef>
            </a:pPr>
            <a:endParaRPr lang="tr-TR" altLang="tr-TR">
              <a:latin typeface="Tahoma" panose="020B0604030504040204" pitchFamily="34" charset="0"/>
            </a:endParaRPr>
          </a:p>
        </p:txBody>
      </p:sp>
      <p:pic>
        <p:nvPicPr>
          <p:cNvPr id="6150" name="Resim 5">
            <a:extLst>
              <a:ext uri="{FF2B5EF4-FFF2-40B4-BE49-F238E27FC236}">
                <a16:creationId xmlns:a16="http://schemas.microsoft.com/office/drawing/2014/main" id="{83AD1B41-2520-42F4-90E8-711D93EE4F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38901" y="1981200"/>
            <a:ext cx="4024313" cy="273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106479A-1058-4F39-B40D-D1400CC1DF49}"/>
              </a:ext>
            </a:extLst>
          </p:cNvPr>
          <p:cNvSpPr>
            <a:spLocks noGrp="1" noChangeArrowheads="1"/>
          </p:cNvSpPr>
          <p:nvPr>
            <p:ph type="title"/>
          </p:nvPr>
        </p:nvSpPr>
        <p:spPr/>
        <p:txBody>
          <a:bodyPr/>
          <a:lstStyle/>
          <a:p>
            <a:r>
              <a:rPr lang="en-US" altLang="tr-TR"/>
              <a:t>Grup</a:t>
            </a:r>
            <a:r>
              <a:rPr lang="tr-TR" altLang="tr-TR"/>
              <a:t>lar</a:t>
            </a:r>
            <a:endParaRPr lang="en-US" altLang="tr-TR"/>
          </a:p>
        </p:txBody>
      </p:sp>
      <p:sp>
        <p:nvSpPr>
          <p:cNvPr id="7171" name="Rectangle 3">
            <a:extLst>
              <a:ext uri="{FF2B5EF4-FFF2-40B4-BE49-F238E27FC236}">
                <a16:creationId xmlns:a16="http://schemas.microsoft.com/office/drawing/2014/main" id="{F47659AE-1196-4678-9503-106185D97CBE}"/>
              </a:ext>
            </a:extLst>
          </p:cNvPr>
          <p:cNvSpPr>
            <a:spLocks noGrp="1" noChangeArrowheads="1"/>
          </p:cNvSpPr>
          <p:nvPr>
            <p:ph type="body" sz="half" idx="1"/>
          </p:nvPr>
        </p:nvSpPr>
        <p:spPr bwMode="auto"/>
        <p:txBody>
          <a:bodyPr wrap="square" numCol="1" anchor="t" anchorCtr="0" compatLnSpc="1">
            <a:prstTxWarp prst="textNoShape">
              <a:avLst/>
            </a:prstTxWarp>
          </a:bodyPr>
          <a:lstStyle/>
          <a:p>
            <a:r>
              <a:rPr lang="en-US" altLang="tr-TR"/>
              <a:t>Form</a:t>
            </a:r>
            <a:r>
              <a:rPr lang="tr-TR" altLang="tr-TR"/>
              <a:t>e</a:t>
            </a:r>
            <a:r>
              <a:rPr lang="en-US" altLang="tr-TR"/>
              <a:t>l Grup</a:t>
            </a:r>
            <a:r>
              <a:rPr lang="tr-TR" altLang="tr-TR"/>
              <a:t>lar</a:t>
            </a:r>
            <a:endParaRPr lang="en-US" altLang="tr-TR"/>
          </a:p>
          <a:p>
            <a:pPr lvl="1"/>
            <a:r>
              <a:rPr lang="tr-TR" altLang="tr-TR"/>
              <a:t>Askeri</a:t>
            </a:r>
            <a:endParaRPr lang="en-US" altLang="tr-TR"/>
          </a:p>
          <a:p>
            <a:pPr lvl="1"/>
            <a:r>
              <a:rPr lang="tr-TR" altLang="tr-TR"/>
              <a:t>Görevli</a:t>
            </a:r>
            <a:br>
              <a:rPr lang="en-US" altLang="tr-TR"/>
            </a:br>
            <a:br>
              <a:rPr lang="en-US" altLang="tr-TR"/>
            </a:br>
            <a:endParaRPr lang="en-US" altLang="tr-TR"/>
          </a:p>
          <a:p>
            <a:r>
              <a:rPr lang="tr-TR" altLang="tr-TR"/>
              <a:t>Enformel</a:t>
            </a:r>
            <a:r>
              <a:rPr lang="en-US" altLang="tr-TR"/>
              <a:t> Grup</a:t>
            </a:r>
            <a:r>
              <a:rPr lang="tr-TR" altLang="tr-TR"/>
              <a:t>lar</a:t>
            </a:r>
            <a:endParaRPr lang="en-US" altLang="tr-TR"/>
          </a:p>
          <a:p>
            <a:pPr lvl="1"/>
            <a:r>
              <a:rPr lang="tr-TR" altLang="tr-TR"/>
              <a:t>Çıkar grubu</a:t>
            </a:r>
            <a:endParaRPr lang="en-US" altLang="tr-TR"/>
          </a:p>
          <a:p>
            <a:pPr lvl="1"/>
            <a:r>
              <a:rPr lang="tr-TR" altLang="tr-TR"/>
              <a:t>Arkadaşlık</a:t>
            </a:r>
            <a:endParaRPr lang="en-US" altLang="tr-TR"/>
          </a:p>
        </p:txBody>
      </p:sp>
      <p:pic>
        <p:nvPicPr>
          <p:cNvPr id="7172" name="İçerik Yer Tutucusu 2">
            <a:extLst>
              <a:ext uri="{FF2B5EF4-FFF2-40B4-BE49-F238E27FC236}">
                <a16:creationId xmlns:a16="http://schemas.microsoft.com/office/drawing/2014/main" id="{00BBC0A6-13C8-4760-98C1-79A8282DA907}"/>
              </a:ext>
            </a:extLst>
          </p:cNvPr>
          <p:cNvPicPr>
            <a:picLocks noGrp="1" noChangeAspect="1"/>
          </p:cNvPicPr>
          <p:nvPr>
            <p:ph sz="quarter" idx="2"/>
          </p:nvPr>
        </p:nvPicPr>
        <p:blipFill>
          <a:blip r:embed="rId2">
            <a:extLst>
              <a:ext uri="{28A0092B-C50C-407E-A947-70E740481C1C}">
                <a14:useLocalDpi xmlns:a14="http://schemas.microsoft.com/office/drawing/2010/main" val="0"/>
              </a:ext>
            </a:extLst>
          </a:blip>
          <a:srcRect/>
          <a:stretch>
            <a:fillRect/>
          </a:stretch>
        </p:blipFill>
        <p:spPr bwMode="auto">
          <a:xfrm>
            <a:off x="7316789" y="2005014"/>
            <a:ext cx="2243137" cy="1119187"/>
          </a:xfrm>
        </p:spPr>
      </p:pic>
      <p:sp>
        <p:nvSpPr>
          <p:cNvPr id="7173" name="Text Box 4">
            <a:extLst>
              <a:ext uri="{FF2B5EF4-FFF2-40B4-BE49-F238E27FC236}">
                <a16:creationId xmlns:a16="http://schemas.microsoft.com/office/drawing/2014/main" id="{3B0384D0-4CCB-439F-8131-FD263863FBAE}"/>
              </a:ext>
            </a:extLst>
          </p:cNvPr>
          <p:cNvSpPr txBox="1">
            <a:spLocks noChangeArrowheads="1"/>
          </p:cNvSpPr>
          <p:nvPr/>
        </p:nvSpPr>
        <p:spPr bwMode="auto">
          <a:xfrm>
            <a:off x="3200400" y="2133601"/>
            <a:ext cx="632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ct val="50000"/>
              </a:spcBef>
            </a:pPr>
            <a:endParaRPr lang="tr-TR" altLang="tr-TR">
              <a:latin typeface="Tahoma" panose="020B0604030504040204" pitchFamily="34" charset="0"/>
            </a:endParaRPr>
          </a:p>
        </p:txBody>
      </p:sp>
      <p:pic>
        <p:nvPicPr>
          <p:cNvPr id="7174" name="Resim 3">
            <a:extLst>
              <a:ext uri="{FF2B5EF4-FFF2-40B4-BE49-F238E27FC236}">
                <a16:creationId xmlns:a16="http://schemas.microsoft.com/office/drawing/2014/main" id="{2A318400-033A-4F6F-A4A6-1460E3EB2E9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29476" y="5029200"/>
            <a:ext cx="235426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Resim 4">
            <a:extLst>
              <a:ext uri="{FF2B5EF4-FFF2-40B4-BE49-F238E27FC236}">
                <a16:creationId xmlns:a16="http://schemas.microsoft.com/office/drawing/2014/main" id="{5FB56AB3-3A85-42BA-BA3C-9A17906918F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56450" y="3548064"/>
            <a:ext cx="2598738" cy="117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04CFF2F9-0F0F-4439-B3FE-B9A6D79F7E82}"/>
              </a:ext>
            </a:extLst>
          </p:cNvPr>
          <p:cNvSpPr>
            <a:spLocks noGrp="1" noChangeArrowheads="1"/>
          </p:cNvSpPr>
          <p:nvPr>
            <p:ph type="title"/>
          </p:nvPr>
        </p:nvSpPr>
        <p:spPr/>
        <p:txBody>
          <a:bodyPr/>
          <a:lstStyle/>
          <a:p>
            <a:r>
              <a:rPr lang="tr-TR" altLang="tr-TR"/>
              <a:t>Grup-Oluşturma</a:t>
            </a:r>
            <a:endParaRPr lang="en-US" altLang="tr-TR"/>
          </a:p>
        </p:txBody>
      </p:sp>
      <p:sp>
        <p:nvSpPr>
          <p:cNvPr id="57347" name="Rectangle 3">
            <a:extLst>
              <a:ext uri="{FF2B5EF4-FFF2-40B4-BE49-F238E27FC236}">
                <a16:creationId xmlns:a16="http://schemas.microsoft.com/office/drawing/2014/main" id="{2005152E-5FC6-408A-8D46-92AC912E6015}"/>
              </a:ext>
            </a:extLst>
          </p:cNvPr>
          <p:cNvSpPr>
            <a:spLocks noGrp="1" noChangeArrowheads="1"/>
          </p:cNvSpPr>
          <p:nvPr>
            <p:ph type="body" sz="half" idx="1"/>
          </p:nvPr>
        </p:nvSpPr>
        <p:spPr>
          <a:xfrm>
            <a:off x="1113184" y="2007704"/>
            <a:ext cx="6029738" cy="4114800"/>
          </a:xfrm>
        </p:spPr>
        <p:txBody>
          <a:bodyPr/>
          <a:lstStyle/>
          <a:p>
            <a:pPr marL="0" indent="0" defTabSz="457207">
              <a:buClr>
                <a:schemeClr val="bg2">
                  <a:lumMod val="40000"/>
                  <a:lumOff val="60000"/>
                </a:schemeClr>
              </a:buClr>
              <a:buNone/>
              <a:defRPr/>
            </a:pPr>
            <a:r>
              <a:rPr lang="tr-TR" altLang="tr-TR" dirty="0"/>
              <a:t>Grup Gelişiminde Aşamalar</a:t>
            </a:r>
          </a:p>
          <a:p>
            <a:pPr marL="0" indent="0" defTabSz="457207">
              <a:buClr>
                <a:schemeClr val="bg2">
                  <a:lumMod val="40000"/>
                  <a:lumOff val="60000"/>
                </a:schemeClr>
              </a:buClr>
              <a:buNone/>
              <a:defRPr/>
            </a:pPr>
            <a:r>
              <a:rPr lang="tr-TR" altLang="tr-TR" dirty="0"/>
              <a:t>Grup Gelişimi</a:t>
            </a:r>
            <a:endParaRPr lang="en-US" altLang="tr-TR" dirty="0"/>
          </a:p>
          <a:p>
            <a:pPr marL="457200" lvl="1" indent="0" defTabSz="457207">
              <a:buClr>
                <a:schemeClr val="bg2">
                  <a:lumMod val="40000"/>
                  <a:lumOff val="60000"/>
                </a:schemeClr>
              </a:buClr>
              <a:buNone/>
              <a:defRPr/>
            </a:pPr>
            <a:r>
              <a:rPr lang="tr-TR" altLang="tr-TR" dirty="0"/>
              <a:t>1. Şekillenme</a:t>
            </a:r>
          </a:p>
          <a:p>
            <a:pPr marL="457200" lvl="1" indent="0" defTabSz="457207">
              <a:buClr>
                <a:schemeClr val="bg2">
                  <a:lumMod val="40000"/>
                  <a:lumOff val="60000"/>
                </a:schemeClr>
              </a:buClr>
              <a:buNone/>
              <a:defRPr/>
            </a:pPr>
            <a:r>
              <a:rPr lang="tr-TR" altLang="tr-TR" dirty="0"/>
              <a:t>2. Farklılıkları yönetme</a:t>
            </a:r>
          </a:p>
          <a:p>
            <a:pPr marL="457200" lvl="1" indent="0" defTabSz="457207">
              <a:buClr>
                <a:schemeClr val="bg2">
                  <a:lumMod val="40000"/>
                  <a:lumOff val="60000"/>
                </a:schemeClr>
              </a:buClr>
              <a:buNone/>
              <a:defRPr/>
            </a:pPr>
            <a:r>
              <a:rPr lang="tr-TR" altLang="tr-TR" dirty="0"/>
              <a:t>3. Düzen /norm oluşturma</a:t>
            </a:r>
            <a:endParaRPr lang="en-US" altLang="tr-TR" dirty="0"/>
          </a:p>
          <a:p>
            <a:pPr marL="457200" lvl="1" indent="0" defTabSz="457207">
              <a:buClr>
                <a:schemeClr val="bg2">
                  <a:lumMod val="40000"/>
                  <a:lumOff val="60000"/>
                </a:schemeClr>
              </a:buClr>
              <a:buNone/>
              <a:defRPr/>
            </a:pPr>
            <a:r>
              <a:rPr lang="tr-TR" altLang="tr-TR" dirty="0"/>
              <a:t>4. Uygulama</a:t>
            </a:r>
            <a:endParaRPr lang="en-US" altLang="tr-TR" dirty="0"/>
          </a:p>
          <a:p>
            <a:pPr marL="457200" lvl="1" indent="0" defTabSz="457207">
              <a:buClr>
                <a:schemeClr val="bg2">
                  <a:lumMod val="40000"/>
                  <a:lumOff val="60000"/>
                </a:schemeClr>
              </a:buClr>
              <a:buNone/>
              <a:defRPr/>
            </a:pPr>
            <a:r>
              <a:rPr lang="tr-TR" altLang="tr-TR" dirty="0"/>
              <a:t>5. Dağılma</a:t>
            </a:r>
            <a:endParaRPr lang="en-US" altLang="tr-TR" dirty="0"/>
          </a:p>
        </p:txBody>
      </p:sp>
      <p:sp>
        <p:nvSpPr>
          <p:cNvPr id="8196" name="İçerik Yer Tutucusu 1">
            <a:extLst>
              <a:ext uri="{FF2B5EF4-FFF2-40B4-BE49-F238E27FC236}">
                <a16:creationId xmlns:a16="http://schemas.microsoft.com/office/drawing/2014/main" id="{AAED88BE-351C-4AE2-9FF2-A7FBE44F9467}"/>
              </a:ext>
            </a:extLst>
          </p:cNvPr>
          <p:cNvSpPr>
            <a:spLocks noGrp="1"/>
          </p:cNvSpPr>
          <p:nvPr>
            <p:ph sz="quarter" idx="2"/>
          </p:nvPr>
        </p:nvSpPr>
        <p:spPr bwMode="auto"/>
        <p:txBody>
          <a:bodyPr wrap="square" numCol="1" anchor="t" anchorCtr="0" compatLnSpc="1">
            <a:prstTxWarp prst="textNoShape">
              <a:avLst/>
            </a:prstTxWarp>
          </a:bodyPr>
          <a:lstStyle/>
          <a:p>
            <a:endParaRPr lang="tr-TR" altLang="tr-TR"/>
          </a:p>
          <a:p>
            <a:endParaRPr lang="tr-TR" alt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Unvan 1">
            <a:extLst>
              <a:ext uri="{FF2B5EF4-FFF2-40B4-BE49-F238E27FC236}">
                <a16:creationId xmlns:a16="http://schemas.microsoft.com/office/drawing/2014/main" id="{D44136D6-200E-43A0-81AA-7989C64709F0}"/>
              </a:ext>
            </a:extLst>
          </p:cNvPr>
          <p:cNvSpPr>
            <a:spLocks noGrp="1"/>
          </p:cNvSpPr>
          <p:nvPr>
            <p:ph type="title"/>
          </p:nvPr>
        </p:nvSpPr>
        <p:spPr/>
        <p:txBody>
          <a:bodyPr/>
          <a:lstStyle/>
          <a:p>
            <a:br>
              <a:rPr lang="tr-TR" altLang="tr-TR"/>
            </a:br>
            <a:endParaRPr lang="tr-TR" altLang="tr-TR"/>
          </a:p>
        </p:txBody>
      </p:sp>
      <p:sp>
        <p:nvSpPr>
          <p:cNvPr id="9219" name="İçerik Yer Tutucusu 2">
            <a:extLst>
              <a:ext uri="{FF2B5EF4-FFF2-40B4-BE49-F238E27FC236}">
                <a16:creationId xmlns:a16="http://schemas.microsoft.com/office/drawing/2014/main" id="{82A5D209-B7CE-4407-B44D-19E7DA790F8A}"/>
              </a:ext>
            </a:extLst>
          </p:cNvPr>
          <p:cNvSpPr>
            <a:spLocks noGrp="1"/>
          </p:cNvSpPr>
          <p:nvPr>
            <p:ph idx="1"/>
          </p:nvPr>
        </p:nvSpPr>
        <p:spPr bwMode="auto"/>
        <p:txBody>
          <a:bodyPr wrap="square" numCol="1" anchor="t" anchorCtr="0" compatLnSpc="1">
            <a:prstTxWarp prst="textNoShape">
              <a:avLst/>
            </a:prstTxWarp>
          </a:bodyPr>
          <a:lstStyle/>
          <a:p>
            <a:endParaRPr lang="tr-TR" altLang="tr-TR"/>
          </a:p>
          <a:p>
            <a:endParaRPr lang="tr-TR" altLang="tr-TR"/>
          </a:p>
        </p:txBody>
      </p:sp>
      <p:pic>
        <p:nvPicPr>
          <p:cNvPr id="9220" name="Resim 4">
            <a:extLst>
              <a:ext uri="{FF2B5EF4-FFF2-40B4-BE49-F238E27FC236}">
                <a16:creationId xmlns:a16="http://schemas.microsoft.com/office/drawing/2014/main" id="{4BFD0360-25E5-4A5D-A36B-F4F704E547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8199" y="1434480"/>
            <a:ext cx="10028583" cy="5532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Metin kutusu 6">
            <a:extLst>
              <a:ext uri="{FF2B5EF4-FFF2-40B4-BE49-F238E27FC236}">
                <a16:creationId xmlns:a16="http://schemas.microsoft.com/office/drawing/2014/main" id="{D5ABE4BD-3ACC-42C8-B319-F80605D3E396}"/>
              </a:ext>
            </a:extLst>
          </p:cNvPr>
          <p:cNvSpPr txBox="1">
            <a:spLocks noChangeArrowheads="1"/>
          </p:cNvSpPr>
          <p:nvPr/>
        </p:nvSpPr>
        <p:spPr bwMode="auto">
          <a:xfrm>
            <a:off x="2895600" y="533400"/>
            <a:ext cx="60960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sz="2800"/>
              <a:t>Grup Gelişiminde Aşamalar (Anderson’un Beş Aşamalı Modeli)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B9ABF33-80EF-42EB-81A5-60E268C00A1C}"/>
              </a:ext>
            </a:extLst>
          </p:cNvPr>
          <p:cNvSpPr>
            <a:spLocks noGrp="1"/>
          </p:cNvSpPr>
          <p:nvPr>
            <p:ph type="title"/>
          </p:nvPr>
        </p:nvSpPr>
        <p:spPr>
          <a:xfrm>
            <a:off x="2819400" y="304800"/>
            <a:ext cx="7315200" cy="838200"/>
          </a:xfrm>
        </p:spPr>
        <p:txBody>
          <a:bodyPr rtlCol="0">
            <a:normAutofit fontScale="90000"/>
          </a:bodyPr>
          <a:lstStyle/>
          <a:p>
            <a:pPr>
              <a:defRPr/>
            </a:pPr>
            <a:r>
              <a:rPr lang="tr-TR" sz="2800" dirty="0"/>
              <a:t>Grup- Temel yapı (Statü, rol, haberleşme biçimleri)</a:t>
            </a:r>
          </a:p>
        </p:txBody>
      </p:sp>
      <p:sp>
        <p:nvSpPr>
          <p:cNvPr id="10243" name="Metin Yer Tutucusu 2">
            <a:extLst>
              <a:ext uri="{FF2B5EF4-FFF2-40B4-BE49-F238E27FC236}">
                <a16:creationId xmlns:a16="http://schemas.microsoft.com/office/drawing/2014/main" id="{1EB1F2F7-BCB6-4028-BD29-B5F9ECD75391}"/>
              </a:ext>
            </a:extLst>
          </p:cNvPr>
          <p:cNvSpPr>
            <a:spLocks noGrp="1"/>
          </p:cNvSpPr>
          <p:nvPr>
            <p:ph type="body" sz="half" idx="1"/>
          </p:nvPr>
        </p:nvSpPr>
        <p:spPr bwMode="auto">
          <a:xfrm>
            <a:off x="2743200" y="1905000"/>
            <a:ext cx="7391400" cy="4343400"/>
          </a:xfrm>
        </p:spPr>
        <p:txBody>
          <a:bodyPr wrap="square" numCol="1" anchor="t" anchorCtr="0" compatLnSpc="1">
            <a:prstTxWarp prst="textNoShape">
              <a:avLst/>
            </a:prstTxWarp>
          </a:bodyPr>
          <a:lstStyle/>
          <a:p>
            <a:pPr marL="0" indent="0">
              <a:buNone/>
            </a:pPr>
            <a:endParaRPr lang="tr-TR" altLang="tr-TR"/>
          </a:p>
          <a:p>
            <a:pPr marL="0" indent="0">
              <a:buNone/>
            </a:pPr>
            <a:endParaRPr lang="tr-TR" altLang="tr-TR"/>
          </a:p>
        </p:txBody>
      </p:sp>
      <p:sp>
        <p:nvSpPr>
          <p:cNvPr id="4" name="İçerik Yer Tutucusu 3">
            <a:extLst>
              <a:ext uri="{FF2B5EF4-FFF2-40B4-BE49-F238E27FC236}">
                <a16:creationId xmlns:a16="http://schemas.microsoft.com/office/drawing/2014/main" id="{8C92EDF1-CE52-4EC4-ABE8-F62537032568}"/>
              </a:ext>
            </a:extLst>
          </p:cNvPr>
          <p:cNvSpPr>
            <a:spLocks noGrp="1"/>
          </p:cNvSpPr>
          <p:nvPr>
            <p:ph sz="quarter" idx="2"/>
          </p:nvPr>
        </p:nvSpPr>
        <p:spPr>
          <a:xfrm>
            <a:off x="2514600" y="1600200"/>
            <a:ext cx="7086600" cy="4800600"/>
          </a:xfrm>
        </p:spPr>
        <p:txBody>
          <a:bodyPr>
            <a:normAutofit fontScale="77500" lnSpcReduction="20000"/>
          </a:bodyPr>
          <a:lstStyle/>
          <a:p>
            <a:pPr marL="0" indent="0">
              <a:spcAft>
                <a:spcPts val="1200"/>
              </a:spcAft>
              <a:buNone/>
              <a:defRPr/>
            </a:pPr>
            <a:r>
              <a:rPr lang="tr-TR" dirty="0"/>
              <a:t>Gruplar da birer organizasyondur. Tıpkı örgütlerde olduğu gibi gruplarda da bireyler arası etki ve tepki ilişkileri ortaya çıkardığı grup içi statü oluşumları ile grupta görev yapan bireylerin ifa ettikleri rollerden söz edilebilir. Grup lideri ile üyelerin kendi aralarında geliştirdiği haberleşme biçimleri vardır (Erol Eren, s.125). </a:t>
            </a:r>
          </a:p>
          <a:p>
            <a:pPr marL="0" indent="0">
              <a:spcAft>
                <a:spcPts val="1200"/>
              </a:spcAft>
              <a:buNone/>
              <a:defRPr/>
            </a:pPr>
            <a:r>
              <a:rPr lang="tr-TR" b="1" dirty="0"/>
              <a:t>Statü, rol </a:t>
            </a:r>
            <a:r>
              <a:rPr lang="tr-TR" dirty="0"/>
              <a:t>ve</a:t>
            </a:r>
            <a:r>
              <a:rPr lang="tr-TR" b="1" dirty="0"/>
              <a:t> haberleşme biçimleri, </a:t>
            </a:r>
            <a:r>
              <a:rPr lang="tr-TR" dirty="0"/>
              <a:t>grubun yapısının temel unsurlarıdır. Belli bir amaç için </a:t>
            </a:r>
            <a:r>
              <a:rPr lang="tr-TR" dirty="0" err="1"/>
              <a:t>biraraya</a:t>
            </a:r>
            <a:r>
              <a:rPr lang="tr-TR" dirty="0"/>
              <a:t> gelmiş bulunan grup üyelerinin, birbirlerinden bekledikleri davranışlara </a:t>
            </a:r>
            <a:r>
              <a:rPr lang="tr-TR" b="1" dirty="0"/>
              <a:t>rol </a:t>
            </a:r>
            <a:r>
              <a:rPr lang="tr-TR" dirty="0"/>
              <a:t>adı verilir. Her birey grubun içinde kendinden beklenen bir davranışı göstermektedir.</a:t>
            </a:r>
          </a:p>
          <a:p>
            <a:pPr marL="0" indent="0">
              <a:spcAft>
                <a:spcPts val="1200"/>
              </a:spcAft>
              <a:buNone/>
              <a:defRPr/>
            </a:pPr>
            <a:r>
              <a:rPr lang="tr-TR" dirty="0"/>
              <a:t>Grubu oluşturan tüm üyelerden beklenen davranışların birbirlerinden farklı olmasıdır. Buna </a:t>
            </a:r>
            <a:r>
              <a:rPr lang="tr-TR" b="1" dirty="0"/>
              <a:t>rol farklılaşması </a:t>
            </a:r>
            <a:r>
              <a:rPr lang="tr-TR" dirty="0"/>
              <a:t>adı verilir. Eğer bir grupta üyelerden beklenen rol davranışları kesin olarak ayırt edilmemişse bu taktirde </a:t>
            </a:r>
            <a:r>
              <a:rPr lang="tr-TR" b="1" dirty="0"/>
              <a:t>rol belirsizliği</a:t>
            </a:r>
            <a:r>
              <a:rPr lang="tr-TR" dirty="0"/>
              <a:t>nden söz edilir.</a:t>
            </a:r>
          </a:p>
          <a:p>
            <a:pPr marL="0" indent="0">
              <a:spcAft>
                <a:spcPts val="1200"/>
              </a:spcAft>
              <a:buNone/>
              <a:defRPr/>
            </a:pPr>
            <a:endParaRPr lang="tr-TR" dirty="0"/>
          </a:p>
          <a:p>
            <a:pPr marL="0" indent="0">
              <a:spcAft>
                <a:spcPts val="1200"/>
              </a:spcAft>
              <a:buNone/>
              <a:defRPr/>
            </a:pPr>
            <a:endParaRPr lang="tr-TR" dirty="0"/>
          </a:p>
          <a:p>
            <a:pPr>
              <a:buFont typeface="Wingdings 2" pitchFamily="18" charset="2"/>
              <a:buChar char=""/>
              <a:defRPr/>
            </a:pPr>
            <a:endParaRPr lang="tr-TR" dirty="0"/>
          </a:p>
        </p:txBody>
      </p:sp>
      <p:sp>
        <p:nvSpPr>
          <p:cNvPr id="10245" name="İçerik Yer Tutucusu 4">
            <a:extLst>
              <a:ext uri="{FF2B5EF4-FFF2-40B4-BE49-F238E27FC236}">
                <a16:creationId xmlns:a16="http://schemas.microsoft.com/office/drawing/2014/main" id="{B38CF52E-EB4C-4A8C-94A8-1B7CE2E194F8}"/>
              </a:ext>
            </a:extLst>
          </p:cNvPr>
          <p:cNvSpPr>
            <a:spLocks noGrp="1"/>
          </p:cNvSpPr>
          <p:nvPr>
            <p:ph sz="quarter" idx="3"/>
          </p:nvPr>
        </p:nvSpPr>
        <p:spPr bwMode="auto">
          <a:xfrm>
            <a:off x="9601200" y="3352800"/>
            <a:ext cx="533400" cy="2743200"/>
          </a:xfrm>
        </p:spPr>
        <p:txBody>
          <a:bodyPr wrap="square" numCol="1" anchor="t" anchorCtr="0" compatLnSpc="1">
            <a:prstTxWarp prst="textNoShape">
              <a:avLst/>
            </a:prstTxWarp>
          </a:bodyPr>
          <a:lstStyle/>
          <a:p>
            <a:pPr marL="0" indent="0">
              <a:buNone/>
            </a:pPr>
            <a:endParaRPr lang="tr-TR" altLang="tr-TR"/>
          </a:p>
          <a:p>
            <a:pPr marL="0" indent="0">
              <a:buNone/>
            </a:pPr>
            <a:endParaRPr lang="tr-TR" altLang="tr-TR"/>
          </a:p>
        </p:txBody>
      </p:sp>
    </p:spTree>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TM02900743[[fn=Organik]]</Template>
  <TotalTime>32</TotalTime>
  <Words>652</Words>
  <Application>Microsoft Office PowerPoint</Application>
  <PresentationFormat>Geniş ekran</PresentationFormat>
  <Paragraphs>56</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12</vt:i4>
      </vt:variant>
    </vt:vector>
  </HeadingPairs>
  <TitlesOfParts>
    <vt:vector size="20" baseType="lpstr">
      <vt:lpstr>Arial</vt:lpstr>
      <vt:lpstr>Calibri</vt:lpstr>
      <vt:lpstr>Calibri Light</vt:lpstr>
      <vt:lpstr>Tahoma</vt:lpstr>
      <vt:lpstr>Wingdings 2</vt:lpstr>
      <vt:lpstr>Wingdings 3</vt:lpstr>
      <vt:lpstr>HDOfficeLightV0</vt:lpstr>
      <vt:lpstr>Office Teması</vt:lpstr>
      <vt:lpstr>  ÖRGÜTSEL DAVRANIŞ ADMYO 2018-2019 BAHAR DÖNEMİ Doç. Dr. Sonay BAYRAMOĞLU ÖZUĞURLU</vt:lpstr>
      <vt:lpstr>12. HAFTA Grup Dinamiği ve Takımlar</vt:lpstr>
      <vt:lpstr>Amaç: Grup dinamiklerini tanımlamak </vt:lpstr>
      <vt:lpstr>Neden önemli?</vt:lpstr>
      <vt:lpstr>Gruplar</vt:lpstr>
      <vt:lpstr>Gruplar</vt:lpstr>
      <vt:lpstr>Grup-Oluşturma</vt:lpstr>
      <vt:lpstr> </vt:lpstr>
      <vt:lpstr>Grup- Temel yapı (Statü, rol, haberleşme biçimleri)</vt:lpstr>
      <vt:lpstr>Grup- Temel yapı (Statü, rol, haberleşme biçimleri)</vt:lpstr>
      <vt:lpstr>Grup_ Temel yapı (Statü, rol, haberleşme biçimleri</vt:lpstr>
      <vt:lpstr>Grup_ Temel yapı (Statü, rol, haberleşme biçimleri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ÖRGÜTSEL DAVRANIŞ ADMYO 2018-2019 BAHAR DÖNEMİ Doç. Dr. Sonay BAYRAMOĞLU ÖZUĞURLU</dc:title>
  <dc:creator>Ayse Su Ozugurlu</dc:creator>
  <cp:lastModifiedBy>sonay bayramoglu</cp:lastModifiedBy>
  <cp:revision>16</cp:revision>
  <dcterms:created xsi:type="dcterms:W3CDTF">2019-02-24T14:36:09Z</dcterms:created>
  <dcterms:modified xsi:type="dcterms:W3CDTF">2019-07-16T05:49:46Z</dcterms:modified>
</cp:coreProperties>
</file>