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726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37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99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95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126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66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96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80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807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863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49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6/30/2017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6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</a:t>
            </a:r>
            <a:r>
              <a:rPr lang="en-US" b="1" dirty="0" err="1" smtClean="0"/>
              <a:t>ağımlılığa</a:t>
            </a:r>
            <a:r>
              <a:rPr lang="en-US" b="1" dirty="0" smtClean="0"/>
              <a:t> </a:t>
            </a:r>
            <a:r>
              <a:rPr lang="tr-TR" b="1" dirty="0" err="1"/>
              <a:t>İ</a:t>
            </a:r>
            <a:r>
              <a:rPr lang="en-US" b="1" dirty="0" err="1" smtClean="0"/>
              <a:t>lişkin</a:t>
            </a:r>
            <a:r>
              <a:rPr lang="en-US" b="1" dirty="0" smtClean="0"/>
              <a:t> </a:t>
            </a:r>
            <a:r>
              <a:rPr lang="tr-TR" b="1" dirty="0" smtClean="0"/>
              <a:t>Teoriler, </a:t>
            </a:r>
            <a:br>
              <a:rPr lang="tr-TR" b="1" dirty="0" smtClean="0"/>
            </a:br>
            <a:r>
              <a:rPr lang="en-US" b="1" dirty="0" smtClean="0"/>
              <a:t>Risk</a:t>
            </a:r>
            <a:r>
              <a:rPr lang="tr-TR" b="1" dirty="0" smtClean="0"/>
              <a:t> Faktörleri</a:t>
            </a:r>
            <a:r>
              <a:rPr lang="en-US" b="1" dirty="0" smtClean="0"/>
              <a:t> </a:t>
            </a:r>
            <a:r>
              <a:rPr lang="tr-TR" b="1" dirty="0" err="1"/>
              <a:t>v</a:t>
            </a:r>
            <a:r>
              <a:rPr lang="en-US" b="1" dirty="0" smtClean="0"/>
              <a:t>e </a:t>
            </a:r>
            <a:r>
              <a:rPr lang="en-US" b="1" dirty="0" err="1" smtClean="0"/>
              <a:t>Koruyucu</a:t>
            </a:r>
            <a:r>
              <a:rPr lang="en-US" b="1" dirty="0" smtClean="0"/>
              <a:t> </a:t>
            </a:r>
            <a:r>
              <a:rPr lang="en-US" b="1" dirty="0" err="1" smtClean="0"/>
              <a:t>Faktörler</a:t>
            </a:r>
            <a:r>
              <a:rPr lang="en-US" b="1" dirty="0" smtClean="0"/>
              <a:t> </a:t>
            </a:r>
            <a:r>
              <a:rPr lang="tr-TR" b="1" dirty="0" smtClean="0"/>
              <a:t> 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RİSK FAKTÖRLERİ VE KORUYUCU FAKTÖRLER PERSPEKTİFİ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5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Sosyal kontrol </a:t>
            </a:r>
            <a:r>
              <a:rPr lang="tr-TR" b="1" dirty="0" smtClean="0"/>
              <a:t>teorisi (</a:t>
            </a:r>
            <a:r>
              <a:rPr lang="tr-TR" b="1" dirty="0" err="1" smtClean="0"/>
              <a:t>Hirschi</a:t>
            </a:r>
            <a:r>
              <a:rPr lang="tr-TR" b="1" dirty="0" smtClean="0"/>
              <a:t>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Bireylerin</a:t>
            </a:r>
            <a:r>
              <a:rPr lang="tr-TR" dirty="0"/>
              <a:t>; aile, okul, din ve arkadaş gibi geleneksel kurum veya unsurlara bağlılık düzeylerinin güçlü olması, bu tür davranışlarda engelleyici bir işlevi görmektedir. </a:t>
            </a:r>
            <a:r>
              <a:rPr lang="tr-TR" dirty="0" smtClean="0"/>
              <a:t> </a:t>
            </a:r>
          </a:p>
          <a:p>
            <a:r>
              <a:rPr lang="tr-TR" dirty="0" smtClean="0"/>
              <a:t> Bireylerin </a:t>
            </a:r>
            <a:r>
              <a:rPr lang="tr-TR" dirty="0"/>
              <a:t>toplumdaki değer, norm ve kurumlara olan bağlılığını ve bu bağlılıkla oluşan sosyal denetim olgusunu temel almaktadır. </a:t>
            </a:r>
            <a:endParaRPr lang="tr-TR" dirty="0" smtClean="0"/>
          </a:p>
          <a:p>
            <a:r>
              <a:rPr lang="tr-TR" dirty="0" smtClean="0"/>
              <a:t>Sosyal </a:t>
            </a:r>
            <a:r>
              <a:rPr lang="tr-TR" dirty="0"/>
              <a:t>denetimin başarısızlığı veya </a:t>
            </a:r>
            <a:r>
              <a:rPr lang="tr-TR" dirty="0" smtClean="0"/>
              <a:t>yetersizliği, suç ve bağımlılığın nedeni olarak görülmektedir. </a:t>
            </a:r>
          </a:p>
          <a:p>
            <a:r>
              <a:rPr lang="tr-TR" dirty="0" smtClean="0"/>
              <a:t> “</a:t>
            </a:r>
            <a:r>
              <a:rPr lang="tr-TR" dirty="0"/>
              <a:t>sosyalleşme” ve “uyum”, kontrol kuramının iki önemli </a:t>
            </a:r>
            <a:r>
              <a:rPr lang="tr-TR" dirty="0" smtClean="0"/>
              <a:t>kavramı </a:t>
            </a:r>
          </a:p>
          <a:p>
            <a:r>
              <a:rPr lang="tr-TR" dirty="0" smtClean="0"/>
              <a:t>Çocukluk </a:t>
            </a:r>
            <a:r>
              <a:rPr lang="tr-TR" dirty="0"/>
              <a:t>dönemlerinde yeterli içsel denetiminin gelişmeyişi veya içsel denetim mekanizmasının sonradan işlevselliğini yitirmesi ile aile, arkadaş, okul ortamlarında kazanılan sosyal rollerin birbiriyle çatması veya öğrenilen davranışların karışıklık arz etmesi </a:t>
            </a:r>
            <a:r>
              <a:rPr lang="tr-TR" dirty="0" smtClean="0"/>
              <a:t> gibi faktörlerin önemi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3787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Sosyal Öğrenme Kuramı (</a:t>
            </a:r>
            <a:r>
              <a:rPr lang="tr-TR" b="1" dirty="0" err="1"/>
              <a:t>B</a:t>
            </a:r>
            <a:r>
              <a:rPr lang="tr-TR" b="1" dirty="0" err="1" smtClean="0"/>
              <a:t>andura</a:t>
            </a:r>
            <a:r>
              <a:rPr lang="tr-TR" b="1" dirty="0" smtClean="0"/>
              <a:t>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Öğrenme faaliyeti   </a:t>
            </a:r>
          </a:p>
          <a:p>
            <a:pPr lvl="1"/>
            <a:r>
              <a:rPr lang="tr-TR" dirty="0"/>
              <a:t>S</a:t>
            </a:r>
            <a:r>
              <a:rPr lang="tr-TR" dirty="0" smtClean="0"/>
              <a:t>uçun oluşumu, </a:t>
            </a:r>
            <a:r>
              <a:rPr lang="tr-TR" dirty="0" err="1"/>
              <a:t>kriminal</a:t>
            </a:r>
            <a:r>
              <a:rPr lang="tr-TR" dirty="0"/>
              <a:t> eylemlere ilişkin norm, değer ve davranışların öğrenilmesi 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Madde </a:t>
            </a:r>
            <a:r>
              <a:rPr lang="tr-TR" dirty="0"/>
              <a:t>kullanma davranışının, bu davranışı gösteren diğer insanların gözlenmesi ile </a:t>
            </a:r>
            <a:r>
              <a:rPr lang="tr-TR" dirty="0" smtClean="0"/>
              <a:t>öğrenilmesi  </a:t>
            </a:r>
          </a:p>
          <a:p>
            <a:r>
              <a:rPr lang="tr-TR" dirty="0" smtClean="0"/>
              <a:t>Gözlem </a:t>
            </a:r>
          </a:p>
          <a:p>
            <a:r>
              <a:rPr lang="tr-TR" dirty="0" smtClean="0"/>
              <a:t>Davranışlarını denetleme yeterliliği </a:t>
            </a:r>
          </a:p>
          <a:p>
            <a:r>
              <a:rPr lang="tr-TR" dirty="0" smtClean="0"/>
              <a:t>Madde kullanımının ebeveyn ya da akranlardan öğrenilmesi </a:t>
            </a:r>
          </a:p>
          <a:p>
            <a:r>
              <a:rPr lang="tr-TR" dirty="0" smtClean="0"/>
              <a:t>Maddeye başlama- kullanımı tekrarlama </a:t>
            </a:r>
          </a:p>
        </p:txBody>
      </p:sp>
    </p:spTree>
    <p:extLst>
      <p:ext uri="{BB962C8B-B14F-4D97-AF65-F5344CB8AC3E}">
        <p14:creationId xmlns:p14="http://schemas.microsoft.com/office/powerpoint/2010/main" val="4173916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</a:t>
            </a:r>
            <a:r>
              <a:rPr lang="tr-TR" b="1" dirty="0" err="1" smtClean="0"/>
              <a:t>iyopsikososyal</a:t>
            </a:r>
            <a:r>
              <a:rPr lang="tr-TR" b="1" dirty="0" smtClean="0"/>
              <a:t> </a:t>
            </a:r>
            <a:r>
              <a:rPr lang="tr-TR" b="1" dirty="0"/>
              <a:t>M</a:t>
            </a:r>
            <a:r>
              <a:rPr lang="tr-TR" b="1" dirty="0" smtClean="0"/>
              <a:t>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Bağımlılığın  </a:t>
            </a:r>
            <a:r>
              <a:rPr lang="tr-TR" dirty="0"/>
              <a:t>biyolojik, psikolojik ve sosyal </a:t>
            </a:r>
            <a:r>
              <a:rPr lang="tr-TR" dirty="0" err="1"/>
              <a:t>nedensel</a:t>
            </a:r>
            <a:r>
              <a:rPr lang="tr-TR" dirty="0"/>
              <a:t> faktörlerin bileşimi ile </a:t>
            </a:r>
            <a:r>
              <a:rPr lang="tr-TR" dirty="0" smtClean="0"/>
              <a:t>açıklanması </a:t>
            </a:r>
          </a:p>
          <a:p>
            <a:r>
              <a:rPr lang="tr-TR" dirty="0" smtClean="0"/>
              <a:t>Bağımlılık</a:t>
            </a:r>
            <a:r>
              <a:rPr lang="tr-TR" dirty="0"/>
              <a:t>, bu faktörlerin sadece biri tarafından değil, bileşimi ile ortaya çıkmaktadır. </a:t>
            </a:r>
            <a:endParaRPr lang="tr-TR" dirty="0" smtClean="0"/>
          </a:p>
          <a:p>
            <a:r>
              <a:rPr lang="tr-TR" dirty="0" smtClean="0"/>
              <a:t>Biyolojik: </a:t>
            </a:r>
          </a:p>
          <a:p>
            <a:pPr lvl="1"/>
            <a:r>
              <a:rPr lang="tr-TR" dirty="0" smtClean="0"/>
              <a:t>Fiziksel </a:t>
            </a:r>
            <a:r>
              <a:rPr lang="tr-TR" dirty="0"/>
              <a:t>koşulların gerisinde genetik ya da biyolojik bir </a:t>
            </a:r>
            <a:r>
              <a:rPr lang="tr-TR" dirty="0" smtClean="0"/>
              <a:t>yatkınlık</a:t>
            </a:r>
          </a:p>
          <a:p>
            <a:pPr lvl="1"/>
            <a:r>
              <a:rPr lang="tr-TR" dirty="0" smtClean="0"/>
              <a:t>Genler</a:t>
            </a:r>
            <a:r>
              <a:rPr lang="tr-TR" dirty="0"/>
              <a:t>, beyin kimyasında değişimler ya da ailesel geçişler </a:t>
            </a:r>
            <a:r>
              <a:rPr lang="tr-TR" dirty="0" smtClean="0"/>
              <a:t>  </a:t>
            </a:r>
          </a:p>
          <a:p>
            <a:r>
              <a:rPr lang="tr-TR" dirty="0" smtClean="0"/>
              <a:t>Psikolojik: </a:t>
            </a:r>
          </a:p>
          <a:p>
            <a:pPr lvl="1"/>
            <a:r>
              <a:rPr lang="tr-TR" dirty="0" smtClean="0"/>
              <a:t>Kişilik (yüksek </a:t>
            </a:r>
            <a:r>
              <a:rPr lang="tr-TR" dirty="0" err="1"/>
              <a:t>anksiyete</a:t>
            </a:r>
            <a:r>
              <a:rPr lang="tr-TR" dirty="0"/>
              <a:t>, depresyon, duygusal değişkenlik, </a:t>
            </a:r>
            <a:r>
              <a:rPr lang="tr-TR" dirty="0" err="1"/>
              <a:t>dürtüsellik</a:t>
            </a:r>
            <a:r>
              <a:rPr lang="tr-TR" dirty="0"/>
              <a:t>, düşük benlik imajı, stres ve engellenmeye karşı düşük </a:t>
            </a:r>
            <a:r>
              <a:rPr lang="tr-TR" dirty="0" smtClean="0"/>
              <a:t>tolerans) </a:t>
            </a:r>
          </a:p>
          <a:p>
            <a:pPr lvl="1"/>
            <a:r>
              <a:rPr lang="tr-TR" dirty="0" smtClean="0"/>
              <a:t>Zayıf baş </a:t>
            </a:r>
            <a:r>
              <a:rPr lang="tr-TR" dirty="0"/>
              <a:t>etme </a:t>
            </a:r>
            <a:r>
              <a:rPr lang="tr-TR" dirty="0" smtClean="0"/>
              <a:t>becerileri, yetersiz kişiler </a:t>
            </a:r>
            <a:r>
              <a:rPr lang="tr-TR" dirty="0"/>
              <a:t>arası </a:t>
            </a:r>
            <a:r>
              <a:rPr lang="tr-TR" dirty="0" smtClean="0"/>
              <a:t>ilişkiler, yetersiz muhakeme yeteneği  </a:t>
            </a:r>
          </a:p>
          <a:p>
            <a:pPr lvl="1"/>
            <a:r>
              <a:rPr lang="tr-TR" dirty="0" smtClean="0"/>
              <a:t>kişilik özellikleri mi </a:t>
            </a:r>
            <a:r>
              <a:rPr lang="tr-TR" dirty="0"/>
              <a:t>bağımlı davranışa yol </a:t>
            </a:r>
            <a:r>
              <a:rPr lang="tr-TR" dirty="0" smtClean="0"/>
              <a:t>açmakta, yoksa </a:t>
            </a:r>
            <a:r>
              <a:rPr lang="tr-TR" dirty="0"/>
              <a:t>bağımlılık sonucu mu bu kişilik </a:t>
            </a:r>
            <a:r>
              <a:rPr lang="tr-TR" dirty="0" smtClean="0"/>
              <a:t>özellikleri gelişir?  </a:t>
            </a:r>
          </a:p>
          <a:p>
            <a:pPr marL="201168" lvl="1" indent="0">
              <a:buNone/>
            </a:pPr>
            <a:endParaRPr lang="tr-TR" dirty="0"/>
          </a:p>
          <a:p>
            <a:pPr marL="201168" lvl="1" indent="0">
              <a:buNone/>
            </a:pPr>
            <a:r>
              <a:rPr lang="tr-TR" dirty="0" smtClean="0"/>
              <a:t>Sosyal: </a:t>
            </a:r>
          </a:p>
          <a:p>
            <a:pPr lvl="1"/>
            <a:r>
              <a:rPr lang="tr-TR" dirty="0" smtClean="0"/>
              <a:t>Madde kullanımının </a:t>
            </a:r>
            <a:r>
              <a:rPr lang="tr-TR" dirty="0"/>
              <a:t>örtük ya da açık bir biçimde </a:t>
            </a:r>
            <a:r>
              <a:rPr lang="tr-TR" dirty="0" smtClean="0"/>
              <a:t>onaylanması</a:t>
            </a:r>
          </a:p>
          <a:p>
            <a:pPr lvl="1"/>
            <a:r>
              <a:rPr lang="tr-TR" dirty="0" smtClean="0"/>
              <a:t>Akran grubu, kültürünün etkisi </a:t>
            </a:r>
          </a:p>
          <a:p>
            <a:pPr lvl="1"/>
            <a:r>
              <a:rPr lang="tr-TR" dirty="0" smtClean="0"/>
              <a:t>Madde kullanımına verilen anlam (otoriteye karşı gelme) </a:t>
            </a:r>
          </a:p>
          <a:p>
            <a:pPr lvl="1"/>
            <a:r>
              <a:rPr lang="tr-TR" dirty="0" smtClean="0"/>
              <a:t>Ailede madde ve alkole ilişkin normlar </a:t>
            </a:r>
          </a:p>
          <a:p>
            <a:pPr lvl="1"/>
            <a:r>
              <a:rPr lang="tr-TR" dirty="0" smtClean="0"/>
              <a:t>Alkol ve madde kullanımına ilişkin normlar </a:t>
            </a:r>
            <a:endParaRPr lang="tr-TR" dirty="0"/>
          </a:p>
          <a:p>
            <a:pPr marL="201168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8099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Risk Faktörleri ve Koruyucu Faktörler:</a:t>
            </a:r>
            <a:br>
              <a:rPr lang="tr-TR" dirty="0" smtClean="0"/>
            </a:br>
            <a:r>
              <a:rPr lang="tr-TR" dirty="0" smtClean="0"/>
              <a:t>Direnç ve Dayanıklılık (</a:t>
            </a:r>
            <a:r>
              <a:rPr lang="tr-TR" dirty="0" err="1" smtClean="0"/>
              <a:t>Resilience</a:t>
            </a:r>
            <a:r>
              <a:rPr lang="tr-TR" dirty="0" smtClean="0"/>
              <a:t>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Risk faktörleri: belirli bir birey için geçerli olduğunda, bir bozukluğa, genel popülasyondan daha fazla rastlanması olasılığını artıran özellikler, durumlardır.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Koruyucu </a:t>
            </a:r>
            <a:r>
              <a:rPr lang="tr-TR" dirty="0"/>
              <a:t>faktörler ise, var olduğunda, kişiyi bu tür bir rahatsızlığın gelişmesinden koruyan faktörlerdir.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Direnç, Dayanıklılık kavramı ise, risk faktörlerine maruz kalan kişilerin bozukluğu geliştirmemeleri durumudur. Dolayısıyla bu bireyler, riske maruz kalmaya karşı dirençlidir.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9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Risk faktörleri ve koruyucu faktörlerin temel </a:t>
            </a:r>
            <a:r>
              <a:rPr lang="tr-TR" dirty="0" smtClean="0"/>
              <a:t>özellikleri</a:t>
            </a:r>
            <a:r>
              <a:rPr lang="tr-TR" dirty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Kümülatiftirler. Yani, risk faktörleri sayısı arttıkça, sorunun gerçekleşmesi daha olasıdır. Tersi şekilde, koruyucu faktörler arttıkça, risk azalır. </a:t>
            </a:r>
            <a:endParaRPr lang="en-US" dirty="0"/>
          </a:p>
          <a:p>
            <a:pPr lvl="0"/>
            <a:r>
              <a:rPr lang="tr-TR" dirty="0"/>
              <a:t>Birey ve gruplar açısından önemi değişebilir. </a:t>
            </a:r>
            <a:endParaRPr lang="en-US" dirty="0"/>
          </a:p>
          <a:p>
            <a:pPr lvl="0"/>
            <a:r>
              <a:rPr lang="tr-TR" dirty="0"/>
              <a:t>Yaşam döngüsünün farklı zamanlarında etkileri değişebilir. </a:t>
            </a:r>
            <a:endParaRPr lang="en-US" dirty="0"/>
          </a:p>
          <a:p>
            <a:pPr lvl="0"/>
            <a:r>
              <a:rPr lang="tr-TR" dirty="0"/>
              <a:t> Değişime açıktır, artırılabilir, azaltılabilir.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95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Madde Kullanımı açısından Risk Faktörleri ve Koruyucu Faktörler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</a:t>
            </a:r>
            <a:r>
              <a:rPr lang="tr-TR" b="1" dirty="0" smtClean="0"/>
              <a:t>oruyucu </a:t>
            </a:r>
            <a:r>
              <a:rPr lang="tr-TR" b="1" dirty="0"/>
              <a:t>faktörler </a:t>
            </a:r>
            <a:r>
              <a:rPr lang="tr-TR" dirty="0"/>
              <a:t>çoğunlukla uzun dönem kullanım ve kümülatif sonuçlar açısından etkiliyken, </a:t>
            </a:r>
            <a:endParaRPr lang="tr-TR" dirty="0" smtClean="0"/>
          </a:p>
          <a:p>
            <a:r>
              <a:rPr lang="tr-TR" b="1" dirty="0"/>
              <a:t>R</a:t>
            </a:r>
            <a:r>
              <a:rPr lang="tr-TR" b="1" dirty="0" smtClean="0"/>
              <a:t>isk  </a:t>
            </a:r>
            <a:r>
              <a:rPr lang="tr-TR" b="1" dirty="0"/>
              <a:t>faktörleri </a:t>
            </a:r>
            <a:r>
              <a:rPr lang="tr-TR" dirty="0"/>
              <a:t>kısa dönem, yakın zaman kulanım ve sonuçlar üzerinde etkilidir.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7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Faktörleri ve Koruyucu Faktörler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tr-TR" dirty="0"/>
              <a:t>Biyolojik</a:t>
            </a:r>
            <a:endParaRPr lang="en-US" dirty="0"/>
          </a:p>
          <a:p>
            <a:pPr lvl="1"/>
            <a:r>
              <a:rPr lang="tr-TR" dirty="0" smtClean="0"/>
              <a:t>Genetik </a:t>
            </a:r>
            <a:endParaRPr lang="en-US" dirty="0"/>
          </a:p>
          <a:p>
            <a:pPr lvl="1"/>
            <a:r>
              <a:rPr lang="tr-TR" dirty="0"/>
              <a:t>Yapısal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tr-TR" dirty="0"/>
              <a:t>Psikolojik ve Davranışsal </a:t>
            </a:r>
            <a:endParaRPr lang="en-US" dirty="0"/>
          </a:p>
          <a:p>
            <a:pPr lvl="1"/>
            <a:r>
              <a:rPr lang="tr-TR" dirty="0"/>
              <a:t>İçsel süreçler </a:t>
            </a:r>
            <a:endParaRPr lang="en-US" dirty="0"/>
          </a:p>
          <a:p>
            <a:pPr lvl="1"/>
            <a:r>
              <a:rPr lang="tr-TR" dirty="0"/>
              <a:t>Davranış profilleri ve repertuarı </a:t>
            </a:r>
            <a:endParaRPr lang="en-US" dirty="0"/>
          </a:p>
          <a:p>
            <a:pPr lvl="1"/>
            <a:r>
              <a:rPr lang="tr-TR" dirty="0"/>
              <a:t>Kişilerarası etkileşim stilleri 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 </a:t>
            </a:r>
            <a:endParaRPr lang="en-US" dirty="0"/>
          </a:p>
          <a:p>
            <a:pPr lvl="0"/>
            <a:r>
              <a:rPr lang="tr-TR" dirty="0"/>
              <a:t>Sosyal ve Çevresel </a:t>
            </a:r>
            <a:endParaRPr lang="en-US" dirty="0"/>
          </a:p>
          <a:p>
            <a:pPr lvl="1"/>
            <a:r>
              <a:rPr lang="tr-TR" dirty="0"/>
              <a:t>Ailesel etkileşimler </a:t>
            </a:r>
            <a:endParaRPr lang="en-US" dirty="0"/>
          </a:p>
          <a:p>
            <a:pPr lvl="1"/>
            <a:r>
              <a:rPr lang="tr-TR" dirty="0"/>
              <a:t>Akran etkileşimleri </a:t>
            </a:r>
            <a:endParaRPr lang="en-US" dirty="0"/>
          </a:p>
          <a:p>
            <a:pPr lvl="1"/>
            <a:r>
              <a:rPr lang="tr-TR" dirty="0"/>
              <a:t>Toplumla etkileşim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6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657300"/>
              </p:ext>
            </p:extLst>
          </p:nvPr>
        </p:nvGraphicFramePr>
        <p:xfrm>
          <a:off x="838199" y="365127"/>
          <a:ext cx="10317480" cy="642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160"/>
                <a:gridCol w="3439160"/>
                <a:gridCol w="3439160"/>
              </a:tblGrid>
              <a:tr h="42290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Temel Alanlar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 Faktörleri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Koruyucu Faktörler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3235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Biyolojik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Genetik Profil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Ailede alkol, madde geçmişi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Ailede dürtü kontrol bozukluğu (davranım bozukluğu, </a:t>
                      </a:r>
                      <a:r>
                        <a:rPr lang="tr-T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antisosyal</a:t>
                      </a: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kişilik)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Ailede </a:t>
                      </a:r>
                      <a:r>
                        <a:rPr lang="tr-T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duygudurum</a:t>
                      </a: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bozukluğu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73931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Psikolojik ve Davranışsal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Duyusal işleme bozuklukları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Nörobilişsel</a:t>
                      </a: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değişiklikler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Duygudurum</a:t>
                      </a: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 dürtü kontrol bozukluğu geçmişi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Sosyal becerilerin eksikliği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Maddeye ilişkin olumlu tutum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Dürtüsellik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Düşmanlık ve </a:t>
                      </a:r>
                      <a:r>
                        <a:rPr lang="tr-T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agresyon</a:t>
                      </a: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Yabancılaşma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Düşük benlik saygısı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Olumsuz yaşam olayları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Asilik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Davranışsal problemler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Öğrenme güçlüğü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Fiziksel travma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Sosyal beceriler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Duygusal </a:t>
                      </a:r>
                      <a:r>
                        <a:rPr lang="tr-T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stabilite</a:t>
                      </a: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Olumlu benlik algısı, yüksek özgüven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Olumlu yaşam olayları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Problem çözme becerileri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Esneklik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Dayanıklılık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652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365125"/>
          <a:ext cx="10515600" cy="6215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539704">
                <a:tc gridSpan="3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Sosyal ve Çevresel </a:t>
                      </a:r>
                      <a:r>
                        <a:rPr lang="tr-TR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Risk</a:t>
                      </a:r>
                      <a:r>
                        <a:rPr lang="tr-TR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Faktörleri                                                                Koruyucu Faktörler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8581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Ailesel Etkileşim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Ailede alkol, madde kullanımı ya da kumar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Ailede bağlılığın olmaması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Düşük ebeveyn desteği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Yetersiz  ebeveyn izlemi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Ailede problem çözme ve disiplinde zorluklar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Alkol, madde kullanımına yönelik olumlu tutum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Yetersiz ebeveynlik becerileri </a:t>
                      </a:r>
                      <a:endParaRPr lang="tr-TR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Olumlu bağlanma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Duygusal destek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Temel güven duygusunun olması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Yüksek ebeveyn beklentisi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Net kurallar ve beklentiler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Ebeveyn izlemi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1578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Okul İlişkileri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Akademik başarısızlık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Olumsuz, sağlıksız, güvensiz okul ortamı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Düşük öğretmen beklentisi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Okulda madde kullanımına ilişkin güçlü olmayan politikalar 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Sınıfta içe kapanma/</a:t>
                      </a:r>
                      <a:r>
                        <a:rPr lang="tr-TR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agresyon</a:t>
                      </a: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davranışları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Koruyucu, destekleyici bir okul ortamı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Yüksek beklentiler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Uygun davranışlara ilişkin net standartlar ve kurallar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Gençlerin katılımı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Okul içi kararlarda sorumluluk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6643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Akran ilişkileri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Madde kullanan/kullanıma olumlu bakan akranlarla bir arada olma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Başka problem davranışlar gösteren akranlarla bir arada olma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Akran reddi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Zayıf sosyal beceriler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Olumlu akran aktiviteleri ve normları ile bir arada olma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Sosyal yetkinlikler (</a:t>
                      </a:r>
                      <a:r>
                        <a:rPr lang="tr-TR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örn</a:t>
                      </a: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Karar verme, güven, kişiler arası iletişim)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088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403" cy="4117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1"/>
                <a:gridCol w="3352801"/>
                <a:gridCol w="3352801"/>
              </a:tblGrid>
              <a:tr h="769198">
                <a:tc>
                  <a:txBody>
                    <a:bodyPr/>
                    <a:lstStyle/>
                    <a:p>
                      <a:r>
                        <a:rPr lang="tr-TR" dirty="0" smtClean="0"/>
                        <a:t>Sosyal ve Çevresel </a:t>
                      </a:r>
                      <a:endParaRPr lang="en-US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Risk Faktörleri </a:t>
                      </a:r>
                      <a:endParaRPr lang="en-US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Koruyucu</a:t>
                      </a:r>
                      <a:r>
                        <a:rPr lang="tr-TR" baseline="0" dirty="0" smtClean="0"/>
                        <a:t> Faktörler </a:t>
                      </a:r>
                      <a:endParaRPr lang="en-US" dirty="0"/>
                    </a:p>
                  </a:txBody>
                  <a:tcPr marL="87464" marR="87464"/>
                </a:tc>
              </a:tr>
              <a:tr h="3348777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Toplumla ilişkiler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Ekonomik ve sosyal fırsatlardan yoksun olma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Maddeye ve madde kullanımına yönelik çekiciliğin varlığı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Madde kullanımını ve kumarı meşrulaştıran/</a:t>
                      </a:r>
                      <a:r>
                        <a:rPr lang="tr-TR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olumlayan</a:t>
                      </a: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toplumsal normlar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Yüksek suç oranlarının ve yabancılaşmanın olduğu yoksun bölgelerde yaşama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Hareketliliğin yüksek oranda olması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Kültürel olarak haklardan mahrum bırakılma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Madde kullanımına ilişkin sosyal açıdan ve sağlık açısından olumsuz yargılar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Koruyucu ve destekleyici bir çevre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Ekonomik ve sosyal fırsatlar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Gençliğe ilişkin yüksek beklentiler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Medya okuryazarlığı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Topluma yönelik aktiviteler/etkinlikler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98" marR="655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622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MADDE BAĞIMLILIĞININ NEDENLERİ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39072"/>
            <a:ext cx="10515600" cy="4351338"/>
          </a:xfrm>
        </p:spPr>
        <p:txBody>
          <a:bodyPr>
            <a:normAutofit/>
          </a:bodyPr>
          <a:lstStyle/>
          <a:p>
            <a:r>
              <a:rPr lang="tr-TR" sz="5400" dirty="0" smtClean="0"/>
              <a:t>Merak?</a:t>
            </a:r>
          </a:p>
          <a:p>
            <a:endParaRPr lang="tr-TR" sz="5400" dirty="0" smtClean="0"/>
          </a:p>
          <a:p>
            <a:r>
              <a:rPr lang="tr-TR" sz="5400" dirty="0" smtClean="0"/>
              <a:t>İlk kullanımdan bağımlılığa giden yol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5119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Madde bağımlılığı bir hastalık olarak adlandırılsa da, diğer hastalıklardan farklı olarak çoğunlukla bireysel değil, sosyal/çevresel etkenlerden etkilenmektedir. Ancak kişi madde kullandıkça, davranışları, beyin ve vücut değişimleri meydana gelmekte ve biyolojik, psikolojik boyut ön plana çıkmaktadır. </a:t>
            </a:r>
            <a:endParaRPr lang="en-US" dirty="0"/>
          </a:p>
          <a:p>
            <a:r>
              <a:rPr lang="tr-TR" dirty="0"/>
              <a:t>Madde kullanımının başlamasında etkili olan sosyal faktörler arasında, toplumun </a:t>
            </a:r>
            <a:r>
              <a:rPr lang="tr-TR" b="1" dirty="0"/>
              <a:t>madde kullanımına ilişkin toleransı</a:t>
            </a:r>
            <a:r>
              <a:rPr lang="tr-TR" dirty="0"/>
              <a:t>, </a:t>
            </a:r>
            <a:r>
              <a:rPr lang="tr-TR" b="1" dirty="0"/>
              <a:t>maddenin erişilebilirliği </a:t>
            </a:r>
            <a:r>
              <a:rPr lang="tr-TR" dirty="0"/>
              <a:t>oldukça etkilidir. (maddenin sosyal kabul edilebilirliği). </a:t>
            </a:r>
            <a:endParaRPr lang="en-US" dirty="0"/>
          </a:p>
          <a:p>
            <a:r>
              <a:rPr lang="tr-TR" dirty="0"/>
              <a:t>Son araştırmalarda biyolojik, davranışsal ya da çevresel alanlarda hiçbir faktörün tek başına etkili olmadığı ortaya çıkarılmıştır. </a:t>
            </a:r>
            <a:endParaRPr lang="en-US" dirty="0"/>
          </a:p>
          <a:p>
            <a:r>
              <a:rPr lang="tr-TR" dirty="0"/>
              <a:t>Risk faktörlerinin aynı zamanda başka bazı bozukluklarla da ilişkili olduğu- </a:t>
            </a:r>
            <a:r>
              <a:rPr lang="tr-TR" dirty="0" err="1"/>
              <a:t>örn</a:t>
            </a:r>
            <a:r>
              <a:rPr lang="tr-TR" dirty="0"/>
              <a:t>. Suç, şiddet, ciddi ruhsal bozukluklar- saptanmıştır.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8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/>
              <a:t>Lettieri,D.J</a:t>
            </a:r>
            <a:r>
              <a:rPr lang="tr-TR" dirty="0"/>
              <a:t>., M.  </a:t>
            </a:r>
            <a:r>
              <a:rPr lang="tr-TR" dirty="0" err="1"/>
              <a:t>Sayers</a:t>
            </a:r>
            <a:r>
              <a:rPr lang="tr-TR" dirty="0"/>
              <a:t>, H. </a:t>
            </a:r>
            <a:r>
              <a:rPr lang="tr-TR" dirty="0" err="1"/>
              <a:t>Wallenstein</a:t>
            </a:r>
            <a:r>
              <a:rPr lang="tr-TR" dirty="0"/>
              <a:t> (</a:t>
            </a:r>
            <a:r>
              <a:rPr lang="tr-TR" dirty="0" err="1"/>
              <a:t>Eds</a:t>
            </a:r>
            <a:r>
              <a:rPr lang="tr-TR" dirty="0"/>
              <a:t>) içinde </a:t>
            </a:r>
            <a:r>
              <a:rPr lang="tr-TR" dirty="0" err="1"/>
              <a:t>Theories</a:t>
            </a:r>
            <a:r>
              <a:rPr lang="tr-TR" dirty="0"/>
              <a:t> On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Abuse</a:t>
            </a:r>
            <a:r>
              <a:rPr lang="tr-TR" dirty="0"/>
              <a:t> </a:t>
            </a:r>
            <a:r>
              <a:rPr lang="tr-TR" dirty="0" err="1"/>
              <a:t>Selected</a:t>
            </a:r>
            <a:r>
              <a:rPr lang="tr-TR" dirty="0"/>
              <a:t> </a:t>
            </a:r>
            <a:r>
              <a:rPr lang="tr-TR" dirty="0" err="1"/>
              <a:t>Contemporary</a:t>
            </a:r>
            <a:r>
              <a:rPr lang="tr-TR" dirty="0"/>
              <a:t> </a:t>
            </a:r>
            <a:r>
              <a:rPr lang="tr-TR" dirty="0" err="1"/>
              <a:t>Perspectives</a:t>
            </a:r>
            <a:r>
              <a:rPr lang="tr-TR" dirty="0"/>
              <a:t>.   </a:t>
            </a:r>
            <a:r>
              <a:rPr lang="tr-TR" dirty="0" err="1"/>
              <a:t>Pearson</a:t>
            </a:r>
            <a:r>
              <a:rPr lang="tr-TR" dirty="0"/>
              <a:t>. NIDA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Monograph</a:t>
            </a:r>
            <a:r>
              <a:rPr lang="tr-TR" dirty="0"/>
              <a:t> 30, USA. </a:t>
            </a:r>
          </a:p>
          <a:p>
            <a:r>
              <a:rPr lang="tr-TR" dirty="0" err="1"/>
              <a:t>Chein</a:t>
            </a:r>
            <a:r>
              <a:rPr lang="tr-TR" dirty="0"/>
              <a:t>, I. (1980). </a:t>
            </a:r>
            <a:r>
              <a:rPr lang="tr-TR" dirty="0" err="1"/>
              <a:t>Psychological</a:t>
            </a:r>
            <a:r>
              <a:rPr lang="tr-TR" dirty="0"/>
              <a:t>, </a:t>
            </a:r>
            <a:r>
              <a:rPr lang="tr-TR" dirty="0" err="1"/>
              <a:t>social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epidemiological</a:t>
            </a:r>
            <a:r>
              <a:rPr lang="tr-TR" dirty="0"/>
              <a:t> </a:t>
            </a:r>
            <a:r>
              <a:rPr lang="tr-TR" dirty="0" err="1"/>
              <a:t>factors</a:t>
            </a:r>
            <a:r>
              <a:rPr lang="tr-TR" dirty="0"/>
              <a:t> in </a:t>
            </a:r>
            <a:r>
              <a:rPr lang="tr-TR" dirty="0" err="1"/>
              <a:t>juvenile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.   </a:t>
            </a:r>
            <a:r>
              <a:rPr lang="tr-TR" dirty="0" err="1"/>
              <a:t>Lettieri,D.J</a:t>
            </a:r>
            <a:r>
              <a:rPr lang="tr-TR" dirty="0"/>
              <a:t>., M.  </a:t>
            </a:r>
            <a:r>
              <a:rPr lang="tr-TR" dirty="0" err="1"/>
              <a:t>Sayers</a:t>
            </a:r>
            <a:r>
              <a:rPr lang="tr-TR" dirty="0"/>
              <a:t>, H. </a:t>
            </a:r>
            <a:r>
              <a:rPr lang="tr-TR" dirty="0" err="1"/>
              <a:t>Wallenstein</a:t>
            </a:r>
            <a:r>
              <a:rPr lang="tr-TR" dirty="0"/>
              <a:t>(</a:t>
            </a:r>
            <a:r>
              <a:rPr lang="tr-TR" dirty="0" err="1"/>
              <a:t>Eds</a:t>
            </a:r>
            <a:r>
              <a:rPr lang="tr-TR" dirty="0"/>
              <a:t>), in </a:t>
            </a:r>
            <a:r>
              <a:rPr lang="tr-TR" i="1" dirty="0" err="1"/>
              <a:t>Theories</a:t>
            </a:r>
            <a:r>
              <a:rPr lang="tr-TR" i="1" dirty="0"/>
              <a:t> On </a:t>
            </a:r>
            <a:r>
              <a:rPr lang="tr-TR" i="1" dirty="0" err="1"/>
              <a:t>Drug</a:t>
            </a:r>
            <a:r>
              <a:rPr lang="tr-TR" i="1" dirty="0"/>
              <a:t> </a:t>
            </a:r>
            <a:r>
              <a:rPr lang="tr-TR" i="1" dirty="0" err="1"/>
              <a:t>Abuse</a:t>
            </a:r>
            <a:r>
              <a:rPr lang="tr-TR" i="1" dirty="0"/>
              <a:t> </a:t>
            </a:r>
            <a:r>
              <a:rPr lang="tr-TR" i="1" dirty="0" err="1"/>
              <a:t>Selected</a:t>
            </a:r>
            <a:r>
              <a:rPr lang="tr-TR" i="1" dirty="0"/>
              <a:t> </a:t>
            </a:r>
            <a:r>
              <a:rPr lang="tr-TR" i="1" dirty="0" err="1"/>
              <a:t>Contemporary</a:t>
            </a:r>
            <a:r>
              <a:rPr lang="tr-TR" i="1" dirty="0"/>
              <a:t> </a:t>
            </a:r>
            <a:r>
              <a:rPr lang="tr-TR" i="1" dirty="0" err="1"/>
              <a:t>Perspectives</a:t>
            </a:r>
            <a:r>
              <a:rPr lang="tr-TR" dirty="0"/>
              <a:t>. NIDA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Monograph</a:t>
            </a:r>
            <a:r>
              <a:rPr lang="tr-TR" dirty="0"/>
              <a:t> 30. USA: </a:t>
            </a:r>
            <a:r>
              <a:rPr lang="tr-TR" dirty="0" err="1"/>
              <a:t>Pearson</a:t>
            </a:r>
            <a:r>
              <a:rPr lang="tr-TR" dirty="0"/>
              <a:t>. </a:t>
            </a:r>
          </a:p>
          <a:p>
            <a:r>
              <a:rPr lang="tr-TR" dirty="0" err="1"/>
              <a:t>Hill</a:t>
            </a:r>
            <a:r>
              <a:rPr lang="tr-TR" dirty="0"/>
              <a:t>, H.E. (1980)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deviant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ınitial</a:t>
            </a:r>
            <a:r>
              <a:rPr lang="tr-TR" dirty="0"/>
              <a:t> </a:t>
            </a:r>
            <a:r>
              <a:rPr lang="tr-TR" dirty="0" err="1"/>
              <a:t>addiction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narcotics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alcohol</a:t>
            </a:r>
            <a:r>
              <a:rPr lang="tr-TR" dirty="0"/>
              <a:t>. </a:t>
            </a:r>
            <a:r>
              <a:rPr lang="tr-TR" dirty="0" err="1"/>
              <a:t>Lettieri,D.J</a:t>
            </a:r>
            <a:r>
              <a:rPr lang="tr-TR" dirty="0"/>
              <a:t>., M.  </a:t>
            </a:r>
            <a:r>
              <a:rPr lang="tr-TR" dirty="0" err="1"/>
              <a:t>Sayers</a:t>
            </a:r>
            <a:r>
              <a:rPr lang="tr-TR" dirty="0"/>
              <a:t>, H. </a:t>
            </a:r>
            <a:r>
              <a:rPr lang="tr-TR" dirty="0" err="1"/>
              <a:t>Wallenstein</a:t>
            </a:r>
            <a:r>
              <a:rPr lang="tr-TR" dirty="0"/>
              <a:t> (</a:t>
            </a:r>
            <a:r>
              <a:rPr lang="tr-TR" dirty="0" err="1"/>
              <a:t>Eds</a:t>
            </a:r>
            <a:r>
              <a:rPr lang="tr-TR" dirty="0"/>
              <a:t>), in </a:t>
            </a:r>
            <a:r>
              <a:rPr lang="tr-TR" i="1" dirty="0" err="1"/>
              <a:t>Theories</a:t>
            </a:r>
            <a:r>
              <a:rPr lang="tr-TR" i="1" dirty="0"/>
              <a:t> On </a:t>
            </a:r>
            <a:r>
              <a:rPr lang="tr-TR" i="1" dirty="0" err="1"/>
              <a:t>Drug</a:t>
            </a:r>
            <a:r>
              <a:rPr lang="tr-TR" i="1" dirty="0"/>
              <a:t> </a:t>
            </a:r>
            <a:r>
              <a:rPr lang="tr-TR" i="1" dirty="0" err="1"/>
              <a:t>Abuse</a:t>
            </a:r>
            <a:r>
              <a:rPr lang="tr-TR" i="1" dirty="0"/>
              <a:t> </a:t>
            </a:r>
            <a:r>
              <a:rPr lang="tr-TR" i="1" dirty="0" err="1"/>
              <a:t>Selected</a:t>
            </a:r>
            <a:r>
              <a:rPr lang="tr-TR" i="1" dirty="0"/>
              <a:t> </a:t>
            </a:r>
            <a:r>
              <a:rPr lang="tr-TR" i="1" dirty="0" err="1"/>
              <a:t>Contemporary</a:t>
            </a:r>
            <a:r>
              <a:rPr lang="tr-TR" i="1" dirty="0"/>
              <a:t> </a:t>
            </a:r>
            <a:r>
              <a:rPr lang="tr-TR" i="1" dirty="0" err="1"/>
              <a:t>Perspectives</a:t>
            </a:r>
            <a:r>
              <a:rPr lang="tr-TR" dirty="0"/>
              <a:t>. NIDA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Monograph</a:t>
            </a:r>
            <a:r>
              <a:rPr lang="tr-TR" dirty="0"/>
              <a:t> 30. USA: </a:t>
            </a:r>
            <a:r>
              <a:rPr lang="tr-TR" dirty="0" err="1"/>
              <a:t>Pearson</a:t>
            </a:r>
            <a:r>
              <a:rPr lang="tr-TR" dirty="0"/>
              <a:t>.</a:t>
            </a:r>
          </a:p>
          <a:p>
            <a:r>
              <a:rPr lang="tr-TR" dirty="0" err="1"/>
              <a:t>Jessor</a:t>
            </a:r>
            <a:r>
              <a:rPr lang="tr-TR" dirty="0"/>
              <a:t>, </a:t>
            </a:r>
            <a:r>
              <a:rPr lang="tr-TR" dirty="0" err="1"/>
              <a:t>R.,ve</a:t>
            </a:r>
            <a:r>
              <a:rPr lang="tr-TR" dirty="0"/>
              <a:t> </a:t>
            </a:r>
            <a:r>
              <a:rPr lang="tr-TR" dirty="0" err="1"/>
              <a:t>Jessor</a:t>
            </a:r>
            <a:r>
              <a:rPr lang="tr-TR" dirty="0"/>
              <a:t>. S. (1980). A </a:t>
            </a:r>
            <a:r>
              <a:rPr lang="tr-TR" dirty="0" err="1"/>
              <a:t>social-psychological</a:t>
            </a:r>
            <a:r>
              <a:rPr lang="tr-TR" dirty="0"/>
              <a:t> </a:t>
            </a:r>
            <a:r>
              <a:rPr lang="tr-TR" dirty="0" err="1"/>
              <a:t>framework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studying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. </a:t>
            </a:r>
            <a:r>
              <a:rPr lang="tr-TR" dirty="0" err="1"/>
              <a:t>Lettieri,D.J</a:t>
            </a:r>
            <a:r>
              <a:rPr lang="tr-TR" dirty="0"/>
              <a:t>., M.  </a:t>
            </a:r>
            <a:r>
              <a:rPr lang="tr-TR" dirty="0" err="1"/>
              <a:t>Sayers</a:t>
            </a:r>
            <a:r>
              <a:rPr lang="tr-TR" dirty="0"/>
              <a:t>, H. </a:t>
            </a:r>
            <a:r>
              <a:rPr lang="tr-TR" dirty="0" err="1"/>
              <a:t>Wallenstein</a:t>
            </a:r>
            <a:r>
              <a:rPr lang="tr-TR" dirty="0"/>
              <a:t> (</a:t>
            </a:r>
            <a:r>
              <a:rPr lang="tr-TR" dirty="0" err="1"/>
              <a:t>Eds</a:t>
            </a:r>
            <a:r>
              <a:rPr lang="tr-TR" dirty="0"/>
              <a:t>), in </a:t>
            </a:r>
            <a:r>
              <a:rPr lang="tr-TR" i="1" dirty="0" err="1"/>
              <a:t>Theories</a:t>
            </a:r>
            <a:r>
              <a:rPr lang="tr-TR" i="1" dirty="0"/>
              <a:t> On </a:t>
            </a:r>
            <a:r>
              <a:rPr lang="tr-TR" i="1" dirty="0" err="1"/>
              <a:t>Drug</a:t>
            </a:r>
            <a:r>
              <a:rPr lang="tr-TR" i="1" dirty="0"/>
              <a:t> </a:t>
            </a:r>
            <a:r>
              <a:rPr lang="tr-TR" i="1" dirty="0" err="1"/>
              <a:t>Abuse</a:t>
            </a:r>
            <a:r>
              <a:rPr lang="tr-TR" i="1" dirty="0"/>
              <a:t> </a:t>
            </a:r>
            <a:r>
              <a:rPr lang="tr-TR" i="1" dirty="0" err="1"/>
              <a:t>Selected</a:t>
            </a:r>
            <a:r>
              <a:rPr lang="tr-TR" i="1" dirty="0"/>
              <a:t> </a:t>
            </a:r>
            <a:r>
              <a:rPr lang="tr-TR" i="1" dirty="0" err="1"/>
              <a:t>Contemporary</a:t>
            </a:r>
            <a:r>
              <a:rPr lang="tr-TR" i="1" dirty="0"/>
              <a:t> </a:t>
            </a:r>
            <a:r>
              <a:rPr lang="tr-TR" i="1" dirty="0" err="1"/>
              <a:t>Perspectives</a:t>
            </a:r>
            <a:r>
              <a:rPr lang="tr-TR" dirty="0"/>
              <a:t>. NIDA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Monograph</a:t>
            </a:r>
            <a:r>
              <a:rPr lang="tr-TR" dirty="0"/>
              <a:t> 30. USA: </a:t>
            </a:r>
            <a:r>
              <a:rPr lang="tr-TR" dirty="0" err="1"/>
              <a:t>Pearson</a:t>
            </a:r>
            <a:r>
              <a:rPr lang="tr-TR" dirty="0"/>
              <a:t>.</a:t>
            </a:r>
          </a:p>
          <a:p>
            <a:r>
              <a:rPr lang="tr-TR" dirty="0" err="1"/>
              <a:t>Stanton</a:t>
            </a:r>
            <a:r>
              <a:rPr lang="tr-TR" dirty="0"/>
              <a:t>, M.D. (1980) A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theory</a:t>
            </a:r>
            <a:r>
              <a:rPr lang="tr-TR" dirty="0"/>
              <a:t> of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abuse</a:t>
            </a:r>
            <a:r>
              <a:rPr lang="tr-TR" dirty="0"/>
              <a:t>. </a:t>
            </a:r>
            <a:r>
              <a:rPr lang="tr-TR" dirty="0" err="1"/>
              <a:t>Lettieri,D.J</a:t>
            </a:r>
            <a:r>
              <a:rPr lang="tr-TR" dirty="0"/>
              <a:t>., M.  </a:t>
            </a:r>
            <a:r>
              <a:rPr lang="tr-TR" dirty="0" err="1"/>
              <a:t>Sayers</a:t>
            </a:r>
            <a:r>
              <a:rPr lang="tr-TR" dirty="0"/>
              <a:t>, H. </a:t>
            </a:r>
            <a:r>
              <a:rPr lang="tr-TR" dirty="0" err="1"/>
              <a:t>Wallenstein</a:t>
            </a:r>
            <a:r>
              <a:rPr lang="tr-TR" dirty="0"/>
              <a:t> (</a:t>
            </a:r>
            <a:r>
              <a:rPr lang="tr-TR" dirty="0" err="1"/>
              <a:t>Eds</a:t>
            </a:r>
            <a:r>
              <a:rPr lang="tr-TR" dirty="0"/>
              <a:t>), in </a:t>
            </a:r>
            <a:r>
              <a:rPr lang="tr-TR" i="1" dirty="0" err="1"/>
              <a:t>Theories</a:t>
            </a:r>
            <a:r>
              <a:rPr lang="tr-TR" i="1" dirty="0"/>
              <a:t> On </a:t>
            </a:r>
            <a:r>
              <a:rPr lang="tr-TR" i="1" dirty="0" err="1"/>
              <a:t>Drug</a:t>
            </a:r>
            <a:r>
              <a:rPr lang="tr-TR" i="1" dirty="0"/>
              <a:t> </a:t>
            </a:r>
            <a:r>
              <a:rPr lang="tr-TR" i="1" dirty="0" err="1"/>
              <a:t>Abuse</a:t>
            </a:r>
            <a:r>
              <a:rPr lang="tr-TR" i="1" dirty="0"/>
              <a:t> </a:t>
            </a:r>
            <a:r>
              <a:rPr lang="tr-TR" i="1" dirty="0" err="1"/>
              <a:t>Selected</a:t>
            </a:r>
            <a:r>
              <a:rPr lang="tr-TR" i="1" dirty="0"/>
              <a:t> </a:t>
            </a:r>
            <a:r>
              <a:rPr lang="tr-TR" i="1" dirty="0" err="1"/>
              <a:t>Contemporary</a:t>
            </a:r>
            <a:r>
              <a:rPr lang="tr-TR" i="1" dirty="0"/>
              <a:t> </a:t>
            </a:r>
            <a:r>
              <a:rPr lang="tr-TR" i="1" dirty="0" err="1"/>
              <a:t>Perspectives</a:t>
            </a:r>
            <a:r>
              <a:rPr lang="tr-TR" dirty="0"/>
              <a:t>. NIDA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Monograph</a:t>
            </a:r>
            <a:r>
              <a:rPr lang="tr-TR" dirty="0"/>
              <a:t> 30. USA: </a:t>
            </a:r>
            <a:r>
              <a:rPr lang="tr-TR" dirty="0" err="1"/>
              <a:t>Pearson</a:t>
            </a:r>
            <a:r>
              <a:rPr lang="tr-TR" dirty="0"/>
              <a:t>.</a:t>
            </a:r>
          </a:p>
          <a:p>
            <a:r>
              <a:rPr lang="tr-TR" dirty="0" err="1"/>
              <a:t>Lukoff</a:t>
            </a:r>
            <a:r>
              <a:rPr lang="tr-TR" dirty="0"/>
              <a:t>, I.F. (1980) </a:t>
            </a:r>
            <a:r>
              <a:rPr lang="tr-TR" dirty="0" err="1"/>
              <a:t>Toward</a:t>
            </a:r>
            <a:r>
              <a:rPr lang="tr-TR" dirty="0"/>
              <a:t> a </a:t>
            </a:r>
            <a:r>
              <a:rPr lang="tr-TR" dirty="0" err="1"/>
              <a:t>Sociology</a:t>
            </a:r>
            <a:r>
              <a:rPr lang="tr-TR" dirty="0"/>
              <a:t> of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. </a:t>
            </a:r>
            <a:r>
              <a:rPr lang="tr-TR" dirty="0" err="1"/>
              <a:t>Lettieri,D.J</a:t>
            </a:r>
            <a:r>
              <a:rPr lang="tr-TR" dirty="0"/>
              <a:t>., M.  </a:t>
            </a:r>
            <a:r>
              <a:rPr lang="tr-TR" dirty="0" err="1"/>
              <a:t>Sayers</a:t>
            </a:r>
            <a:r>
              <a:rPr lang="tr-TR" dirty="0"/>
              <a:t>, H. </a:t>
            </a:r>
            <a:r>
              <a:rPr lang="tr-TR" dirty="0" err="1"/>
              <a:t>Wallenstein</a:t>
            </a:r>
            <a:r>
              <a:rPr lang="tr-TR" dirty="0"/>
              <a:t> (</a:t>
            </a:r>
            <a:r>
              <a:rPr lang="tr-TR" dirty="0" err="1"/>
              <a:t>Eds</a:t>
            </a:r>
            <a:r>
              <a:rPr lang="tr-TR" dirty="0"/>
              <a:t>) içinde </a:t>
            </a:r>
            <a:r>
              <a:rPr lang="tr-TR" i="1" dirty="0" err="1"/>
              <a:t>Theories</a:t>
            </a:r>
            <a:r>
              <a:rPr lang="tr-TR" i="1" dirty="0"/>
              <a:t> On </a:t>
            </a:r>
            <a:r>
              <a:rPr lang="tr-TR" i="1" dirty="0" err="1"/>
              <a:t>Drug</a:t>
            </a:r>
            <a:r>
              <a:rPr lang="tr-TR" i="1" dirty="0"/>
              <a:t> </a:t>
            </a:r>
            <a:r>
              <a:rPr lang="tr-TR" i="1" dirty="0" err="1"/>
              <a:t>Abuse</a:t>
            </a:r>
            <a:r>
              <a:rPr lang="tr-TR" i="1" dirty="0"/>
              <a:t> </a:t>
            </a:r>
            <a:r>
              <a:rPr lang="tr-TR" i="1" dirty="0" err="1"/>
              <a:t>Selected</a:t>
            </a:r>
            <a:r>
              <a:rPr lang="tr-TR" i="1" dirty="0"/>
              <a:t> </a:t>
            </a:r>
            <a:r>
              <a:rPr lang="tr-TR" i="1" dirty="0" err="1"/>
              <a:t>Contemporary</a:t>
            </a:r>
            <a:r>
              <a:rPr lang="tr-TR" i="1" dirty="0"/>
              <a:t> </a:t>
            </a:r>
            <a:r>
              <a:rPr lang="tr-TR" i="1" dirty="0" err="1"/>
              <a:t>Perspectives</a:t>
            </a:r>
            <a:r>
              <a:rPr lang="tr-TR" dirty="0"/>
              <a:t>.   </a:t>
            </a:r>
            <a:r>
              <a:rPr lang="tr-TR" dirty="0" err="1"/>
              <a:t>Pearson</a:t>
            </a:r>
            <a:r>
              <a:rPr lang="tr-TR" dirty="0"/>
              <a:t>. NIDA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Monograph</a:t>
            </a:r>
            <a:r>
              <a:rPr lang="tr-TR" dirty="0"/>
              <a:t> 30, USA. </a:t>
            </a:r>
          </a:p>
          <a:p>
            <a:r>
              <a:rPr lang="tr-TR" dirty="0"/>
              <a:t>Kızmaz, Z. (2005). Sosyolojik suç kuramlarının suç olgusunu açıklama potansiyelleri üzerine bir değerlendirme. C</a:t>
            </a:r>
            <a:r>
              <a:rPr lang="tr-TR" i="1" dirty="0"/>
              <a:t>.Ü. Sosyal Bilimler Dergisi</a:t>
            </a:r>
            <a:r>
              <a:rPr lang="tr-TR" dirty="0"/>
              <a:t>, 29(2), 149-174. </a:t>
            </a:r>
          </a:p>
          <a:p>
            <a:r>
              <a:rPr lang="tr-TR" dirty="0" err="1"/>
              <a:t>Borsos</a:t>
            </a:r>
            <a:r>
              <a:rPr lang="tr-TR" dirty="0"/>
              <a:t>, D. (2009). </a:t>
            </a:r>
            <a:r>
              <a:rPr lang="tr-TR" dirty="0" err="1"/>
              <a:t>Models</a:t>
            </a:r>
            <a:r>
              <a:rPr lang="tr-TR" dirty="0"/>
              <a:t> of </a:t>
            </a:r>
            <a:r>
              <a:rPr lang="tr-TR" dirty="0" err="1"/>
              <a:t>Addiction</a:t>
            </a:r>
            <a:r>
              <a:rPr lang="tr-TR" dirty="0"/>
              <a:t>. İn: Encyclopedia Of </a:t>
            </a:r>
            <a:r>
              <a:rPr lang="tr-TR" dirty="0" err="1"/>
              <a:t>Substance</a:t>
            </a:r>
            <a:r>
              <a:rPr lang="tr-TR" dirty="0"/>
              <a:t> </a:t>
            </a:r>
            <a:r>
              <a:rPr lang="tr-TR" dirty="0" err="1"/>
              <a:t>Abuse</a:t>
            </a:r>
            <a:r>
              <a:rPr lang="tr-TR" dirty="0"/>
              <a:t> </a:t>
            </a:r>
            <a:r>
              <a:rPr lang="tr-TR" dirty="0" err="1"/>
              <a:t>Prevention,Treatment</a:t>
            </a:r>
            <a:r>
              <a:rPr lang="tr-TR" dirty="0"/>
              <a:t>, &amp;</a:t>
            </a:r>
            <a:r>
              <a:rPr lang="tr-TR" dirty="0" err="1"/>
              <a:t>Recovery</a:t>
            </a:r>
            <a:r>
              <a:rPr lang="tr-TR" dirty="0"/>
              <a:t>. </a:t>
            </a:r>
            <a:r>
              <a:rPr lang="tr-TR" dirty="0" err="1"/>
              <a:t>Ed</a:t>
            </a:r>
            <a:r>
              <a:rPr lang="tr-TR" dirty="0"/>
              <a:t>: G. </a:t>
            </a:r>
            <a:r>
              <a:rPr lang="tr-TR" dirty="0" err="1"/>
              <a:t>Fisher</a:t>
            </a:r>
            <a:r>
              <a:rPr lang="tr-TR" dirty="0"/>
              <a:t>, N.A. </a:t>
            </a:r>
            <a:r>
              <a:rPr lang="tr-TR" dirty="0" err="1"/>
              <a:t>Roget</a:t>
            </a:r>
            <a:r>
              <a:rPr lang="tr-TR" dirty="0"/>
              <a:t>. </a:t>
            </a:r>
            <a:r>
              <a:rPr lang="tr-TR" dirty="0" err="1"/>
              <a:t>Sage</a:t>
            </a:r>
            <a:r>
              <a:rPr lang="tr-TR" dirty="0"/>
              <a:t> Publications, USA.</a:t>
            </a:r>
          </a:p>
          <a:p>
            <a:r>
              <a:rPr lang="tr-TR" dirty="0" err="1"/>
              <a:t>Cavaiola</a:t>
            </a:r>
            <a:r>
              <a:rPr lang="tr-TR" dirty="0"/>
              <a:t>, A.A.(2009). </a:t>
            </a:r>
            <a:r>
              <a:rPr lang="tr-TR" dirty="0" err="1"/>
              <a:t>Sociocultural</a:t>
            </a:r>
            <a:r>
              <a:rPr lang="tr-TR" dirty="0"/>
              <a:t> </a:t>
            </a:r>
            <a:r>
              <a:rPr lang="tr-TR" dirty="0" err="1"/>
              <a:t>models</a:t>
            </a:r>
            <a:r>
              <a:rPr lang="tr-TR" dirty="0"/>
              <a:t> of </a:t>
            </a:r>
            <a:r>
              <a:rPr lang="tr-TR" dirty="0" err="1"/>
              <a:t>addiction</a:t>
            </a:r>
            <a:r>
              <a:rPr lang="tr-TR" dirty="0"/>
              <a:t>. G. </a:t>
            </a:r>
            <a:r>
              <a:rPr lang="tr-TR" dirty="0" err="1"/>
              <a:t>Fisher</a:t>
            </a:r>
            <a:r>
              <a:rPr lang="tr-TR" dirty="0"/>
              <a:t>, N.A. </a:t>
            </a:r>
            <a:r>
              <a:rPr lang="tr-TR" dirty="0" err="1"/>
              <a:t>Roget</a:t>
            </a:r>
            <a:r>
              <a:rPr lang="tr-TR" dirty="0"/>
              <a:t> (</a:t>
            </a:r>
            <a:r>
              <a:rPr lang="tr-TR" dirty="0" err="1"/>
              <a:t>Eds</a:t>
            </a:r>
            <a:r>
              <a:rPr lang="tr-TR" dirty="0"/>
              <a:t>), İn: </a:t>
            </a:r>
            <a:r>
              <a:rPr lang="tr-TR" i="1" dirty="0"/>
              <a:t>Encyclopedia Of </a:t>
            </a:r>
            <a:r>
              <a:rPr lang="tr-TR" i="1" dirty="0" err="1"/>
              <a:t>Substance</a:t>
            </a:r>
            <a:r>
              <a:rPr lang="tr-TR" i="1" dirty="0"/>
              <a:t> </a:t>
            </a:r>
            <a:r>
              <a:rPr lang="tr-TR" i="1" dirty="0" err="1"/>
              <a:t>Abuse</a:t>
            </a:r>
            <a:r>
              <a:rPr lang="tr-TR" i="1" dirty="0"/>
              <a:t> </a:t>
            </a:r>
            <a:r>
              <a:rPr lang="tr-TR" i="1" dirty="0" err="1"/>
              <a:t>Prevention,Treatment</a:t>
            </a:r>
            <a:r>
              <a:rPr lang="tr-TR" i="1" dirty="0"/>
              <a:t>, &amp;</a:t>
            </a:r>
            <a:r>
              <a:rPr lang="tr-TR" i="1" dirty="0" err="1"/>
              <a:t>Recovery</a:t>
            </a:r>
            <a:r>
              <a:rPr lang="tr-TR" dirty="0"/>
              <a:t>. USA: </a:t>
            </a:r>
            <a:r>
              <a:rPr lang="tr-TR" dirty="0" err="1"/>
              <a:t>Sage</a:t>
            </a:r>
            <a:r>
              <a:rPr lang="tr-TR" dirty="0"/>
              <a:t> Publications. </a:t>
            </a:r>
          </a:p>
          <a:p>
            <a:r>
              <a:rPr lang="tr-TR" b="1" dirty="0"/>
              <a:t> </a:t>
            </a:r>
            <a:r>
              <a:rPr lang="en-US" dirty="0" err="1" smtClean="0"/>
              <a:t>Tosun</a:t>
            </a:r>
            <a:r>
              <a:rPr lang="en-US" dirty="0"/>
              <a:t>, Musa.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Bağımlılığına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Bakış</a:t>
            </a:r>
            <a:r>
              <a:rPr lang="en-US" dirty="0"/>
              <a:t>. </a:t>
            </a:r>
            <a:r>
              <a:rPr lang="tr-TR" dirty="0"/>
              <a:t>Türkiye’de Sık Karşılaşılan Psikiyatrik Hastalıklar</a:t>
            </a:r>
            <a:r>
              <a:rPr lang="tr-TR" b="1" dirty="0"/>
              <a:t> </a:t>
            </a:r>
            <a:r>
              <a:rPr lang="tr-TR" dirty="0"/>
              <a:t>Sempozyum Dizisi No:62, Mart 2008 </a:t>
            </a:r>
            <a:r>
              <a:rPr lang="tr-TR" i="1" dirty="0"/>
              <a:t>S:201-220.</a:t>
            </a:r>
            <a:r>
              <a:rPr lang="tr-TR" b="1" i="1" dirty="0"/>
              <a:t> </a:t>
            </a:r>
            <a:endParaRPr lang="tr-TR" dirty="0"/>
          </a:p>
          <a:p>
            <a:r>
              <a:rPr lang="tr-TR" dirty="0" err="1"/>
              <a:t>Kafetzopoulos</a:t>
            </a:r>
            <a:r>
              <a:rPr lang="tr-TR" dirty="0"/>
              <a:t>, E.(2006) “Risk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Protective</a:t>
            </a:r>
            <a:r>
              <a:rPr lang="tr-TR" dirty="0"/>
              <a:t> </a:t>
            </a:r>
            <a:r>
              <a:rPr lang="tr-TR" dirty="0" err="1"/>
              <a:t>Factors</a:t>
            </a:r>
            <a:r>
              <a:rPr lang="tr-TR" dirty="0"/>
              <a:t> in </a:t>
            </a:r>
            <a:r>
              <a:rPr lang="tr-TR" dirty="0" err="1"/>
              <a:t>adolescent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youth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”. </a:t>
            </a:r>
            <a:r>
              <a:rPr lang="tr-TR" dirty="0" err="1"/>
              <a:t>İçinde:Young</a:t>
            </a:r>
            <a:r>
              <a:rPr lang="tr-TR" dirty="0"/>
              <a:t> People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Drugs</a:t>
            </a:r>
            <a:r>
              <a:rPr lang="tr-TR" dirty="0"/>
              <a:t>. </a:t>
            </a:r>
            <a:r>
              <a:rPr lang="tr-TR" dirty="0" err="1"/>
              <a:t>Care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. </a:t>
            </a:r>
            <a:r>
              <a:rPr lang="tr-TR" dirty="0" err="1"/>
              <a:t>Pompediou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4941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Bağımlılığını Açıklayan Teoriler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Bireyin kendisi (self) ile ilişkisini temel alan teoriler (</a:t>
            </a:r>
            <a:r>
              <a:rPr lang="tr-TR" dirty="0" err="1"/>
              <a:t>örn.Varoluşsal</a:t>
            </a:r>
            <a:r>
              <a:rPr lang="tr-TR" dirty="0"/>
              <a:t> teori, Ego/Self teorisi, koruyucu bir sistem olarak madde </a:t>
            </a:r>
            <a:r>
              <a:rPr lang="tr-TR" dirty="0" err="1"/>
              <a:t>teorisi,vb</a:t>
            </a:r>
            <a:r>
              <a:rPr lang="tr-TR" dirty="0"/>
              <a:t>.) </a:t>
            </a:r>
          </a:p>
          <a:p>
            <a:pPr lvl="0"/>
            <a:r>
              <a:rPr lang="tr-TR" dirty="0"/>
              <a:t>Bireyin diğer insanlarla ilişkisini temel alan teoriler (yıkıcı çevre teorisi, problem davranış teorisi, madde alt kültürü teorisi, aile teorisi, vb.)</a:t>
            </a:r>
          </a:p>
          <a:p>
            <a:pPr lvl="0"/>
            <a:r>
              <a:rPr lang="tr-TR" dirty="0"/>
              <a:t>Bireyin toplum ile ilişkisini temel alan teoriler (Öğrenme teorisi, sosyal etki teorisi, rol teorisi, sosyal kontrol </a:t>
            </a:r>
            <a:r>
              <a:rPr lang="tr-TR" dirty="0" err="1"/>
              <a:t>teorisi,vb</a:t>
            </a:r>
            <a:r>
              <a:rPr lang="tr-TR" dirty="0"/>
              <a:t>.)</a:t>
            </a:r>
          </a:p>
          <a:p>
            <a:pPr lvl="0"/>
            <a:r>
              <a:rPr lang="tr-TR" dirty="0"/>
              <a:t>Bireyin doğa ile ilişkisini temel alan teoriler (</a:t>
            </a:r>
            <a:r>
              <a:rPr lang="tr-TR" dirty="0" err="1"/>
              <a:t>örn</a:t>
            </a:r>
            <a:r>
              <a:rPr lang="tr-TR" dirty="0"/>
              <a:t>. Sosyal </a:t>
            </a:r>
            <a:r>
              <a:rPr lang="tr-TR" dirty="0" err="1"/>
              <a:t>nörobiyolojik</a:t>
            </a:r>
            <a:r>
              <a:rPr lang="tr-TR" dirty="0"/>
              <a:t> teori, genetik teori, </a:t>
            </a:r>
            <a:r>
              <a:rPr lang="tr-TR" dirty="0" err="1"/>
              <a:t>opiat</a:t>
            </a:r>
            <a:r>
              <a:rPr lang="tr-TR" dirty="0"/>
              <a:t> reseptörü teorisi, biyolojik ritim </a:t>
            </a:r>
            <a:r>
              <a:rPr lang="tr-TR" dirty="0" err="1"/>
              <a:t>teorisi,vb</a:t>
            </a:r>
            <a:r>
              <a:rPr lang="tr-TR" dirty="0"/>
              <a:t>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35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Yıkıcı Çevre </a:t>
            </a:r>
            <a:r>
              <a:rPr lang="tr-TR" b="1" dirty="0" smtClean="0"/>
              <a:t>Teorisi (</a:t>
            </a:r>
            <a:r>
              <a:rPr lang="tr-TR" b="1" dirty="0" err="1" smtClean="0"/>
              <a:t>Chein</a:t>
            </a:r>
            <a:r>
              <a:rPr lang="tr-TR" b="1" dirty="0" smtClean="0"/>
              <a:t>, 1980)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Olumsuz yaşam koşulları </a:t>
            </a:r>
          </a:p>
          <a:p>
            <a:r>
              <a:rPr lang="tr-TR" dirty="0" smtClean="0"/>
              <a:t>Düşük Sosyoekonomik Düzey </a:t>
            </a:r>
          </a:p>
          <a:p>
            <a:r>
              <a:rPr lang="tr-TR" dirty="0" smtClean="0"/>
              <a:t>Ayrımcılık </a:t>
            </a:r>
          </a:p>
          <a:p>
            <a:r>
              <a:rPr lang="tr-TR" dirty="0" smtClean="0"/>
              <a:t>Sosyal Dışlanma </a:t>
            </a:r>
          </a:p>
          <a:p>
            <a:r>
              <a:rPr lang="tr-TR" dirty="0" smtClean="0"/>
              <a:t>Aile </a:t>
            </a:r>
            <a:r>
              <a:rPr lang="tr-TR" dirty="0"/>
              <a:t>içindeki koşullar, akran ve arkadaş grubunun yaşam tarzları, gidilen </a:t>
            </a:r>
            <a:r>
              <a:rPr lang="tr-TR" dirty="0" smtClean="0"/>
              <a:t>okul</a:t>
            </a:r>
          </a:p>
          <a:p>
            <a:r>
              <a:rPr lang="tr-TR" dirty="0" smtClean="0"/>
              <a:t>Yoksul</a:t>
            </a:r>
            <a:r>
              <a:rPr lang="tr-TR" dirty="0"/>
              <a:t>, fırsatlardan </a:t>
            </a:r>
            <a:r>
              <a:rPr lang="tr-TR" dirty="0" smtClean="0"/>
              <a:t>yoksun</a:t>
            </a:r>
            <a:r>
              <a:rPr lang="tr-TR" dirty="0"/>
              <a:t> </a:t>
            </a:r>
            <a:r>
              <a:rPr lang="tr-TR" dirty="0" smtClean="0"/>
              <a:t> çevre etkisi </a:t>
            </a:r>
          </a:p>
          <a:p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526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Sosyal Sapma </a:t>
            </a:r>
            <a:r>
              <a:rPr lang="tr-TR" b="1" dirty="0" smtClean="0"/>
              <a:t>teorisi (</a:t>
            </a:r>
            <a:r>
              <a:rPr lang="tr-TR" b="1" dirty="0" err="1" smtClean="0"/>
              <a:t>Hill</a:t>
            </a:r>
            <a:r>
              <a:rPr lang="tr-TR" b="1" dirty="0" smtClean="0"/>
              <a:t>, 1980)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Sosyal olarak sapkın, dışlanmış bireyler </a:t>
            </a:r>
          </a:p>
          <a:p>
            <a:r>
              <a:rPr lang="tr-TR" b="1" dirty="0" smtClean="0"/>
              <a:t>Davranış bozukluğu olarak bağımlılık </a:t>
            </a:r>
          </a:p>
          <a:p>
            <a:r>
              <a:rPr lang="tr-TR" b="1" dirty="0" smtClean="0"/>
              <a:t>Maddenin kolay ulaşılabilir olduğu bölgelerde yaşamak</a:t>
            </a:r>
          </a:p>
          <a:p>
            <a:r>
              <a:rPr lang="tr-TR" b="1" dirty="0" smtClean="0"/>
              <a:t>Sosyal kontrol eksikliği </a:t>
            </a:r>
          </a:p>
          <a:p>
            <a:endParaRPr lang="tr-TR" b="1" dirty="0"/>
          </a:p>
          <a:p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4957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Problem Davranış </a:t>
            </a:r>
            <a:r>
              <a:rPr lang="tr-TR" b="1" dirty="0" smtClean="0"/>
              <a:t>Teorisi (</a:t>
            </a:r>
            <a:r>
              <a:rPr lang="tr-TR" b="1" dirty="0" err="1"/>
              <a:t>Jessor</a:t>
            </a:r>
            <a:r>
              <a:rPr lang="tr-TR" b="1" dirty="0"/>
              <a:t> ve </a:t>
            </a:r>
            <a:r>
              <a:rPr lang="tr-TR" b="1" dirty="0" err="1" smtClean="0"/>
              <a:t>Jessor</a:t>
            </a:r>
            <a:r>
              <a:rPr lang="tr-TR" b="1" dirty="0" smtClean="0"/>
              <a:t>, 1980)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Davranış </a:t>
            </a:r>
            <a:r>
              <a:rPr lang="tr-TR" dirty="0"/>
              <a:t>sorunu olarak </a:t>
            </a:r>
            <a:r>
              <a:rPr lang="tr-TR" dirty="0" smtClean="0"/>
              <a:t> bağımlılık </a:t>
            </a:r>
          </a:p>
          <a:p>
            <a:r>
              <a:rPr lang="tr-TR" dirty="0" smtClean="0"/>
              <a:t>Üç </a:t>
            </a:r>
            <a:r>
              <a:rPr lang="tr-TR" dirty="0"/>
              <a:t>temel </a:t>
            </a:r>
            <a:r>
              <a:rPr lang="tr-TR" dirty="0" smtClean="0"/>
              <a:t>sistem: kişilik- çevre - davranış </a:t>
            </a:r>
          </a:p>
          <a:p>
            <a:pPr marL="0" indent="0">
              <a:buNone/>
            </a:pPr>
            <a:r>
              <a:rPr lang="tr-TR" dirty="0" smtClean="0"/>
              <a:t> Madde </a:t>
            </a:r>
            <a:r>
              <a:rPr lang="tr-TR" dirty="0"/>
              <a:t>bağımlılığına sosyal psikolojik bir </a:t>
            </a:r>
            <a:r>
              <a:rPr lang="tr-TR" dirty="0" smtClean="0"/>
              <a:t>bakış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894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Aile </a:t>
            </a:r>
            <a:r>
              <a:rPr lang="tr-TR" b="1" dirty="0" smtClean="0"/>
              <a:t>Teorisi (</a:t>
            </a:r>
            <a:r>
              <a:rPr lang="tr-TR" b="1" dirty="0" err="1" smtClean="0"/>
              <a:t>Stanton</a:t>
            </a:r>
            <a:r>
              <a:rPr lang="tr-TR" b="1" dirty="0" smtClean="0"/>
              <a:t>, 1980)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 yapısı</a:t>
            </a:r>
          </a:p>
          <a:p>
            <a:r>
              <a:rPr lang="tr-TR" dirty="0" smtClean="0"/>
              <a:t>Aile </a:t>
            </a:r>
            <a:r>
              <a:rPr lang="tr-TR" dirty="0"/>
              <a:t>yaşantısındaki </a:t>
            </a:r>
            <a:r>
              <a:rPr lang="tr-TR" dirty="0" smtClean="0"/>
              <a:t>stresörler</a:t>
            </a:r>
          </a:p>
          <a:p>
            <a:r>
              <a:rPr lang="tr-TR" dirty="0" smtClean="0"/>
              <a:t>Ailede </a:t>
            </a:r>
            <a:r>
              <a:rPr lang="tr-TR" dirty="0"/>
              <a:t>madde kullanımının </a:t>
            </a:r>
            <a:r>
              <a:rPr lang="tr-TR" dirty="0" smtClean="0"/>
              <a:t>etkisi </a:t>
            </a:r>
          </a:p>
          <a:p>
            <a:r>
              <a:rPr lang="tr-TR" dirty="0" smtClean="0"/>
              <a:t>Bağımlı ailesindeki </a:t>
            </a:r>
            <a:r>
              <a:rPr lang="tr-TR" b="1" dirty="0" smtClean="0"/>
              <a:t>çözülme</a:t>
            </a:r>
            <a:r>
              <a:rPr lang="tr-TR" dirty="0" smtClean="0"/>
              <a:t> </a:t>
            </a:r>
            <a:r>
              <a:rPr lang="tr-TR" dirty="0"/>
              <a:t>veya </a:t>
            </a:r>
            <a:r>
              <a:rPr lang="tr-TR" b="1" dirty="0"/>
              <a:t>yaşamını sürdürme </a:t>
            </a:r>
            <a:r>
              <a:rPr lang="tr-TR" dirty="0" smtClean="0"/>
              <a:t>ikilemi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6423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65821"/>
            <a:ext cx="10058400" cy="1450757"/>
          </a:xfrm>
        </p:spPr>
        <p:txBody>
          <a:bodyPr/>
          <a:lstStyle/>
          <a:p>
            <a:r>
              <a:rPr lang="tr-TR" b="1" dirty="0"/>
              <a:t>Madde Alt Kültürü </a:t>
            </a:r>
            <a:r>
              <a:rPr lang="tr-TR" b="1" dirty="0" smtClean="0"/>
              <a:t>Teorisi (</a:t>
            </a:r>
            <a:r>
              <a:rPr lang="tr-TR" dirty="0" smtClean="0"/>
              <a:t>Johnson,1980)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Alt kültür: </a:t>
            </a:r>
            <a:r>
              <a:rPr lang="tr-TR" dirty="0"/>
              <a:t>ortak değerler, normlar, sosyal durumlar ve rol tanımlarına sahip olan alt gruplardır. </a:t>
            </a:r>
            <a:endParaRPr lang="tr-TR" dirty="0" smtClean="0"/>
          </a:p>
          <a:p>
            <a:r>
              <a:rPr lang="tr-TR" dirty="0" smtClean="0"/>
              <a:t>Madde </a:t>
            </a:r>
            <a:r>
              <a:rPr lang="tr-TR" dirty="0"/>
              <a:t>alt </a:t>
            </a:r>
            <a:r>
              <a:rPr lang="tr-TR" dirty="0" smtClean="0"/>
              <a:t>kültürü: Maddenin </a:t>
            </a:r>
            <a:r>
              <a:rPr lang="tr-TR" dirty="0"/>
              <a:t>zararlı kullanımını içeren değerlere, davranış normlarına, ritüellere, rol tanımlarına ve performansına karşılık </a:t>
            </a:r>
            <a:r>
              <a:rPr lang="tr-TR" dirty="0" smtClean="0"/>
              <a:t>gelmektedir.   </a:t>
            </a:r>
          </a:p>
          <a:p>
            <a:r>
              <a:rPr lang="tr-TR" dirty="0" smtClean="0"/>
              <a:t>Temel olarak 11-25 </a:t>
            </a:r>
            <a:r>
              <a:rPr lang="tr-TR" dirty="0"/>
              <a:t>yaş arasındaki madde bağımlılığını açıklamak amacıyla oluşturmuştur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Madde </a:t>
            </a:r>
            <a:r>
              <a:rPr lang="tr-TR" dirty="0"/>
              <a:t>kullanımı ile suç, alkolizm, güvensiz cinsel ilişki vb. birçok riskli durumun birlikte </a:t>
            </a:r>
            <a:r>
              <a:rPr lang="tr-TR" dirty="0" smtClean="0"/>
              <a:t>gözlenmesi </a:t>
            </a:r>
          </a:p>
          <a:p>
            <a:r>
              <a:rPr lang="tr-TR" dirty="0" smtClean="0"/>
              <a:t> Madde kullanıcıların kendi </a:t>
            </a:r>
            <a:r>
              <a:rPr lang="tr-TR" dirty="0"/>
              <a:t>içinde </a:t>
            </a:r>
            <a:r>
              <a:rPr lang="tr-TR" dirty="0" smtClean="0"/>
              <a:t>oluşturdukları alt kültür (</a:t>
            </a:r>
            <a:r>
              <a:rPr lang="tr-TR" dirty="0" err="1" smtClean="0"/>
              <a:t>örn</a:t>
            </a:r>
            <a:r>
              <a:rPr lang="tr-TR" dirty="0"/>
              <a:t>. alkol, </a:t>
            </a:r>
            <a:r>
              <a:rPr lang="tr-TR" dirty="0" err="1"/>
              <a:t>esrar,eroin</a:t>
            </a:r>
            <a:r>
              <a:rPr lang="tr-TR" dirty="0"/>
              <a:t>, çoklu madde kullanımı gibi) </a:t>
            </a:r>
            <a:endParaRPr lang="tr-TR" dirty="0"/>
          </a:p>
          <a:p>
            <a:r>
              <a:rPr lang="tr-TR" dirty="0" smtClean="0"/>
              <a:t>Grup Dinamiklerinin etkisi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9778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</a:t>
            </a:r>
            <a:r>
              <a:rPr lang="tr-TR" b="1" dirty="0" smtClean="0"/>
              <a:t>osyolojik perspektif</a:t>
            </a:r>
            <a:r>
              <a:rPr lang="tr-TR" dirty="0" smtClean="0"/>
              <a:t>i (</a:t>
            </a:r>
            <a:r>
              <a:rPr lang="tr-TR" dirty="0" err="1" smtClean="0"/>
              <a:t>Lukoff</a:t>
            </a:r>
            <a:r>
              <a:rPr lang="tr-TR" dirty="0" smtClean="0"/>
              <a:t>, 1980)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Madde </a:t>
            </a:r>
            <a:r>
              <a:rPr lang="tr-TR" dirty="0"/>
              <a:t>kullanımı belirli bir maddenin tercihi, ya da maddenin tekrarlanan şekilde kullanılmasını içeren alışkanlıktan daha fazla anlam ifade etmektedir. </a:t>
            </a:r>
            <a:endParaRPr lang="tr-TR" dirty="0" smtClean="0"/>
          </a:p>
          <a:p>
            <a:r>
              <a:rPr lang="tr-TR" dirty="0" smtClean="0"/>
              <a:t>Madde </a:t>
            </a:r>
            <a:r>
              <a:rPr lang="tr-TR" dirty="0"/>
              <a:t>kullanımı belirli değerleri, amaçları ve ilişki örüntülerini içeren bir yaşam </a:t>
            </a:r>
            <a:r>
              <a:rPr lang="tr-TR" dirty="0" smtClean="0"/>
              <a:t>stilidir. </a:t>
            </a:r>
          </a:p>
          <a:p>
            <a:r>
              <a:rPr lang="tr-TR" dirty="0" smtClean="0"/>
              <a:t>Toplumsallaşma sürecinin önemi </a:t>
            </a:r>
          </a:p>
          <a:p>
            <a:r>
              <a:rPr lang="tr-TR" dirty="0" smtClean="0"/>
              <a:t>Ailenin ve akran </a:t>
            </a:r>
            <a:r>
              <a:rPr lang="tr-TR" dirty="0"/>
              <a:t>kültürünün </a:t>
            </a:r>
            <a:r>
              <a:rPr lang="tr-TR" dirty="0" smtClean="0"/>
              <a:t>etkisi  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4951202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</TotalTime>
  <Words>1647</Words>
  <Application>Microsoft Office PowerPoint</Application>
  <PresentationFormat>Geniş ekran</PresentationFormat>
  <Paragraphs>208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Calibri</vt:lpstr>
      <vt:lpstr>Calibri Light</vt:lpstr>
      <vt:lpstr>Times New Roman</vt:lpstr>
      <vt:lpstr>Geçmişe bakış</vt:lpstr>
      <vt:lpstr>Bağımlılığa İlişkin Teoriler,  Risk Faktörleri ve Koruyucu Faktörler  </vt:lpstr>
      <vt:lpstr>MADDE BAĞIMLILIĞININ NEDENLERİ </vt:lpstr>
      <vt:lpstr>Madde Bağımlılığını Açıklayan Teoriler</vt:lpstr>
      <vt:lpstr>Yıkıcı Çevre Teorisi (Chein, 1980) </vt:lpstr>
      <vt:lpstr>Sosyal Sapma teorisi (Hill, 1980) </vt:lpstr>
      <vt:lpstr>Problem Davranış Teorisi (Jessor ve Jessor, 1980)</vt:lpstr>
      <vt:lpstr>Aile Teorisi (Stanton, 1980)</vt:lpstr>
      <vt:lpstr>Madde Alt Kültürü Teorisi (Johnson,1980)</vt:lpstr>
      <vt:lpstr>Sosyolojik perspektifi (Lukoff, 1980)</vt:lpstr>
      <vt:lpstr>Sosyal kontrol teorisi (Hirschi) </vt:lpstr>
      <vt:lpstr>Sosyal Öğrenme Kuramı (Bandura) </vt:lpstr>
      <vt:lpstr>Biyopsikososyal Model</vt:lpstr>
      <vt:lpstr>Risk Faktörleri ve Koruyucu Faktörler: Direnç ve Dayanıklılık (Resilience)</vt:lpstr>
      <vt:lpstr>Risk faktörleri ve koruyucu faktörlerin temel özellikleri </vt:lpstr>
      <vt:lpstr>Madde Kullanımı açısından Risk Faktörleri ve Koruyucu Faktörler </vt:lpstr>
      <vt:lpstr>Risk Faktörleri ve Koruyucu Faktörler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BAĞIMLILIĞIN NEDENLERİ </dc:title>
  <dc:creator>Gonca</dc:creator>
  <cp:lastModifiedBy> x</cp:lastModifiedBy>
  <cp:revision>11</cp:revision>
  <dcterms:created xsi:type="dcterms:W3CDTF">2017-05-23T19:14:00Z</dcterms:created>
  <dcterms:modified xsi:type="dcterms:W3CDTF">2017-06-30T11:41:45Z</dcterms:modified>
</cp:coreProperties>
</file>