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9123-E486-4DD7-8ED0-65E15A5F4F42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9A44D-F30B-4113-89C3-D17BA66268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068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9123-E486-4DD7-8ED0-65E15A5F4F42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9A44D-F30B-4113-89C3-D17BA66268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215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9123-E486-4DD7-8ED0-65E15A5F4F42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9A44D-F30B-4113-89C3-D17BA66268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550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9123-E486-4DD7-8ED0-65E15A5F4F42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9A44D-F30B-4113-89C3-D17BA66268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706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9123-E486-4DD7-8ED0-65E15A5F4F42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9A44D-F30B-4113-89C3-D17BA66268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0914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9123-E486-4DD7-8ED0-65E15A5F4F42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9A44D-F30B-4113-89C3-D17BA66268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854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9123-E486-4DD7-8ED0-65E15A5F4F42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9A44D-F30B-4113-89C3-D17BA66268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270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9123-E486-4DD7-8ED0-65E15A5F4F42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9A44D-F30B-4113-89C3-D17BA66268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90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9123-E486-4DD7-8ED0-65E15A5F4F42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9A44D-F30B-4113-89C3-D17BA66268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583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9123-E486-4DD7-8ED0-65E15A5F4F42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9A44D-F30B-4113-89C3-D17BA66268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56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9123-E486-4DD7-8ED0-65E15A5F4F42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9A44D-F30B-4113-89C3-D17BA66268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002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69123-E486-4DD7-8ED0-65E15A5F4F42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9A44D-F30B-4113-89C3-D17BA66268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42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812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Türkiye’de Gazetecilik ve Haber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148576"/>
            <a:ext cx="11574966" cy="5441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>
                <a:solidFill>
                  <a:schemeClr val="accent1"/>
                </a:solidFill>
              </a:rPr>
              <a:t>Medya Dönemi (1980 sonrası)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</a:t>
            </a:r>
            <a:r>
              <a:rPr lang="tr-TR" dirty="0" err="1" smtClean="0"/>
              <a:t>Neoliberalizm</a:t>
            </a:r>
            <a:r>
              <a:rPr lang="tr-TR" dirty="0" smtClean="0"/>
              <a:t> ve küreselleşme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-Devletin yeniden yapılandırılması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</a:t>
            </a:r>
            <a:r>
              <a:rPr lang="tr-TR" dirty="0" err="1" smtClean="0"/>
              <a:t>Kuralsızlaştırma</a:t>
            </a:r>
            <a:r>
              <a:rPr lang="tr-TR" dirty="0" smtClean="0"/>
              <a:t> ve özelleştirme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-Basından medyaya geçiş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-Gazete, radyo, televizyon, özel televizyon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-Bir endüstri olarak medya, ekonomik etkinlik sahası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65054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812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Türkiye’de Gazetecilik ve Haber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148576"/>
            <a:ext cx="11574966" cy="544179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>
                <a:solidFill>
                  <a:schemeClr val="accent1"/>
                </a:solidFill>
              </a:rPr>
              <a:t>Medya Dönemi (1980 sonrası)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-Medyada büyük </a:t>
            </a:r>
            <a:r>
              <a:rPr lang="tr-TR" dirty="0"/>
              <a:t>sermaye egemenliği (holdingleşme)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-</a:t>
            </a:r>
            <a:r>
              <a:rPr lang="tr-TR" dirty="0" smtClean="0"/>
              <a:t>Tekelleşme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-Gazeteci patronlar döneminin kapanışı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-Ölçeklerin büyümesi ve teknolojik </a:t>
            </a:r>
            <a:r>
              <a:rPr lang="tr-TR" dirty="0"/>
              <a:t>altyapının </a:t>
            </a:r>
            <a:r>
              <a:rPr lang="tr-TR" dirty="0" smtClean="0"/>
              <a:t>geliştirilmesi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- Reklam gelirine bağlılığın derinleşmesi ve mutlaklaşması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Dağıtım savaşları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Promosyon-kupon savaşları 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Medya kavgaları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29035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812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Türkiye’de Gazetecilik ve Haber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148576"/>
            <a:ext cx="11574966" cy="5441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>
                <a:solidFill>
                  <a:schemeClr val="accent1"/>
                </a:solidFill>
              </a:rPr>
              <a:t>Medya Dönemi (1980 sonrası)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-Basın </a:t>
            </a:r>
            <a:r>
              <a:rPr lang="tr-TR" dirty="0"/>
              <a:t>K</a:t>
            </a:r>
            <a:r>
              <a:rPr lang="tr-TR" dirty="0" smtClean="0"/>
              <a:t>avgaları X Medya </a:t>
            </a:r>
            <a:r>
              <a:rPr lang="tr-TR" dirty="0"/>
              <a:t>K</a:t>
            </a:r>
            <a:r>
              <a:rPr lang="tr-TR" dirty="0" smtClean="0"/>
              <a:t>avgaları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Genellikle </a:t>
            </a:r>
            <a:r>
              <a:rPr lang="tr-TR" dirty="0"/>
              <a:t>fikir ve tutum farklılıklarının sergilenmesine dayanan basın </a:t>
            </a:r>
            <a:r>
              <a:rPr lang="tr-TR" dirty="0" smtClean="0"/>
              <a:t>kavgalarının aksine medya kavgaları, firmaların çıkar çatışmalarına </a:t>
            </a:r>
            <a:r>
              <a:rPr lang="tr-TR" dirty="0"/>
              <a:t>dayanmakta ve rakiplerini yok etmek </a:t>
            </a:r>
            <a:r>
              <a:rPr lang="tr-TR" dirty="0" smtClean="0"/>
              <a:t>amacıyla </a:t>
            </a:r>
            <a:r>
              <a:rPr lang="tr-TR" dirty="0"/>
              <a:t>gerçekleştirilmektedir. 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41039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812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Türkiye’de Gazetecilik ve Haber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148576"/>
            <a:ext cx="11574966" cy="5441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>
                <a:solidFill>
                  <a:schemeClr val="accent1"/>
                </a:solidFill>
              </a:rPr>
              <a:t>Medya Dönemi (1980 sonrası) 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Gazetelerin sermaye grupları için silah halini alması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Yeni yönetim ve organizasyon modelleri ile işletme </a:t>
            </a:r>
            <a:r>
              <a:rPr lang="tr-TR" dirty="0"/>
              <a:t>mantığının </a:t>
            </a:r>
            <a:r>
              <a:rPr lang="tr-TR" dirty="0" smtClean="0"/>
              <a:t>kurumsallaşması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Yazı işleriyle kaynaşmış yönetim birimleri 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err="1" smtClean="0"/>
              <a:t>Editoryal</a:t>
            </a:r>
            <a:r>
              <a:rPr lang="tr-TR" dirty="0" smtClean="0"/>
              <a:t> özerkliğin kaybı (gazetecilik ve işletmeciliğin iç içe geçişi)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Ücretlilik </a:t>
            </a:r>
            <a:r>
              <a:rPr lang="tr-TR" dirty="0"/>
              <a:t>ilişkilerinin derinleştirilmesi </a:t>
            </a: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err="1" smtClean="0"/>
              <a:t>Örgütsüzleştirme</a:t>
            </a:r>
            <a:r>
              <a:rPr lang="tr-TR" dirty="0" smtClean="0"/>
              <a:t> / Sendikasızlaştırma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Medyada otoriter yönetim yapıları</a:t>
            </a:r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72010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812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Türkiye’de Gazetecilik ve Haber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148576"/>
            <a:ext cx="11574966" cy="54417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>
                <a:solidFill>
                  <a:schemeClr val="accent1"/>
                </a:solidFill>
              </a:rPr>
              <a:t>Medya Dönemi (1980 sonrası) 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Profesyonelleşme yalnızca mesleki ilke olarak değil, bir işletmecilik gereği ve piyasa değeri olarak öne çıkarılmıştır.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Haberde eğlence değerinin artışı ve </a:t>
            </a:r>
            <a:r>
              <a:rPr lang="tr-TR" dirty="0" err="1" smtClean="0"/>
              <a:t>magazinelleşme</a:t>
            </a: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Gazetecilerin depolitizasyonu ve </a:t>
            </a:r>
            <a:r>
              <a:rPr lang="tr-TR" dirty="0" err="1" smtClean="0"/>
              <a:t>bireycileşmesi</a:t>
            </a: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Ücret farklılıklarının ve mesleki parçalanmasının oldukça yükselmesi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Yıldız gazeteciler/çilekeş gazeteciler ayrımı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/>
              <a:t>Vasıf düzeyinin </a:t>
            </a:r>
            <a:r>
              <a:rPr lang="tr-TR" dirty="0" smtClean="0"/>
              <a:t>düşmesi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Gazeteciliğin toplumsal anlamının dönüşümü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Aydın konumundan işçiliğe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err="1" smtClean="0"/>
              <a:t>Fabrikavari</a:t>
            </a:r>
            <a:r>
              <a:rPr lang="tr-TR" dirty="0" smtClean="0"/>
              <a:t> gazeteciliğin kurumsallaşması (endüstriyel gazetecilik)</a:t>
            </a:r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52607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Türkiye’de Gazetecilik ve Haber 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1405054"/>
            <a:ext cx="11193966" cy="5084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Endüstriyel Gazetecilik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Büyük ölçüde yoğunlaşmış bir medya ortamında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Kitlesel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Hızlı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Standart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Çoğunlukla yüzeysel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Apolitik?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err="1" smtClean="0"/>
              <a:t>Ahistorik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42415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1980 Sonrası: Günümüz Medyası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2152185"/>
            <a:ext cx="11193966" cy="4020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-İktisadi dönüşüm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-Siyasi dönüşüm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-İdeolojik dönüşüm</a:t>
            </a:r>
          </a:p>
        </p:txBody>
      </p:sp>
    </p:spTree>
    <p:extLst>
      <p:ext uri="{BB962C8B-B14F-4D97-AF65-F5344CB8AC3E}">
        <p14:creationId xmlns:p14="http://schemas.microsoft.com/office/powerpoint/2010/main" val="511912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285</Words>
  <Application>Microsoft Office PowerPoint</Application>
  <PresentationFormat>Geniş ekran</PresentationFormat>
  <Paragraphs>58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Türkiye’de Gazetecilik ve Haber </vt:lpstr>
      <vt:lpstr>Türkiye’de Gazetecilik ve Haber </vt:lpstr>
      <vt:lpstr>Türkiye’de Gazetecilik ve Haber </vt:lpstr>
      <vt:lpstr>Türkiye’de Gazetecilik ve Haber </vt:lpstr>
      <vt:lpstr>Türkiye’de Gazetecilik ve Haber </vt:lpstr>
      <vt:lpstr>Türkiye’de Gazetecilik ve Haber </vt:lpstr>
      <vt:lpstr>1980 Sonrası: Günümüz Medyası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Türkiye’de Gazetecilik ve Haber </dc:title>
  <dc:creator>Windows Kullanıcısı</dc:creator>
  <cp:lastModifiedBy>Windows Kullanıcısı</cp:lastModifiedBy>
  <cp:revision>1</cp:revision>
  <dcterms:created xsi:type="dcterms:W3CDTF">2020-01-30T15:53:45Z</dcterms:created>
  <dcterms:modified xsi:type="dcterms:W3CDTF">2020-01-30T15:54:43Z</dcterms:modified>
</cp:coreProperties>
</file>