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a:t>
            </a:r>
            <a:r>
              <a:rPr lang="tr-TR" sz="3200" smtClean="0"/>
              <a:t>İnsani yoksulluk ve insani gelişme</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b="1" dirty="0"/>
              <a:t>5)İşsizlik; </a:t>
            </a:r>
            <a:endParaRPr lang="tr-TR" b="1" dirty="0" smtClean="0"/>
          </a:p>
          <a:p>
            <a:endParaRPr lang="tr-TR" b="1" dirty="0"/>
          </a:p>
          <a:p>
            <a:pPr marL="0" indent="0" algn="just">
              <a:buNone/>
            </a:pPr>
            <a:r>
              <a:rPr lang="tr-TR" dirty="0" smtClean="0"/>
              <a:t>İşsizlik </a:t>
            </a:r>
            <a:r>
              <a:rPr lang="tr-TR" dirty="0"/>
              <a:t>oranının yüksek olduğu toplumlarda yoksulluk oranı da aynı derecede yüksek olur. İnsanların temel ihtiyaçlarını karşılayabilmeleri için çalışmaları ve karşılığında maddi gelir elde etmeleri gerekir. Bu nedenle işsizlik oranı yüksek olan yerlerde insanların temel ihtiyaçlarını karşılaması çok zor olacak ve yoksulluk önemli ölçüde görülecektir.</a:t>
            </a:r>
          </a:p>
          <a:p>
            <a:endParaRPr lang="tr-TR" dirty="0"/>
          </a:p>
        </p:txBody>
      </p:sp>
    </p:spTree>
    <p:extLst>
      <p:ext uri="{BB962C8B-B14F-4D97-AF65-F5344CB8AC3E}">
        <p14:creationId xmlns:p14="http://schemas.microsoft.com/office/powerpoint/2010/main" val="3924850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b="1" dirty="0"/>
              <a:t>6)Yaşanılan yerin potansiyel özellikleri; </a:t>
            </a:r>
            <a:endParaRPr lang="tr-TR" b="1" dirty="0" smtClean="0"/>
          </a:p>
          <a:p>
            <a:endParaRPr lang="tr-TR" dirty="0"/>
          </a:p>
          <a:p>
            <a:pPr marL="0" indent="0" algn="just">
              <a:buNone/>
            </a:pPr>
            <a:r>
              <a:rPr lang="tr-TR" dirty="0" smtClean="0"/>
              <a:t>İnsanların </a:t>
            </a:r>
            <a:r>
              <a:rPr lang="tr-TR" dirty="0"/>
              <a:t>yaşamış olduğu yerlerdeki fiziki koşullar, içerisinde bulunan toplumun </a:t>
            </a:r>
            <a:r>
              <a:rPr lang="tr-TR" dirty="0" err="1"/>
              <a:t>sosyo</a:t>
            </a:r>
            <a:r>
              <a:rPr lang="tr-TR" dirty="0"/>
              <a:t>-demografik özellikleri, yaşanılan bölgedeki işgücü potansiyeli gibi özellikler yoksulluğun meydana gelmesinde etkilidir.</a:t>
            </a:r>
          </a:p>
          <a:p>
            <a:endParaRPr lang="tr-TR" dirty="0"/>
          </a:p>
        </p:txBody>
      </p:sp>
    </p:spTree>
    <p:extLst>
      <p:ext uri="{BB962C8B-B14F-4D97-AF65-F5344CB8AC3E}">
        <p14:creationId xmlns:p14="http://schemas.microsoft.com/office/powerpoint/2010/main" val="137369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b="1" dirty="0"/>
              <a:t>7)Kişiler arası gelir dağılımındaki eşitsizlikler; </a:t>
            </a:r>
            <a:endParaRPr lang="tr-TR" b="1" dirty="0" smtClean="0"/>
          </a:p>
          <a:p>
            <a:pPr algn="just"/>
            <a:endParaRPr lang="tr-TR" dirty="0"/>
          </a:p>
          <a:p>
            <a:pPr marL="0" indent="0" algn="just">
              <a:buNone/>
            </a:pPr>
            <a:r>
              <a:rPr lang="tr-TR" dirty="0" smtClean="0"/>
              <a:t>Özellikle </a:t>
            </a:r>
            <a:r>
              <a:rPr lang="tr-TR" dirty="0"/>
              <a:t>aynı bölge ve toplumlarda yaşayan insanlar arasında mevcut olan gelir dağılımındaki eşitsizlikler o toplumda yoksulluk kavramının ön plana çıkmasında en büyük nedendir.</a:t>
            </a:r>
          </a:p>
          <a:p>
            <a:endParaRPr lang="tr-TR" dirty="0"/>
          </a:p>
        </p:txBody>
      </p:sp>
    </p:spTree>
    <p:extLst>
      <p:ext uri="{BB962C8B-B14F-4D97-AF65-F5344CB8AC3E}">
        <p14:creationId xmlns:p14="http://schemas.microsoft.com/office/powerpoint/2010/main" val="1012314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3372125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İnsani Yoksulluk</a:t>
            </a:r>
            <a:endParaRPr lang="tr-TR" dirty="0"/>
          </a:p>
        </p:txBody>
      </p:sp>
      <p:sp>
        <p:nvSpPr>
          <p:cNvPr id="3" name="2 İçerik Yer Tutucusu"/>
          <p:cNvSpPr>
            <a:spLocks noGrp="1"/>
          </p:cNvSpPr>
          <p:nvPr>
            <p:ph sz="quarter" idx="1"/>
          </p:nvPr>
        </p:nvSpPr>
        <p:spPr>
          <a:xfrm>
            <a:off x="457200" y="1700808"/>
            <a:ext cx="8229600" cy="4456152"/>
          </a:xfrm>
        </p:spPr>
        <p:txBody>
          <a:bodyPr>
            <a:normAutofit/>
          </a:bodyPr>
          <a:lstStyle/>
          <a:p>
            <a:pPr algn="just"/>
            <a:r>
              <a:rPr lang="tr-TR" dirty="0"/>
              <a:t>İnsani gelişme ile ilgili ölçümler dikkate alındığında ise </a:t>
            </a:r>
            <a:r>
              <a:rPr lang="tr-TR" dirty="0" err="1"/>
              <a:t>Türkiye‟de</a:t>
            </a:r>
            <a:r>
              <a:rPr lang="tr-TR" dirty="0"/>
              <a:t> Kadının Statüsü Genel Müdürlüğü tarafından yayınlanan rapor (2008) önemli bulguları ortaya koymaktadır. </a:t>
            </a:r>
            <a:endParaRPr lang="tr-TR" dirty="0" smtClean="0"/>
          </a:p>
          <a:p>
            <a:pPr algn="just"/>
            <a:endParaRPr lang="tr-TR" dirty="0"/>
          </a:p>
          <a:p>
            <a:pPr algn="just"/>
            <a:r>
              <a:rPr lang="tr-TR" dirty="0" smtClean="0"/>
              <a:t>Buna </a:t>
            </a:r>
            <a:r>
              <a:rPr lang="tr-TR" dirty="0"/>
              <a:t>göre </a:t>
            </a:r>
            <a:r>
              <a:rPr lang="tr-TR" dirty="0" err="1"/>
              <a:t>UNDP‟nin</a:t>
            </a:r>
            <a:r>
              <a:rPr lang="tr-TR" dirty="0"/>
              <a:t> gelişmekte olan ülkelerde insani yoksulluğu üç kriterden yola çıkarak hesapladığı belirtilmektedir</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Beklenen Yaşam Süresi</a:t>
            </a:r>
            <a:endParaRPr lang="tr-TR" dirty="0"/>
          </a:p>
        </p:txBody>
      </p:sp>
      <p:sp>
        <p:nvSpPr>
          <p:cNvPr id="3" name="2 İçerik Yer Tutucusu"/>
          <p:cNvSpPr>
            <a:spLocks noGrp="1"/>
          </p:cNvSpPr>
          <p:nvPr>
            <p:ph sz="quarter" idx="1"/>
          </p:nvPr>
        </p:nvSpPr>
        <p:spPr>
          <a:xfrm>
            <a:off x="457200" y="1772816"/>
            <a:ext cx="8229600" cy="4384144"/>
          </a:xfrm>
        </p:spPr>
        <p:txBody>
          <a:bodyPr>
            <a:normAutofit/>
          </a:bodyPr>
          <a:lstStyle/>
          <a:p>
            <a:pPr algn="just"/>
            <a:r>
              <a:rPr lang="tr-TR" b="1" dirty="0"/>
              <a:t>Beklenen yaşam süresi, </a:t>
            </a:r>
            <a:r>
              <a:rPr lang="tr-TR" dirty="0"/>
              <a:t>uzun bir yaşamdan yoksun olma yoksulluğun ilk göstergesi olarak kabul edilmektedir. </a:t>
            </a:r>
            <a:endParaRPr lang="tr-TR" dirty="0" smtClean="0"/>
          </a:p>
          <a:p>
            <a:pPr algn="just"/>
            <a:endParaRPr lang="tr-TR" dirty="0"/>
          </a:p>
          <a:p>
            <a:pPr algn="just"/>
            <a:r>
              <a:rPr lang="tr-TR" dirty="0" smtClean="0"/>
              <a:t>UNDP</a:t>
            </a:r>
            <a:r>
              <a:rPr lang="tr-TR" dirty="0"/>
              <a:t>, hesaplamalarında yaşam beklentisi için 40 yaşı esas almakta ve bu yaşın altındaki yaşam süresini insani yoksulluğun bir öğesi olarak değerlendirmektedir.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a:t>
            </a:r>
            <a:endParaRPr lang="tr-TR" dirty="0"/>
          </a:p>
        </p:txBody>
      </p:sp>
      <p:sp>
        <p:nvSpPr>
          <p:cNvPr id="3" name="2 İçerik Yer Tutucusu"/>
          <p:cNvSpPr>
            <a:spLocks noGrp="1"/>
          </p:cNvSpPr>
          <p:nvPr>
            <p:ph sz="quarter" idx="1"/>
          </p:nvPr>
        </p:nvSpPr>
        <p:spPr>
          <a:xfrm>
            <a:off x="457200" y="1700808"/>
            <a:ext cx="8229600" cy="4456152"/>
          </a:xfrm>
        </p:spPr>
        <p:txBody>
          <a:bodyPr/>
          <a:lstStyle/>
          <a:p>
            <a:pPr algn="just"/>
            <a:r>
              <a:rPr lang="tr-TR" b="1" dirty="0"/>
              <a:t>Eğitim </a:t>
            </a:r>
            <a:r>
              <a:rPr lang="tr-TR" dirty="0"/>
              <a:t>olanaklarından yoksun olma, insani yoksulluk indeksinin ikinci göstergesini oluşturmaktadır. Hesaplamalarda yetişkinler arasındaki okuma yazma bilmeme oranı insani yoksulluğun diğer bir kriterini oluşturmaktadır.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Ekonomik ve Sosyal Olanaklar</a:t>
            </a:r>
            <a:endParaRPr lang="tr-TR" dirty="0"/>
          </a:p>
        </p:txBody>
      </p:sp>
      <p:sp>
        <p:nvSpPr>
          <p:cNvPr id="3" name="2 İçerik Yer Tutucusu"/>
          <p:cNvSpPr>
            <a:spLocks noGrp="1"/>
          </p:cNvSpPr>
          <p:nvPr>
            <p:ph sz="quarter" idx="1"/>
          </p:nvPr>
        </p:nvSpPr>
        <p:spPr>
          <a:xfrm>
            <a:off x="457200" y="1844824"/>
            <a:ext cx="8229600" cy="4312136"/>
          </a:xfrm>
        </p:spPr>
        <p:txBody>
          <a:bodyPr/>
          <a:lstStyle/>
          <a:p>
            <a:pPr algn="just"/>
            <a:r>
              <a:rPr lang="tr-TR" b="1" dirty="0"/>
              <a:t>Ekonomik ve sosyal olanaklar; </a:t>
            </a:r>
            <a:r>
              <a:rPr lang="tr-TR" dirty="0"/>
              <a:t>bireylerin ekonomik ve sosyal olanaklardan yoksun olması, insani yoksulluk indeksinin diğer </a:t>
            </a:r>
            <a:r>
              <a:rPr lang="tr-TR" dirty="0" err="1"/>
              <a:t>göstergesidir.Yoksulluğun</a:t>
            </a:r>
            <a:r>
              <a:rPr lang="tr-TR" dirty="0"/>
              <a:t> ön planda olan bazı nedenlerini başlıklar halinde inceleyecek olursak;</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a:t>1)Parçalanmış Aileler (çocuk sahibi): </a:t>
            </a:r>
            <a:endParaRPr lang="tr-TR" b="1" dirty="0" smtClean="0"/>
          </a:p>
          <a:p>
            <a:endParaRPr lang="tr-TR" b="1" dirty="0"/>
          </a:p>
          <a:p>
            <a:pPr marL="0" indent="0" algn="just">
              <a:buNone/>
            </a:pPr>
            <a:r>
              <a:rPr lang="tr-TR" dirty="0" smtClean="0"/>
              <a:t>Tek </a:t>
            </a:r>
            <a:r>
              <a:rPr lang="tr-TR" dirty="0"/>
              <a:t>ebeveynli ailelerde ( boşanma, eşin cezaevine girmesi, vefat gibi nedenlere bağlı olarak) genellikle ailenin sorumluluğunun kadınlarda olduğu görülmektedir. Maddi olarak herhangi bir gelirinin olmaması durumunda kadınlar çalışarak kendisi ve ailesinin temel ihtiyaçlarını karşılamak zorunda kalmaktadır.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marL="0" indent="0">
              <a:buNone/>
            </a:pPr>
            <a:r>
              <a:rPr lang="tr-TR" b="1" dirty="0"/>
              <a:t>2)Yaşlılar:</a:t>
            </a:r>
            <a:r>
              <a:rPr lang="tr-TR" dirty="0"/>
              <a:t> </a:t>
            </a:r>
            <a:endParaRPr lang="tr-TR" dirty="0" smtClean="0"/>
          </a:p>
          <a:p>
            <a:pPr marL="0" indent="0">
              <a:buNone/>
            </a:pPr>
            <a:endParaRPr lang="tr-TR" dirty="0" smtClean="0"/>
          </a:p>
          <a:p>
            <a:pPr marL="0" indent="0" algn="just">
              <a:buNone/>
            </a:pPr>
            <a:r>
              <a:rPr lang="tr-TR" dirty="0" smtClean="0"/>
              <a:t>Fiziki </a:t>
            </a:r>
            <a:r>
              <a:rPr lang="tr-TR" dirty="0"/>
              <a:t>yapıları gereği nüfus içerisinde ki yaşlıların büyük çoğunluğu çalışma konusun da yeterlilik gerçekleştiremezler. Bu nedenle yaşlı insanlar, yaşamlarını ya emeklilik maaşları ya da sosyal yardımlar ile sürdürmeye çalışırlar.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a:t>3)Elde edilen maddi gelir ile orantılı ailedeki birey sayısının fazla olması;</a:t>
            </a:r>
            <a:r>
              <a:rPr lang="tr-TR" dirty="0"/>
              <a:t> </a:t>
            </a:r>
            <a:endParaRPr lang="tr-TR" dirty="0" smtClean="0"/>
          </a:p>
          <a:p>
            <a:pPr marL="0" indent="0">
              <a:buNone/>
            </a:pPr>
            <a:endParaRPr lang="tr-TR" dirty="0"/>
          </a:p>
          <a:p>
            <a:pPr marL="0" indent="0" algn="just">
              <a:buNone/>
            </a:pPr>
            <a:r>
              <a:rPr lang="tr-TR" dirty="0" smtClean="0"/>
              <a:t>Ailede </a:t>
            </a:r>
            <a:r>
              <a:rPr lang="tr-TR" dirty="0"/>
              <a:t>ki her bireyin temel ihtiyaçlarının karşılanması düzenli bir maddi gelir ile sağlanır. Üyeler fazlalaştıkça bu ihtiyaçların karşılanması da daha fazla sorun yaşanmasına neden olur.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b="1" dirty="0"/>
              <a:t>4)Eğitim düzeyi; </a:t>
            </a:r>
            <a:endParaRPr lang="tr-TR" b="1" dirty="0" smtClean="0"/>
          </a:p>
          <a:p>
            <a:pPr algn="just"/>
            <a:endParaRPr lang="tr-TR" b="1" dirty="0"/>
          </a:p>
          <a:p>
            <a:pPr marL="0" indent="0" algn="just">
              <a:buNone/>
            </a:pPr>
            <a:r>
              <a:rPr lang="tr-TR" dirty="0" smtClean="0"/>
              <a:t>Yoksulluğun </a:t>
            </a:r>
            <a:r>
              <a:rPr lang="tr-TR" dirty="0"/>
              <a:t>bir nedeni ise insanların eğitim düzeyleridir. Eğitim düzeyleri düşük olan toplumlarda yoksulluk oranı daha fazla görülür. </a:t>
            </a:r>
          </a:p>
          <a:p>
            <a:endParaRPr lang="tr-TR" dirty="0"/>
          </a:p>
        </p:txBody>
      </p:sp>
    </p:spTree>
    <p:extLst>
      <p:ext uri="{BB962C8B-B14F-4D97-AF65-F5344CB8AC3E}">
        <p14:creationId xmlns:p14="http://schemas.microsoft.com/office/powerpoint/2010/main" val="24196133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TotalTime>
  <Words>491</Words>
  <Application>Microsoft Office PowerPoint</Application>
  <PresentationFormat>Ekran Gösterisi (4:3)</PresentationFormat>
  <Paragraphs>44</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Bookman Old Style</vt:lpstr>
      <vt:lpstr>Calibri</vt:lpstr>
      <vt:lpstr>Gill Sans MT</vt:lpstr>
      <vt:lpstr>Wingdings</vt:lpstr>
      <vt:lpstr>Wingdings 3</vt:lpstr>
      <vt:lpstr>Kaynak</vt:lpstr>
      <vt:lpstr>Ankara Üniversitesi  Sağlık Bilimleri Fakültesi Sosyal Hizmet Bölümü</vt:lpstr>
      <vt:lpstr>İnsani Yoksulluk</vt:lpstr>
      <vt:lpstr>Beklenen Yaşam Süresi</vt:lpstr>
      <vt:lpstr>Eğitim</vt:lpstr>
      <vt:lpstr>Ekonomik ve Sosyal Olanaklar</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9</cp:revision>
  <dcterms:created xsi:type="dcterms:W3CDTF">2017-04-26T08:36:58Z</dcterms:created>
  <dcterms:modified xsi:type="dcterms:W3CDTF">2020-05-02T10:11:51Z</dcterms:modified>
</cp:coreProperties>
</file>