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06844A2E-B58C-41CF-81B2-56B2C3BB6C16}"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B59AA4D-C9F3-49DE-9BC5-B8BF806CA01B}"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3793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6844A2E-B58C-41CF-81B2-56B2C3BB6C16}"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B59AA4D-C9F3-49DE-9BC5-B8BF806CA01B}" type="slidenum">
              <a:rPr lang="tr-TR" smtClean="0"/>
              <a:t>‹#›</a:t>
            </a:fld>
            <a:endParaRPr lang="tr-TR"/>
          </a:p>
        </p:txBody>
      </p:sp>
    </p:spTree>
    <p:extLst>
      <p:ext uri="{BB962C8B-B14F-4D97-AF65-F5344CB8AC3E}">
        <p14:creationId xmlns:p14="http://schemas.microsoft.com/office/powerpoint/2010/main" val="1408698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6844A2E-B58C-41CF-81B2-56B2C3BB6C16}"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B59AA4D-C9F3-49DE-9BC5-B8BF806CA01B}" type="slidenum">
              <a:rPr lang="tr-TR" smtClean="0"/>
              <a:t>‹#›</a:t>
            </a:fld>
            <a:endParaRPr lang="tr-TR"/>
          </a:p>
        </p:txBody>
      </p:sp>
    </p:spTree>
    <p:extLst>
      <p:ext uri="{BB962C8B-B14F-4D97-AF65-F5344CB8AC3E}">
        <p14:creationId xmlns:p14="http://schemas.microsoft.com/office/powerpoint/2010/main" val="1781792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6844A2E-B58C-41CF-81B2-56B2C3BB6C16}"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B59AA4D-C9F3-49DE-9BC5-B8BF806CA01B}" type="slidenum">
              <a:rPr lang="tr-TR" smtClean="0"/>
              <a:t>‹#›</a:t>
            </a:fld>
            <a:endParaRPr lang="tr-TR"/>
          </a:p>
        </p:txBody>
      </p:sp>
    </p:spTree>
    <p:extLst>
      <p:ext uri="{BB962C8B-B14F-4D97-AF65-F5344CB8AC3E}">
        <p14:creationId xmlns:p14="http://schemas.microsoft.com/office/powerpoint/2010/main" val="2521426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6844A2E-B58C-41CF-81B2-56B2C3BB6C16}"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B59AA4D-C9F3-49DE-9BC5-B8BF806CA01B}"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7700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6844A2E-B58C-41CF-81B2-56B2C3BB6C16}" type="datetimeFigureOut">
              <a:rPr lang="tr-TR" smtClean="0"/>
              <a:t>30.04.2020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B59AA4D-C9F3-49DE-9BC5-B8BF806CA01B}" type="slidenum">
              <a:rPr lang="tr-TR" smtClean="0"/>
              <a:t>‹#›</a:t>
            </a:fld>
            <a:endParaRPr lang="tr-TR"/>
          </a:p>
        </p:txBody>
      </p:sp>
    </p:spTree>
    <p:extLst>
      <p:ext uri="{BB962C8B-B14F-4D97-AF65-F5344CB8AC3E}">
        <p14:creationId xmlns:p14="http://schemas.microsoft.com/office/powerpoint/2010/main" val="30813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6844A2E-B58C-41CF-81B2-56B2C3BB6C16}" type="datetimeFigureOut">
              <a:rPr lang="tr-TR" smtClean="0"/>
              <a:t>30.04.2020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B59AA4D-C9F3-49DE-9BC5-B8BF806CA01B}" type="slidenum">
              <a:rPr lang="tr-TR" smtClean="0"/>
              <a:t>‹#›</a:t>
            </a:fld>
            <a:endParaRPr lang="tr-TR"/>
          </a:p>
        </p:txBody>
      </p:sp>
    </p:spTree>
    <p:extLst>
      <p:ext uri="{BB962C8B-B14F-4D97-AF65-F5344CB8AC3E}">
        <p14:creationId xmlns:p14="http://schemas.microsoft.com/office/powerpoint/2010/main" val="1717459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6844A2E-B58C-41CF-81B2-56B2C3BB6C16}" type="datetimeFigureOut">
              <a:rPr lang="tr-TR" smtClean="0"/>
              <a:t>30.04.2020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B59AA4D-C9F3-49DE-9BC5-B8BF806CA01B}" type="slidenum">
              <a:rPr lang="tr-TR" smtClean="0"/>
              <a:t>‹#›</a:t>
            </a:fld>
            <a:endParaRPr lang="tr-TR"/>
          </a:p>
        </p:txBody>
      </p:sp>
    </p:spTree>
    <p:extLst>
      <p:ext uri="{BB962C8B-B14F-4D97-AF65-F5344CB8AC3E}">
        <p14:creationId xmlns:p14="http://schemas.microsoft.com/office/powerpoint/2010/main" val="1091629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6844A2E-B58C-41CF-81B2-56B2C3BB6C16}" type="datetimeFigureOut">
              <a:rPr lang="tr-TR" smtClean="0"/>
              <a:t>30.04.2020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1B59AA4D-C9F3-49DE-9BC5-B8BF806CA01B}" type="slidenum">
              <a:rPr lang="tr-TR" smtClean="0"/>
              <a:t>‹#›</a:t>
            </a:fld>
            <a:endParaRPr lang="tr-TR"/>
          </a:p>
        </p:txBody>
      </p:sp>
    </p:spTree>
    <p:extLst>
      <p:ext uri="{BB962C8B-B14F-4D97-AF65-F5344CB8AC3E}">
        <p14:creationId xmlns:p14="http://schemas.microsoft.com/office/powerpoint/2010/main" val="1055130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6844A2E-B58C-41CF-81B2-56B2C3BB6C16}" type="datetimeFigureOut">
              <a:rPr lang="tr-TR" smtClean="0"/>
              <a:t>30.04.2020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B59AA4D-C9F3-49DE-9BC5-B8BF806CA01B}" type="slidenum">
              <a:rPr lang="tr-TR" smtClean="0"/>
              <a:t>‹#›</a:t>
            </a:fld>
            <a:endParaRPr lang="tr-TR"/>
          </a:p>
        </p:txBody>
      </p:sp>
    </p:spTree>
    <p:extLst>
      <p:ext uri="{BB962C8B-B14F-4D97-AF65-F5344CB8AC3E}">
        <p14:creationId xmlns:p14="http://schemas.microsoft.com/office/powerpoint/2010/main" val="1627661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6844A2E-B58C-41CF-81B2-56B2C3BB6C16}" type="datetimeFigureOut">
              <a:rPr lang="tr-TR" smtClean="0"/>
              <a:t>30.04.2020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B59AA4D-C9F3-49DE-9BC5-B8BF806CA01B}" type="slidenum">
              <a:rPr lang="tr-TR" smtClean="0"/>
              <a:t>‹#›</a:t>
            </a:fld>
            <a:endParaRPr lang="tr-TR"/>
          </a:p>
        </p:txBody>
      </p:sp>
    </p:spTree>
    <p:extLst>
      <p:ext uri="{BB962C8B-B14F-4D97-AF65-F5344CB8AC3E}">
        <p14:creationId xmlns:p14="http://schemas.microsoft.com/office/powerpoint/2010/main" val="2048368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6844A2E-B58C-41CF-81B2-56B2C3BB6C16}" type="datetimeFigureOut">
              <a:rPr lang="tr-TR" smtClean="0"/>
              <a:t>30.04.2020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B59AA4D-C9F3-49DE-9BC5-B8BF806CA01B}"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82118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t>İNSAN DAVRANIŞI İLE İLGİLİ DİĞER KONULAR</a:t>
            </a:r>
            <a:endParaRPr lang="tr-TR" b="1"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8081501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Kadına yönelik şiddetin nedenleri; </a:t>
            </a:r>
            <a:endParaRPr lang="tr-TR" b="1" dirty="0"/>
          </a:p>
        </p:txBody>
      </p:sp>
      <p:sp>
        <p:nvSpPr>
          <p:cNvPr id="3" name="İçerik Yer Tutucusu 2"/>
          <p:cNvSpPr>
            <a:spLocks noGrp="1"/>
          </p:cNvSpPr>
          <p:nvPr>
            <p:ph idx="1"/>
          </p:nvPr>
        </p:nvSpPr>
        <p:spPr/>
        <p:txBody>
          <a:bodyPr/>
          <a:lstStyle/>
          <a:p>
            <a:r>
              <a:rPr lang="tr-TR" dirty="0" smtClean="0"/>
              <a:t>1. Bireysel Düzey</a:t>
            </a:r>
          </a:p>
          <a:p>
            <a:r>
              <a:rPr lang="tr-TR" dirty="0" smtClean="0"/>
              <a:t>2. Sosyal Psikolojik Düzey</a:t>
            </a:r>
          </a:p>
          <a:p>
            <a:r>
              <a:rPr lang="tr-TR" dirty="0" smtClean="0"/>
              <a:t>3. Sosyolojik Düzey olarak üç düzeyde incelenmektedir.</a:t>
            </a:r>
          </a:p>
          <a:p>
            <a:pPr marL="0" indent="0">
              <a:buNone/>
            </a:pPr>
            <a:endParaRPr lang="tr-TR" dirty="0"/>
          </a:p>
        </p:txBody>
      </p:sp>
    </p:spTree>
    <p:extLst>
      <p:ext uri="{BB962C8B-B14F-4D97-AF65-F5344CB8AC3E}">
        <p14:creationId xmlns:p14="http://schemas.microsoft.com/office/powerpoint/2010/main" val="1299917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1. Bireysel Düzey</a:t>
            </a:r>
            <a:endParaRPr lang="tr-TR" b="1" dirty="0"/>
          </a:p>
        </p:txBody>
      </p:sp>
      <p:sp>
        <p:nvSpPr>
          <p:cNvPr id="3" name="İçerik Yer Tutucusu 2"/>
          <p:cNvSpPr>
            <a:spLocks noGrp="1"/>
          </p:cNvSpPr>
          <p:nvPr>
            <p:ph idx="1"/>
          </p:nvPr>
        </p:nvSpPr>
        <p:spPr/>
        <p:txBody>
          <a:bodyPr/>
          <a:lstStyle/>
          <a:p>
            <a:r>
              <a:rPr lang="tr-TR" dirty="0" smtClean="0"/>
              <a:t>Aile içi şiddetin nedeninin genetik faktörler olduğu, örneğin hiddet ve öfke duygusunun nörolojik ve metabolik temelleri olduğunu gösteren bulgular vardır. </a:t>
            </a:r>
          </a:p>
          <a:p>
            <a:r>
              <a:rPr lang="tr-TR" dirty="0" smtClean="0"/>
              <a:t>Aile içi şiddetin psikolojik faktörlerden kaynaklandığı hususu da bir dereceye kadar geçerli görülebilir. </a:t>
            </a:r>
          </a:p>
          <a:p>
            <a:r>
              <a:rPr lang="tr-TR" dirty="0" smtClean="0"/>
              <a:t>Aile içi şiddet sonucu, sadece şiddete uğrayanın değil, buna şahit olanların, özellikle çocukların da gelecek yaşamlarında duygusal ve davranışsal çeşitli problemler sergiledikleri gözlemlenmiştir. </a:t>
            </a:r>
            <a:endParaRPr lang="tr-TR" dirty="0"/>
          </a:p>
        </p:txBody>
      </p:sp>
    </p:spTree>
    <p:extLst>
      <p:ext uri="{BB962C8B-B14F-4D97-AF65-F5344CB8AC3E}">
        <p14:creationId xmlns:p14="http://schemas.microsoft.com/office/powerpoint/2010/main" val="14804984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2. Sosyal Psikolojik Düzey</a:t>
            </a:r>
            <a:endParaRPr lang="tr-TR" b="1" dirty="0"/>
          </a:p>
        </p:txBody>
      </p:sp>
      <p:sp>
        <p:nvSpPr>
          <p:cNvPr id="3" name="İçerik Yer Tutucusu 2"/>
          <p:cNvSpPr>
            <a:spLocks noGrp="1"/>
          </p:cNvSpPr>
          <p:nvPr>
            <p:ph idx="1"/>
          </p:nvPr>
        </p:nvSpPr>
        <p:spPr/>
        <p:txBody>
          <a:bodyPr>
            <a:normAutofit/>
          </a:bodyPr>
          <a:lstStyle/>
          <a:p>
            <a:r>
              <a:rPr lang="tr-TR" dirty="0" smtClean="0"/>
              <a:t>Çocuğun yetişmesi sürecinde, şiddetin olduğu ailelerde büyüyenler, anne-babalarının davranış kalıplarını öğrenip uygulamaya eğilimlidirler. </a:t>
            </a:r>
          </a:p>
          <a:p>
            <a:r>
              <a:rPr lang="tr-TR" dirty="0" smtClean="0"/>
              <a:t>Ailede sosyalizasyon sürecinin işleyişinde meydana gelen bazı zarar verici etkiler, çocukta zorlama ve şiddet sürecinin işleyişine etki etmektedir.</a:t>
            </a:r>
          </a:p>
          <a:p>
            <a:r>
              <a:rPr lang="tr-TR" dirty="0" smtClean="0"/>
              <a:t>Çocuklar, ebeveynlerin onaylamadığı bir davranışta bulunduğunda fiziksel olarak cezalandırılması, hemen her toplumda görüldüğünden, şiddet büyük ölçüde aile örüntüsü içerisinde öğrenilmektedir. Böylece, şiddete maruz kalan çocukta bu davranış onun kişiliğinin ve dünya görüşünün bütünleyici bir parçası olur.</a:t>
            </a:r>
          </a:p>
          <a:p>
            <a:endParaRPr lang="tr-TR" dirty="0"/>
          </a:p>
        </p:txBody>
      </p:sp>
    </p:spTree>
    <p:extLst>
      <p:ext uri="{BB962C8B-B14F-4D97-AF65-F5344CB8AC3E}">
        <p14:creationId xmlns:p14="http://schemas.microsoft.com/office/powerpoint/2010/main" val="207047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3. Sosyolojik Düzey</a:t>
            </a:r>
            <a:endParaRPr lang="tr-TR" b="1" dirty="0"/>
          </a:p>
        </p:txBody>
      </p:sp>
      <p:sp>
        <p:nvSpPr>
          <p:cNvPr id="3" name="İçerik Yer Tutucusu 2"/>
          <p:cNvSpPr>
            <a:spLocks noGrp="1"/>
          </p:cNvSpPr>
          <p:nvPr>
            <p:ph idx="1"/>
          </p:nvPr>
        </p:nvSpPr>
        <p:spPr/>
        <p:txBody>
          <a:bodyPr/>
          <a:lstStyle/>
          <a:p>
            <a:r>
              <a:rPr lang="tr-TR" dirty="0" smtClean="0"/>
              <a:t>Bu düzeyde aileler incelenirken, önce yapısı incelenmelidir. </a:t>
            </a:r>
          </a:p>
          <a:p>
            <a:r>
              <a:rPr lang="tr-TR" dirty="0" smtClean="0"/>
              <a:t>Kadının, şiddet içeren bir ilişkiyi sürdürme nedeni, öğrenilmiş çaresizliğin yanı sıra sistemci yaklaşıma göre, kadınların aile içindeki rollerini ısrarla oynama çabaları, böylesine şiddet içeren bir ilişkiyi bitirememe durumunu ortaya koymaktadır. </a:t>
            </a:r>
            <a:endParaRPr lang="tr-TR" dirty="0"/>
          </a:p>
        </p:txBody>
      </p:sp>
    </p:spTree>
    <p:extLst>
      <p:ext uri="{BB962C8B-B14F-4D97-AF65-F5344CB8AC3E}">
        <p14:creationId xmlns:p14="http://schemas.microsoft.com/office/powerpoint/2010/main" val="34332393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Aile içi şiddet ve kadına yönelik şiddet açısından, bu olumsuz olaydan en çok etkilenenlerin, annelerin yanında, ailedeki çocuklar olduğu bilinmektedir. Şiddete tanıklık eden çocuklarda yaygın olarak görülen belirtiler şöyle sıralanabilir;</a:t>
            </a:r>
          </a:p>
          <a:p>
            <a:r>
              <a:rPr lang="tr-TR" dirty="0" smtClean="0"/>
              <a:t>Uyuma güçlükleri,</a:t>
            </a:r>
          </a:p>
          <a:p>
            <a:r>
              <a:rPr lang="tr-TR" dirty="0" smtClean="0"/>
              <a:t>Somatik şikayetler,</a:t>
            </a:r>
          </a:p>
          <a:p>
            <a:r>
              <a:rPr lang="tr-TR" dirty="0" smtClean="0"/>
              <a:t>Giderek artan agresif davranışlar ve öfke patlamaları,</a:t>
            </a:r>
          </a:p>
          <a:p>
            <a:r>
              <a:rPr lang="tr-TR" dirty="0" smtClean="0"/>
              <a:t>Artmış aktivite düzeyi, </a:t>
            </a:r>
          </a:p>
          <a:p>
            <a:r>
              <a:rPr lang="tr-TR" dirty="0" smtClean="0"/>
              <a:t>Hiperaktivite,</a:t>
            </a:r>
          </a:p>
          <a:p>
            <a:r>
              <a:rPr lang="tr-TR" dirty="0" smtClean="0"/>
              <a:t>Gerileme, çekilme, uyuşukluk, donukluk, artmış ayrılık </a:t>
            </a:r>
            <a:r>
              <a:rPr lang="tr-TR" dirty="0" err="1" smtClean="0"/>
              <a:t>anksiyetesi</a:t>
            </a:r>
            <a:r>
              <a:rPr lang="tr-TR" dirty="0" smtClean="0"/>
              <a:t>, aktivitelerden çekilme vb. </a:t>
            </a:r>
          </a:p>
        </p:txBody>
      </p:sp>
    </p:spTree>
    <p:extLst>
      <p:ext uri="{BB962C8B-B14F-4D97-AF65-F5344CB8AC3E}">
        <p14:creationId xmlns:p14="http://schemas.microsoft.com/office/powerpoint/2010/main" val="3449525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a:buFont typeface="Wingdings" panose="05000000000000000000" pitchFamily="2" charset="2"/>
              <a:buChar char="§"/>
            </a:pPr>
            <a:r>
              <a:rPr lang="tr-TR" dirty="0"/>
              <a:t>Duyan, V., Yolcuoğlu, İ.G., Artan, T. (2017). Dünü, Bugünü, Yarınıyla İnsanı Anlamak (İnsan Davranışının Kökenleri ve Sosyal Çevrenin Etkileri). Nar Yayınevi, </a:t>
            </a:r>
            <a:r>
              <a:rPr lang="tr-TR" dirty="0" smtClean="0"/>
              <a:t>İstanbul</a:t>
            </a:r>
          </a:p>
          <a:p>
            <a:pPr>
              <a:buFont typeface="Wingdings" panose="05000000000000000000" pitchFamily="2" charset="2"/>
              <a:buChar char="§"/>
            </a:pPr>
            <a:r>
              <a:rPr lang="tr-TR" dirty="0" smtClean="0"/>
              <a:t> </a:t>
            </a:r>
            <a:r>
              <a:rPr lang="tr-TR" dirty="0"/>
              <a:t>NAZLI, S. (2011). Aile Danışmanlığı. 7. Baskı. Ankara: Anı Yayıncılık.</a:t>
            </a:r>
          </a:p>
          <a:p>
            <a:pPr>
              <a:buFont typeface="Wingdings" panose="05000000000000000000" pitchFamily="2" charset="2"/>
              <a:buChar char="§"/>
            </a:pPr>
            <a:endParaRPr lang="tr-TR" dirty="0" smtClean="0"/>
          </a:p>
          <a:p>
            <a:endParaRPr lang="tr-TR" dirty="0"/>
          </a:p>
          <a:p>
            <a:endParaRPr lang="tr-TR" dirty="0"/>
          </a:p>
        </p:txBody>
      </p:sp>
    </p:spTree>
    <p:extLst>
      <p:ext uri="{BB962C8B-B14F-4D97-AF65-F5344CB8AC3E}">
        <p14:creationId xmlns:p14="http://schemas.microsoft.com/office/powerpoint/2010/main" val="1986000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EVLİLİK VE AİLE SORUNLARI</a:t>
            </a:r>
            <a:endParaRPr lang="tr-TR" b="1" dirty="0"/>
          </a:p>
        </p:txBody>
      </p:sp>
      <p:sp>
        <p:nvSpPr>
          <p:cNvPr id="3" name="İçerik Yer Tutucusu 2"/>
          <p:cNvSpPr>
            <a:spLocks noGrp="1"/>
          </p:cNvSpPr>
          <p:nvPr>
            <p:ph idx="1"/>
          </p:nvPr>
        </p:nvSpPr>
        <p:spPr/>
        <p:txBody>
          <a:bodyPr/>
          <a:lstStyle/>
          <a:p>
            <a:r>
              <a:rPr lang="tr-TR" dirty="0" smtClean="0"/>
              <a:t>Evliliğin ilk yıllarındaki mutsuzluklar, önemli bir boşanma eğilimi yaratır. Boşanma riski, evliliğin ilk üç yıllarında yüksek çıkmaktadır.</a:t>
            </a:r>
          </a:p>
          <a:p>
            <a:r>
              <a:rPr lang="tr-TR" dirty="0" smtClean="0"/>
              <a:t> Cinsellik, para, entelektüel yönelimler, boş zaman etkinlikleri ve mutluluk konularında ‘’ gerçekçi olmayan hikayeler üretilmesi’’ ve mevcut yeni durumda bu yüksek abartılı ve gerçekçi olmaya beklentilerin yarattığı ‘’hayal kırıklıkları ve uyum sorunları’’ evlilik sorunlarının erken dönemde ortaya çıkmasına sebep olur.</a:t>
            </a:r>
          </a:p>
          <a:p>
            <a:pPr marL="0" indent="0">
              <a:buNone/>
            </a:pPr>
            <a:endParaRPr lang="tr-TR" dirty="0"/>
          </a:p>
        </p:txBody>
      </p:sp>
    </p:spTree>
    <p:extLst>
      <p:ext uri="{BB962C8B-B14F-4D97-AF65-F5344CB8AC3E}">
        <p14:creationId xmlns:p14="http://schemas.microsoft.com/office/powerpoint/2010/main" val="602495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EVLİLİK VE AİLE SORUNLARI</a:t>
            </a:r>
            <a:endParaRPr lang="tr-TR" b="1" dirty="0"/>
          </a:p>
        </p:txBody>
      </p:sp>
      <p:sp>
        <p:nvSpPr>
          <p:cNvPr id="3" name="İçerik Yer Tutucusu 2"/>
          <p:cNvSpPr>
            <a:spLocks noGrp="1"/>
          </p:cNvSpPr>
          <p:nvPr>
            <p:ph idx="1"/>
          </p:nvPr>
        </p:nvSpPr>
        <p:spPr/>
        <p:txBody>
          <a:bodyPr/>
          <a:lstStyle/>
          <a:p>
            <a:r>
              <a:rPr lang="tr-TR" dirty="0" smtClean="0"/>
              <a:t>Kişilerin birbirlerini sevme ve bağlanma eğiliminin başlangıç aşamalarında, sorumsuzluk içinde ‘’renkli, romantik ve hoş duygular’’ yaşanır. </a:t>
            </a:r>
          </a:p>
          <a:p>
            <a:r>
              <a:rPr lang="tr-TR" dirty="0" smtClean="0"/>
              <a:t>Bu evrende, birlikte yaşamanın en zor tarafları, pek akla gelmez ise evlilik gibi önemli ve zor bir ilişkinin sağlıklı bir biçimde sürdürülebilmesi için, ‘’ nelere gereksinim olduğu’’ , hiç düşünülmez.</a:t>
            </a:r>
          </a:p>
          <a:p>
            <a:pPr marL="0" indent="0">
              <a:buNone/>
            </a:pPr>
            <a:endParaRPr lang="tr-TR" dirty="0"/>
          </a:p>
        </p:txBody>
      </p:sp>
    </p:spTree>
    <p:extLst>
      <p:ext uri="{BB962C8B-B14F-4D97-AF65-F5344CB8AC3E}">
        <p14:creationId xmlns:p14="http://schemas.microsoft.com/office/powerpoint/2010/main" val="2190221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EVLİLİK VE AİLE SORUNLARI</a:t>
            </a:r>
            <a:endParaRPr lang="tr-TR" b="1" dirty="0"/>
          </a:p>
        </p:txBody>
      </p:sp>
      <p:sp>
        <p:nvSpPr>
          <p:cNvPr id="3" name="İçerik Yer Tutucusu 2"/>
          <p:cNvSpPr>
            <a:spLocks noGrp="1"/>
          </p:cNvSpPr>
          <p:nvPr>
            <p:ph idx="1"/>
          </p:nvPr>
        </p:nvSpPr>
        <p:spPr/>
        <p:txBody>
          <a:bodyPr/>
          <a:lstStyle/>
          <a:p>
            <a:r>
              <a:rPr lang="tr-TR" dirty="0" smtClean="0"/>
              <a:t>Günümüzün modern yaşam biçimlerinde, kabul gören değer ‘’sorumlulukların’’ değil ‘’hakların’’ üstünde durmaktır. Böylece ‘’evlilik ilişkilerinde problemleri olan kişiler’’; kendilerini ifade etme fırsatları aramak, eşlerini daha iyi anlamak, eşinin bakış açısını anlama çabası göstermek yerine, ‘’hak arama düşüncesi ağır basarak’’ , olması gereken idealize edilmiş söylemleri ve ‘’sen dilini, şikayet dilini’’ kullanmaktadırlar. </a:t>
            </a:r>
          </a:p>
          <a:p>
            <a:r>
              <a:rPr lang="tr-TR" dirty="0" smtClean="0"/>
              <a:t>Genellikle, ilişkilerinde zorluklar yaşayan çiftler, bireysel olarak kendi kişisel görüş açıları, kendi acı ve üzüntüleriyle kendileriyle kendilerini kilitlemişlerdir.  </a:t>
            </a:r>
          </a:p>
        </p:txBody>
      </p:sp>
    </p:spTree>
    <p:extLst>
      <p:ext uri="{BB962C8B-B14F-4D97-AF65-F5344CB8AC3E}">
        <p14:creationId xmlns:p14="http://schemas.microsoft.com/office/powerpoint/2010/main" val="373916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EVLİLİK VE AİLE SORUNLARI</a:t>
            </a:r>
            <a:endParaRPr lang="tr-TR" b="1" dirty="0"/>
          </a:p>
        </p:txBody>
      </p:sp>
      <p:sp>
        <p:nvSpPr>
          <p:cNvPr id="3" name="İçerik Yer Tutucusu 2"/>
          <p:cNvSpPr>
            <a:spLocks noGrp="1"/>
          </p:cNvSpPr>
          <p:nvPr>
            <p:ph idx="1"/>
          </p:nvPr>
        </p:nvSpPr>
        <p:spPr/>
        <p:txBody>
          <a:bodyPr/>
          <a:lstStyle/>
          <a:p>
            <a:r>
              <a:rPr lang="tr-TR" dirty="0" smtClean="0"/>
              <a:t>Aile, insanın temel gereksinimleri olan, ‘’güven, saygı ve sevgiye dayalı iletişim ve etkileşim’’ yaşantılarında, pozitif durum yaratır. Ancak eşler için, ‘’evlilik ilişkisi’’; doyum sağlayıcı değilse, sorunların ortaya çıkması ve eşlerin yalnızlık, mutsuzluk duyguları pişmanlık yaşantıları yaşaması kaçınılmazdır.</a:t>
            </a:r>
          </a:p>
          <a:p>
            <a:r>
              <a:rPr lang="tr-TR" dirty="0" smtClean="0"/>
              <a:t>‘’Aşk’’; bireyin kendi kişisel benliğini ve bağımsız kişiliğini koruyarak, kendi dışında olan bir kimse ile birleşme ve kişinin içindeki güçlerin büyüyüp gelişmesine olanak yaratan bir paylaşma ve etkileşim yaşantısıdır. </a:t>
            </a:r>
            <a:endParaRPr lang="tr-TR" dirty="0"/>
          </a:p>
        </p:txBody>
      </p:sp>
    </p:spTree>
    <p:extLst>
      <p:ext uri="{BB962C8B-B14F-4D97-AF65-F5344CB8AC3E}">
        <p14:creationId xmlns:p14="http://schemas.microsoft.com/office/powerpoint/2010/main" val="2268465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EVLİLİK VE AİLE SORUNLARI</a:t>
            </a:r>
            <a:endParaRPr lang="tr-TR" b="1" dirty="0"/>
          </a:p>
        </p:txBody>
      </p:sp>
      <p:sp>
        <p:nvSpPr>
          <p:cNvPr id="3" name="İçerik Yer Tutucusu 2"/>
          <p:cNvSpPr>
            <a:spLocks noGrp="1"/>
          </p:cNvSpPr>
          <p:nvPr>
            <p:ph idx="1"/>
          </p:nvPr>
        </p:nvSpPr>
        <p:spPr/>
        <p:txBody>
          <a:bodyPr/>
          <a:lstStyle/>
          <a:p>
            <a:r>
              <a:rPr lang="tr-TR" dirty="0" smtClean="0"/>
              <a:t>‘’Gerçek aşk’’ yaşantılarında, karşılıklı ‘’sevmek’’ ve ‘’sevilmek hissi ve duygu’’, birlikte bulunur. Taraflar, bir diğerinin ihtiyaçlarının kendisinin ki kadar önemli olduğunu bilir; şiddet, zorlama ve sömürüden kesinlikle kaçınır ve birbirlerinin benliğini yüceltmek ve yaşamlarını zenginleştirip, renklendirmek isterler.</a:t>
            </a:r>
          </a:p>
          <a:p>
            <a:r>
              <a:rPr lang="tr-TR" dirty="0" smtClean="0"/>
              <a:t>‘’İletişim ve etkileşim’’ açısından evlilikte eşler, duygu ve düşüncelerini ‘’açık ve doğru’’ olarak, birbirlerine iletmelidirler.</a:t>
            </a:r>
            <a:endParaRPr lang="tr-TR" dirty="0"/>
          </a:p>
        </p:txBody>
      </p:sp>
    </p:spTree>
    <p:extLst>
      <p:ext uri="{BB962C8B-B14F-4D97-AF65-F5344CB8AC3E}">
        <p14:creationId xmlns:p14="http://schemas.microsoft.com/office/powerpoint/2010/main" val="799467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AİLE İÇİ ŞİDDET</a:t>
            </a:r>
            <a:endParaRPr lang="tr-TR" b="1" dirty="0"/>
          </a:p>
        </p:txBody>
      </p:sp>
      <p:sp>
        <p:nvSpPr>
          <p:cNvPr id="3" name="İçerik Yer Tutucusu 2"/>
          <p:cNvSpPr>
            <a:spLocks noGrp="1"/>
          </p:cNvSpPr>
          <p:nvPr>
            <p:ph idx="1"/>
          </p:nvPr>
        </p:nvSpPr>
        <p:spPr/>
        <p:txBody>
          <a:bodyPr/>
          <a:lstStyle/>
          <a:p>
            <a:r>
              <a:rPr lang="tr-TR" dirty="0" smtClean="0"/>
              <a:t>Genel olarak, aile üyelerinden birinin diğerine karşı şiddet kullanması, ‘’aile içi şiddet’’ olarak tanımlanmaktadır. Kadına yönelik şiddet, fiziksel sakatlık hatta ölümle bile sonuçlanan durumlara varabilmektedir. </a:t>
            </a:r>
          </a:p>
          <a:p>
            <a:r>
              <a:rPr lang="tr-TR" dirty="0" smtClean="0"/>
              <a:t>Mahrem ilişkilerin bu tür yakıcı-yıkıcı, ağır sonuç doğurduğu bilindiğinden, bu konuları inceleyen sosyal bilimciler için uzun süreli bir ilgi alanını oluşturmaktadır. </a:t>
            </a:r>
          </a:p>
          <a:p>
            <a:r>
              <a:rPr lang="tr-TR" dirty="0" smtClean="0"/>
              <a:t>Saldırgan davranışlara maruz kalan kadın, duygusal açıdan katı bir aile ortamında yetişmiş ve pasif olmaya yönelmiştir. </a:t>
            </a:r>
            <a:endParaRPr lang="tr-TR" dirty="0"/>
          </a:p>
        </p:txBody>
      </p:sp>
    </p:spTree>
    <p:extLst>
      <p:ext uri="{BB962C8B-B14F-4D97-AF65-F5344CB8AC3E}">
        <p14:creationId xmlns:p14="http://schemas.microsoft.com/office/powerpoint/2010/main" val="84805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AİLE İÇİ ŞİDDET</a:t>
            </a:r>
            <a:endParaRPr lang="tr-TR" b="1" dirty="0"/>
          </a:p>
        </p:txBody>
      </p:sp>
      <p:sp>
        <p:nvSpPr>
          <p:cNvPr id="3" name="İçerik Yer Tutucusu 2"/>
          <p:cNvSpPr>
            <a:spLocks noGrp="1"/>
          </p:cNvSpPr>
          <p:nvPr>
            <p:ph idx="1"/>
          </p:nvPr>
        </p:nvSpPr>
        <p:spPr/>
        <p:txBody>
          <a:bodyPr>
            <a:normAutofit/>
          </a:bodyPr>
          <a:lstStyle/>
          <a:p>
            <a:r>
              <a:rPr lang="tr-TR" dirty="0" smtClean="0"/>
              <a:t>Sosyal açıdan oldukça yalnızdır ve bütün evliliklerde, şiddetin var olduğuna inanmaktadır.</a:t>
            </a:r>
          </a:p>
          <a:p>
            <a:r>
              <a:rPr lang="tr-TR" dirty="0" smtClean="0"/>
              <a:t>Saldırgan davranışta bulunan kişinin bir gün değişeceğine dair ümidi hiç tükenmediği için, itaatkar olmaktan bir türlü vazgeçmemektedir.</a:t>
            </a:r>
          </a:p>
          <a:p>
            <a:r>
              <a:rPr lang="tr-TR" dirty="0" smtClean="0"/>
              <a:t>Cinsiyet rolü, aile ve ev yaşamı çerçevesinde gelenekseldir. </a:t>
            </a:r>
          </a:p>
          <a:p>
            <a:r>
              <a:rPr lang="tr-TR" dirty="0" smtClean="0"/>
              <a:t>Saldırgan erkeğin özellikleri incelendiğinde ise;</a:t>
            </a:r>
          </a:p>
          <a:p>
            <a:r>
              <a:rPr lang="tr-TR" dirty="0" smtClean="0"/>
              <a:t>Saldırgan erkek, büyük çoğunlukla kadının kocasıdır,</a:t>
            </a:r>
          </a:p>
          <a:p>
            <a:r>
              <a:rPr lang="tr-TR" dirty="0" smtClean="0"/>
              <a:t>Saldırgan koca kavgacıdır ve her an patlamaya hazır bir biçimde öfke yüklüdür. </a:t>
            </a:r>
            <a:endParaRPr lang="tr-TR" dirty="0"/>
          </a:p>
          <a:p>
            <a:r>
              <a:rPr lang="tr-TR" dirty="0" smtClean="0"/>
              <a:t>‘’Erkeklik’’ rolüne ilişkin yetersizlik duyguları içerisindedir. </a:t>
            </a:r>
          </a:p>
        </p:txBody>
      </p:sp>
    </p:spTree>
    <p:extLst>
      <p:ext uri="{BB962C8B-B14F-4D97-AF65-F5344CB8AC3E}">
        <p14:creationId xmlns:p14="http://schemas.microsoft.com/office/powerpoint/2010/main" val="15066078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Aile içi şiddet döngüsünde yaygın olarak görülen kalıp davranışlar, şöyle sıralanabilir;</a:t>
            </a:r>
            <a:endParaRPr lang="tr-TR" dirty="0"/>
          </a:p>
        </p:txBody>
      </p:sp>
      <p:sp>
        <p:nvSpPr>
          <p:cNvPr id="3" name="İçerik Yer Tutucusu 2"/>
          <p:cNvSpPr>
            <a:spLocks noGrp="1"/>
          </p:cNvSpPr>
          <p:nvPr>
            <p:ph idx="1"/>
          </p:nvPr>
        </p:nvSpPr>
        <p:spPr/>
        <p:txBody>
          <a:bodyPr/>
          <a:lstStyle/>
          <a:p>
            <a:r>
              <a:rPr lang="tr-TR" dirty="0" smtClean="0"/>
              <a:t>İstismar (Şiddet)</a:t>
            </a:r>
          </a:p>
          <a:p>
            <a:r>
              <a:rPr lang="tr-TR" dirty="0" smtClean="0"/>
              <a:t>Suçlu Hissetme</a:t>
            </a:r>
          </a:p>
          <a:p>
            <a:r>
              <a:rPr lang="tr-TR" dirty="0" smtClean="0"/>
              <a:t>Bahane Bulma</a:t>
            </a:r>
          </a:p>
          <a:p>
            <a:r>
              <a:rPr lang="tr-TR" dirty="0" smtClean="0"/>
              <a:t>Normal Davranış</a:t>
            </a:r>
          </a:p>
          <a:p>
            <a:r>
              <a:rPr lang="tr-TR" dirty="0" smtClean="0"/>
              <a:t>Fantezi ve Planlama</a:t>
            </a:r>
          </a:p>
          <a:p>
            <a:r>
              <a:rPr lang="tr-TR" dirty="0" smtClean="0"/>
              <a:t>Kurgulama  vb. </a:t>
            </a:r>
            <a:endParaRPr lang="tr-TR" dirty="0"/>
          </a:p>
        </p:txBody>
      </p:sp>
    </p:spTree>
    <p:extLst>
      <p:ext uri="{BB962C8B-B14F-4D97-AF65-F5344CB8AC3E}">
        <p14:creationId xmlns:p14="http://schemas.microsoft.com/office/powerpoint/2010/main" val="1149116780"/>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87</TotalTime>
  <Words>931</Words>
  <Application>Microsoft Office PowerPoint</Application>
  <PresentationFormat>Geniş ekran</PresentationFormat>
  <Paragraphs>61</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Calibri</vt:lpstr>
      <vt:lpstr>Calibri Light</vt:lpstr>
      <vt:lpstr>Wingdings</vt:lpstr>
      <vt:lpstr>Geçmişe bakış</vt:lpstr>
      <vt:lpstr>İNSAN DAVRANIŞI İLE İLGİLİ DİĞER KONULAR</vt:lpstr>
      <vt:lpstr>EVLİLİK VE AİLE SORUNLARI</vt:lpstr>
      <vt:lpstr>EVLİLİK VE AİLE SORUNLARI</vt:lpstr>
      <vt:lpstr>EVLİLİK VE AİLE SORUNLARI</vt:lpstr>
      <vt:lpstr>EVLİLİK VE AİLE SORUNLARI</vt:lpstr>
      <vt:lpstr>EVLİLİK VE AİLE SORUNLARI</vt:lpstr>
      <vt:lpstr>AİLE İÇİ ŞİDDET</vt:lpstr>
      <vt:lpstr>AİLE İÇİ ŞİDDET</vt:lpstr>
      <vt:lpstr>Aile içi şiddet döngüsünde yaygın olarak görülen kalıp davranışlar, şöyle sıralanabilir;</vt:lpstr>
      <vt:lpstr>Kadına yönelik şiddetin nedenleri; </vt:lpstr>
      <vt:lpstr>1. Bireysel Düzey</vt:lpstr>
      <vt:lpstr>2. Sosyal Psikolojik Düzey</vt:lpstr>
      <vt:lpstr>3. Sosyolojik Düzey</vt:lpstr>
      <vt:lpstr>PowerPoint Sunusu</vt:lpstr>
      <vt:lpstr>Kaynakça</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DAVRANIŞI İLE İLGİLİ DİĞER KONULAR</dc:title>
  <dc:creator>zehra altınsoy</dc:creator>
  <cp:lastModifiedBy>Cenk</cp:lastModifiedBy>
  <cp:revision>13</cp:revision>
  <dcterms:created xsi:type="dcterms:W3CDTF">2017-04-17T17:00:18Z</dcterms:created>
  <dcterms:modified xsi:type="dcterms:W3CDTF">2020-04-30T09:54:04Z</dcterms:modified>
</cp:coreProperties>
</file>