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B15A3C0-2C63-43E3-96D0-092DCB648F71}">
  <a:tblStyle styleId="{5B15A3C0-2C63-43E3-96D0-092DCB648F7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13de955291_2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Google Shape;277;g13de955291_2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g13de955291_2_2:notes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22</a:t>
            </a:fld>
            <a:endParaRPr sz="14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574675" y="304800"/>
            <a:ext cx="8001000" cy="1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566737" y="1752600"/>
            <a:ext cx="8001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19100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oto Sans Symbols"/>
              <a:buChar char="□"/>
              <a:defRPr sz="3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937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Noto Sans Symbols"/>
              <a:buChar char="■"/>
              <a:defRPr sz="2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74650" algn="l" rtl="0">
              <a:spcBef>
                <a:spcPts val="460"/>
              </a:spcBef>
              <a:spcAft>
                <a:spcPts val="0"/>
              </a:spcAft>
              <a:buClr>
                <a:schemeClr val="accent2"/>
              </a:buClr>
              <a:buSzPts val="2300"/>
              <a:buFont typeface="Noto Sans Symbols"/>
              <a:buChar char="□"/>
              <a:defRPr sz="23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1981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1981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574675" y="304800"/>
            <a:ext cx="8001000" cy="1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566738" y="1752600"/>
            <a:ext cx="39243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Noto Sans Symbols"/>
              <a:buChar char="□"/>
              <a:defRPr sz="2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■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□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4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4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4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4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4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2"/>
          </p:nvPr>
        </p:nvSpPr>
        <p:spPr>
          <a:xfrm>
            <a:off x="4643438" y="1752600"/>
            <a:ext cx="39243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Noto Sans Symbols"/>
              <a:buChar char="□"/>
              <a:defRPr sz="2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■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□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4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4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4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4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4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1981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1981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9" r:id="rId11"/>
    <p:sldLayoutId id="2147483660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6698" y="0"/>
            <a:ext cx="7610603" cy="6857998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/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fld id="{00000000-1234-1234-1234-123412341234}" type="slidenum">
              <a:rPr lang="en-US"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1</a:t>
            </a:fld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ctrTitle"/>
          </p:nvPr>
        </p:nvSpPr>
        <p:spPr>
          <a:xfrm>
            <a:off x="1344725" y="-288213"/>
            <a:ext cx="7772400" cy="1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</a:pPr>
            <a:r>
              <a:rPr lang="en-US" sz="4000" b="1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Ankilozan Spondilit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766700" y="4570675"/>
            <a:ext cx="4660500" cy="10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FFFFFF"/>
                </a:solidFill>
              </a:rPr>
              <a:t>Uzm. Fzt. Kağan YÜCEL</a:t>
            </a:r>
            <a:endParaRPr sz="2400" b="1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FFFFFF"/>
                </a:solidFill>
              </a:rPr>
              <a:t>Ufuk Üni. SHMYO Öğrt. Grv.</a:t>
            </a:r>
            <a:endParaRPr sz="2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Google Shape;209;p36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339550" y="0"/>
            <a:ext cx="4464900" cy="6541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7"/>
          <p:cNvSpPr txBox="1"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</a:pPr>
            <a:r>
              <a:rPr lang="en-US" sz="38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Eklem Dışı Bulgular</a:t>
            </a:r>
            <a:endParaRPr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37"/>
          <p:cNvSpPr txBox="1">
            <a:spLocks noGrp="1"/>
          </p:cNvSpPr>
          <p:nvPr>
            <p:ph type="body" idx="1"/>
          </p:nvPr>
        </p:nvSpPr>
        <p:spPr>
          <a:xfrm>
            <a:off x="566737" y="1752600"/>
            <a:ext cx="8001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 marR="0" lvl="0" indent="-469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Genel semptomlar:</a:t>
            </a:r>
            <a:r>
              <a:rPr lang="en-US" sz="26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Bazı hastalarda ve özellikle JAS’te erken dönemde iştahsızlık, halsizlik, kilo kaybı ve düşük derecede ateş görülebilir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Göz bulguları</a:t>
            </a:r>
            <a:r>
              <a:rPr lang="en-US" sz="26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Kardiyovasküler bulgular</a:t>
            </a:r>
            <a:r>
              <a:rPr lang="en-US" sz="26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073763"/>
              </a:buClr>
              <a:buSzPts val="2800"/>
              <a:buFont typeface="Arial"/>
              <a:buChar char="□"/>
            </a:pPr>
            <a:r>
              <a:rPr lang="en-US" sz="28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Akciğer tutulumu</a:t>
            </a:r>
            <a:r>
              <a:rPr lang="en-US" sz="28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073763"/>
              </a:buClr>
              <a:buSzPts val="2800"/>
              <a:buFont typeface="Arial"/>
              <a:buChar char="□"/>
            </a:pPr>
            <a:r>
              <a:rPr lang="en-US" sz="28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Böbrek tutulumu: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073763"/>
              </a:buClr>
              <a:buSzPts val="2800"/>
              <a:buFont typeface="Arial"/>
              <a:buChar char="□"/>
            </a:pPr>
            <a:r>
              <a:rPr lang="en-US" sz="28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Nörolojik bulgular</a:t>
            </a:r>
            <a:endParaRPr sz="2800" b="0" i="0" u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292100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Noto Sans Symbols"/>
              <a:buNone/>
            </a:pPr>
            <a:endParaRPr sz="2800" b="0" i="0" u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8"/>
          <p:cNvSpPr txBox="1"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</a:pPr>
            <a:r>
              <a:rPr lang="en-US" sz="38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Fizik Muayene Bulguları</a:t>
            </a:r>
            <a:endParaRPr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38"/>
          <p:cNvSpPr txBox="1">
            <a:spLocks noGrp="1"/>
          </p:cNvSpPr>
          <p:nvPr>
            <p:ph type="body" idx="1"/>
          </p:nvPr>
        </p:nvSpPr>
        <p:spPr>
          <a:xfrm>
            <a:off x="566737" y="1752600"/>
            <a:ext cx="8001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 marR="0" lvl="0" indent="-3048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Noto Sans Symbols"/>
              <a:buNone/>
            </a:pPr>
            <a:endParaRPr sz="2600" b="0" i="0" u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Sakroiliak eklem (SİE) hassasiyeti;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Bel hareketlerinde – boyun hareketlerinde  ve tutulan eklemlerde tutukluk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3048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Noto Sans Symbols"/>
              <a:buNone/>
            </a:pPr>
            <a:endParaRPr sz="2600" b="0" i="0" u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9"/>
          <p:cNvSpPr txBox="1">
            <a:spLocks noGrp="1"/>
          </p:cNvSpPr>
          <p:nvPr>
            <p:ph type="body" idx="1"/>
          </p:nvPr>
        </p:nvSpPr>
        <p:spPr>
          <a:xfrm>
            <a:off x="468312" y="1196975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 marR="0" lvl="0" indent="-279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oto Sans Symbols"/>
              <a:buNone/>
            </a:pPr>
            <a:endParaRPr sz="3000" b="0" i="0" u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2794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oto Sans Symbols"/>
              <a:buNone/>
            </a:pPr>
            <a:endParaRPr sz="3000" b="0" i="0" u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73763"/>
              </a:buClr>
              <a:buSzPts val="3000"/>
              <a:buFont typeface="Arial"/>
              <a:buChar char="□"/>
            </a:pPr>
            <a:r>
              <a:rPr lang="en-US" sz="30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Göğüs ekspansiyonu;</a:t>
            </a:r>
            <a:r>
              <a:rPr lang="en-US" sz="30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4.interkostal aralıktan yapılan ölçümde maksimum  zorlu  ekspirasyonu takiben yapılan  zorlu inspirasyon arasındaki fark  ≥5 cm olması gerekir.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40"/>
          <p:cNvSpPr txBox="1"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</a:pPr>
            <a:r>
              <a:rPr lang="en-US" sz="38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Postür analizi</a:t>
            </a:r>
            <a:endParaRPr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40"/>
          <p:cNvSpPr txBox="1">
            <a:spLocks noGrp="1"/>
          </p:cNvSpPr>
          <p:nvPr>
            <p:ph type="body" idx="1"/>
          </p:nvPr>
        </p:nvSpPr>
        <p:spPr>
          <a:xfrm>
            <a:off x="566737" y="1752600"/>
            <a:ext cx="8001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 marR="0" lvl="0" indent="-469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□"/>
            </a:pPr>
            <a:r>
              <a:rPr lang="en-US" sz="24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Sırt duvara dayalı, ayakta dik dururken ölçülen oksiput-duvar mesafesinin sıfır olması gerekirken, artmış olduğu görülür.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□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Tüm omurga hareketleri giderek kısıtlanır ve lomber lordoz azalır, dorsal kifoz artar, göğüs ön duvarı düzleşir, karın öne doğru çıkar. Karın solunumu artar.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□"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Kalçada fleksiyon deformitesi oluşur. Hasta vücut ağırlık merkezini dengelemek için dizler hafif fleksiyonda durur.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</a:pPr>
            <a:r>
              <a:rPr lang="en-US" sz="24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317500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</a:pPr>
            <a:endParaRPr sz="2400" b="0" i="0" u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1"/>
          <p:cNvSpPr txBox="1"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</a:pPr>
            <a:r>
              <a:rPr lang="en-US" sz="34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Sindesmofitler</a:t>
            </a:r>
            <a:r>
              <a:rPr lang="en-US" sz="3400" b="0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 (kemik köprüler)</a:t>
            </a:r>
            <a:endParaRPr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41"/>
          <p:cNvSpPr txBox="1">
            <a:spLocks noGrp="1"/>
          </p:cNvSpPr>
          <p:nvPr>
            <p:ph type="body" idx="1"/>
          </p:nvPr>
        </p:nvSpPr>
        <p:spPr>
          <a:xfrm>
            <a:off x="566737" y="1752600"/>
            <a:ext cx="8001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 marR="0" lvl="0" indent="-304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Noto Sans Symbols"/>
              <a:buNone/>
            </a:pPr>
            <a:endParaRPr sz="2600" b="0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69900" marR="0" lvl="0" indent="-3048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Noto Sans Symbols"/>
              <a:buNone/>
            </a:pPr>
            <a:endParaRPr sz="2600" b="0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239" name="Google Shape;239;p4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39975" y="1844675"/>
            <a:ext cx="3683000" cy="39481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Google Shape;244;p4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627312" y="549275"/>
            <a:ext cx="3795712" cy="5581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Google Shape;249;p43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987675" y="981075"/>
            <a:ext cx="3773487" cy="5391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44"/>
          <p:cNvSpPr txBox="1"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</a:pPr>
            <a:r>
              <a:rPr lang="en-US" sz="3800" b="1" i="0" u="none" strike="noStrike" cap="none" dirty="0" err="1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Tedavi</a:t>
            </a:r>
            <a:r>
              <a:rPr lang="en-US" sz="3800" b="0" i="0" u="none" strike="noStrike" cap="none" dirty="0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44"/>
          <p:cNvSpPr txBox="1">
            <a:spLocks noGrp="1"/>
          </p:cNvSpPr>
          <p:nvPr>
            <p:ph type="body" idx="1"/>
          </p:nvPr>
        </p:nvSpPr>
        <p:spPr>
          <a:xfrm>
            <a:off x="566737" y="1752600"/>
            <a:ext cx="8001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 marR="0" lvl="0" indent="-469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3000"/>
              <a:buFont typeface="Arial"/>
              <a:buChar char="□"/>
            </a:pP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Amaç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Ağrı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ve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tutukluğun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giderilmesi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endParaRPr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73763"/>
              </a:buClr>
              <a:buSzPts val="3000"/>
              <a:buFont typeface="Arial"/>
              <a:buChar char="□"/>
            </a:pP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Eklem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hareketliliğinin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korunması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endParaRPr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73763"/>
              </a:buClr>
              <a:buSzPts val="3000"/>
              <a:buFont typeface="Arial"/>
              <a:buChar char="□"/>
            </a:pP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Deformitelerin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engellenmesi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endParaRPr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73763"/>
              </a:buClr>
              <a:buSzPts val="3000"/>
              <a:buFont typeface="Arial"/>
              <a:buChar char="□"/>
            </a:pP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Komplikasyonların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önlenmesi</a:t>
            </a:r>
            <a:endParaRPr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73763"/>
              </a:buClr>
              <a:buSzPts val="3000"/>
              <a:buFont typeface="Arial"/>
              <a:buChar char="□"/>
            </a:pP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Günlük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yaşamın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engellilik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olmadan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sürdürülmesinin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sağlanması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olmalıdır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.    </a:t>
            </a:r>
            <a:endParaRPr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5"/>
          <p:cNvSpPr txBox="1"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</a:pPr>
            <a:r>
              <a:rPr lang="en-US" sz="34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Fizik Tedavi ve Rehabilitasyon</a:t>
            </a:r>
            <a:endParaRPr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45"/>
          <p:cNvSpPr txBox="1">
            <a:spLocks noGrp="1"/>
          </p:cNvSpPr>
          <p:nvPr>
            <p:ph type="body" idx="1"/>
          </p:nvPr>
        </p:nvSpPr>
        <p:spPr>
          <a:xfrm>
            <a:off x="566737" y="1752600"/>
            <a:ext cx="8001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 marR="0" lvl="0" indent="-469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</a:pPr>
            <a:r>
              <a:rPr lang="en-US" sz="3000" b="1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Egzersiz</a:t>
            </a:r>
            <a:r>
              <a:rPr lang="en-US" sz="3000" b="1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73763"/>
              </a:buClr>
              <a:buSzPts val="2800"/>
              <a:buFont typeface="Arial"/>
              <a:buChar char="□"/>
            </a:pP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Omurgaya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yönelik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özellikle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spinal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ektansör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kas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grubunu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güçlendirme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egzersizleri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fleksiyondan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kaçınılmalı</a:t>
            </a:r>
            <a:endParaRPr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73763"/>
              </a:buClr>
              <a:buSzPts val="2800"/>
              <a:buFont typeface="Arial"/>
              <a:buChar char="□"/>
            </a:pP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Postür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egzersizleri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endParaRPr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73763"/>
              </a:buClr>
              <a:buSzPts val="2800"/>
              <a:buFont typeface="Arial"/>
              <a:buChar char="□"/>
            </a:pP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Göğüs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ekspansiyonunu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koruyucu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solunum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egzersizleri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her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gün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düzenli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yapılmalıdır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73763"/>
              </a:buClr>
              <a:buSzPts val="2800"/>
              <a:buFont typeface="Arial"/>
              <a:buChar char="□"/>
            </a:pP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Yüzme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endParaRPr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73763"/>
              </a:buClr>
              <a:buSzPts val="2800"/>
              <a:buFont typeface="Arial"/>
              <a:buChar char="□"/>
            </a:pP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Tüm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eklemlere</a:t>
            </a:r>
            <a:r>
              <a:rPr lang="en-US" sz="28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EHA </a:t>
            </a:r>
            <a:r>
              <a:rPr lang="en-US" sz="28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egzersizleri</a:t>
            </a:r>
            <a:endParaRPr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/>
        </p:nvSpPr>
        <p:spPr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</a:pPr>
            <a:r>
              <a:rPr lang="en-US" sz="38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Spondiloartropa</a:t>
            </a:r>
            <a:r>
              <a:rPr lang="en-US" b="1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ti</a:t>
            </a:r>
            <a:r>
              <a:rPr lang="en-US" sz="38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ler</a:t>
            </a:r>
            <a:endParaRPr b="1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6"/>
          <p:cNvSpPr txBox="1">
            <a:spLocks noGrp="1"/>
          </p:cNvSpPr>
          <p:nvPr>
            <p:ph type="body" idx="1"/>
          </p:nvPr>
        </p:nvSpPr>
        <p:spPr>
          <a:xfrm>
            <a:off x="566737" y="2205037"/>
            <a:ext cx="8001000" cy="3814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 marR="0" lvl="0" indent="-469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3000"/>
              <a:buFont typeface="Arial"/>
              <a:buChar char="□"/>
            </a:pPr>
            <a:r>
              <a:rPr lang="en-US" sz="30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Ankilozan Spondilit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73763"/>
              </a:buClr>
              <a:buSzPts val="3000"/>
              <a:buFont typeface="Arial"/>
              <a:buChar char="□"/>
            </a:pPr>
            <a:r>
              <a:rPr lang="en-US" sz="30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Reaktif Artrit (Reiter sendromu)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73763"/>
              </a:buClr>
              <a:buSzPts val="3000"/>
              <a:buFont typeface="Arial"/>
              <a:buChar char="□"/>
            </a:pPr>
            <a:r>
              <a:rPr lang="en-US" sz="30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Psoriatik Artrit…..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46"/>
          <p:cNvSpPr txBox="1"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800" b="0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67" name="Google Shape;267;p46"/>
          <p:cNvSpPr txBox="1">
            <a:spLocks noGrp="1"/>
          </p:cNvSpPr>
          <p:nvPr>
            <p:ph type="body" idx="1"/>
          </p:nvPr>
        </p:nvSpPr>
        <p:spPr>
          <a:xfrm>
            <a:off x="566737" y="1752600"/>
            <a:ext cx="8001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 marR="0" lvl="0" indent="-469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3000"/>
              <a:buFont typeface="Arial"/>
              <a:buChar char="□"/>
            </a:pP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Yüzeyel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soğuk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sıcak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uygulamaları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derin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ısıtıcı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ajanlar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analjezik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akımlar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ağrının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azaltılması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eklem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hareket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açıklığının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arttırılması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ve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egzersizlerin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yapılmasına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yardımcıdır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73763"/>
              </a:buClr>
              <a:buSzPts val="3000"/>
              <a:buFont typeface="Arial"/>
              <a:buChar char="□"/>
            </a:pP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Hidroterapi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içi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egzersiz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hareketlerin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maksimum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sınırda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yapılabildiği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bir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ortam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oluşturur</a:t>
            </a: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</a:pPr>
            <a:r>
              <a:rPr lang="en-US" sz="3000" b="0" i="0" u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7"/>
          <p:cNvSpPr txBox="1"/>
          <p:nvPr/>
        </p:nvSpPr>
        <p:spPr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/>
          </a:p>
        </p:txBody>
      </p:sp>
      <p:sp>
        <p:nvSpPr>
          <p:cNvPr id="273" name="Google Shape;273;p47"/>
          <p:cNvSpPr txBox="1"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800" b="0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74" name="Google Shape;274;p47"/>
          <p:cNvSpPr txBox="1">
            <a:spLocks noGrp="1"/>
          </p:cNvSpPr>
          <p:nvPr>
            <p:ph type="body" idx="1"/>
          </p:nvPr>
        </p:nvSpPr>
        <p:spPr>
          <a:xfrm>
            <a:off x="566737" y="1752600"/>
            <a:ext cx="8001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 marR="0" lvl="0" indent="-469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Kifoz ve kalça fleksiyon kontraktürünün önlenmesi için günde en az 15-30 dakika yüzükoyun yatma,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Sert ve düz yatakta sadece boyun desteği sağlayacak ince bir yastık kullanarak uyuma,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Otururken dik postürü koruma ve sportif aktiviteler önerilmelidir.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Gerekli koşullarda boyunluk, baston gibi destekleyici yardımcı cihazlar kullanılabilir.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8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1">
                <a:solidFill>
                  <a:srgbClr val="980000"/>
                </a:solidFill>
              </a:rPr>
              <a:t>teşekkür ederim...</a:t>
            </a:r>
            <a:endParaRPr b="1" i="1">
              <a:solidFill>
                <a:srgbClr val="980000"/>
              </a:solidFill>
            </a:endParaRPr>
          </a:p>
        </p:txBody>
      </p:sp>
      <p:sp>
        <p:nvSpPr>
          <p:cNvPr id="281" name="Google Shape;281;p48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4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22</a:t>
            </a:fld>
            <a:endParaRPr sz="1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</a:pPr>
            <a:r>
              <a:rPr lang="en-US" sz="38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Ankilozan Spondilit</a:t>
            </a:r>
            <a:endParaRPr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566737" y="1752600"/>
            <a:ext cx="8001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 marR="0" lvl="0" indent="-469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Ankiloz (füzyon) ve  Spondylos (vertebral disk) anlamında Yunanca bir kelime,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Prevalans etnik gruplara göre farklılık göstermekle beraber Avrupa’da %0.2-%2 arasında,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1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Erkek /Kadın; 3/1, </a:t>
            </a:r>
            <a:r>
              <a:rPr lang="en-US" sz="26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kadınlarda yavaş seyir,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1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Başlangıç  gençlik dönemi  20’li yaşlar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AS hastalarının 1.derece akrabalarında prevelans % 10-30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3048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Noto Sans Symbols"/>
              <a:buNone/>
            </a:pPr>
            <a:endParaRPr sz="2600" b="0" i="0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3048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Noto Sans Symbols"/>
              <a:buNone/>
            </a:pPr>
            <a:endParaRPr sz="2600" b="0" i="0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510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Noto Sans Symbols"/>
              <a:buNone/>
            </a:pPr>
            <a:endParaRPr sz="2600" b="0" i="0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3048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Noto Sans Symbols"/>
              <a:buNone/>
            </a:pPr>
            <a:endParaRPr sz="2600" b="0" i="0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3048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Noto Sans Symbols"/>
              <a:buNone/>
            </a:pPr>
            <a:endParaRPr sz="2600" b="0" i="0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</a:pPr>
            <a:r>
              <a:rPr lang="en-US" sz="38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Ankilozan Spondilit</a:t>
            </a:r>
            <a:endParaRPr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xfrm>
            <a:off x="566737" y="1752600"/>
            <a:ext cx="8001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 marR="0" lvl="0" indent="-469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□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Kronik, progresiv, etyolojisi bilinmeyen bir romatizmal hastalık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□"/>
            </a:pPr>
            <a:r>
              <a:rPr lang="en-US" sz="2400" b="1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Enflamatuvar,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□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Özellikle </a:t>
            </a:r>
            <a:r>
              <a:rPr lang="en-US" sz="2400" b="1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sakroiliyak ve spinal eklemleri </a:t>
            </a: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tutan,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□"/>
            </a:pPr>
            <a:r>
              <a:rPr lang="en-US" sz="2400" b="1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Kalça ve omuz </a:t>
            </a: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gibi büyük eklemleri de tutabilen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73763"/>
              </a:buClr>
              <a:buSzPts val="2400"/>
              <a:buFont typeface="Arial"/>
              <a:buChar char="□"/>
            </a:pP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Zaman </a:t>
            </a:r>
            <a:r>
              <a:rPr lang="en-US" sz="2400" b="1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içinde ciddi postür bozukluğu </a:t>
            </a:r>
            <a:r>
              <a:rPr lang="en-US" sz="2400" b="0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ve deformitelere neden olarak fonksiyon bozukluğuna yol açan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9" descr="http://www.creativerehab.net/images/SI%20Joint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4437" y="428625"/>
            <a:ext cx="6811962" cy="5857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800" b="0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4" name="Google Shape;104;p20"/>
          <p:cNvSpPr txBox="1">
            <a:spLocks noGrp="1"/>
          </p:cNvSpPr>
          <p:nvPr>
            <p:ph type="body" idx="1"/>
          </p:nvPr>
        </p:nvSpPr>
        <p:spPr>
          <a:xfrm>
            <a:off x="566737" y="1752600"/>
            <a:ext cx="8001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oto Sans Symbols"/>
              <a:buNone/>
            </a:pPr>
            <a:endParaRPr sz="3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05" name="Google Shape;105;p20" descr="http://img.webmd.com/dtmcms/live/webmd/consumer_assets/site_images/articles/health_and_medical_reference/joints_bones_and_muscles/arthritis_ankylosing_spondylitis_ankylosing_spondylitis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94223" y="304799"/>
            <a:ext cx="5820900" cy="623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3"/>
          <p:cNvSpPr txBox="1"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</a:pPr>
            <a:r>
              <a:rPr lang="en-US" sz="3800" b="1" i="0" u="none" strike="noStrike" cap="none">
                <a:solidFill>
                  <a:srgbClr val="980000"/>
                </a:solidFill>
                <a:latin typeface="Arial"/>
                <a:ea typeface="Arial"/>
                <a:cs typeface="Arial"/>
                <a:sym typeface="Arial"/>
              </a:rPr>
              <a:t>Klinik  Bulgular</a:t>
            </a:r>
            <a:endParaRPr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33"/>
          <p:cNvSpPr txBox="1">
            <a:spLocks noGrp="1"/>
          </p:cNvSpPr>
          <p:nvPr>
            <p:ph type="body" idx="1"/>
          </p:nvPr>
        </p:nvSpPr>
        <p:spPr>
          <a:xfrm>
            <a:off x="566737" y="1752600"/>
            <a:ext cx="746125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 marR="0" lvl="0" indent="-469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</a:pPr>
            <a:endParaRPr sz="2600" b="0" i="0" u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Sakroiliitis ve spondilitis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Artrit (kalça,ayak bileği..vs)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Entezit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Spondilodiskit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İlerleyen  dönemlerde vertebral kırık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73763"/>
              </a:buClr>
              <a:buSzPts val="2600"/>
              <a:buFont typeface="Arial"/>
              <a:buChar char="□"/>
            </a:pPr>
            <a:r>
              <a:rPr lang="en-US" sz="26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Sekonder  Osteoporoz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4"/>
          <p:cNvSpPr txBox="1">
            <a:spLocks noGrp="1"/>
          </p:cNvSpPr>
          <p:nvPr>
            <p:ph type="body" idx="1"/>
          </p:nvPr>
        </p:nvSpPr>
        <p:spPr>
          <a:xfrm>
            <a:off x="468312" y="1773237"/>
            <a:ext cx="8229600" cy="366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 marR="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900"/>
              <a:buFont typeface="Noto Sans Symbols"/>
              <a:buNone/>
            </a:pPr>
            <a:endParaRPr sz="2900" b="0" i="0" u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rgbClr val="073763"/>
              </a:buClr>
              <a:buSzPts val="2900"/>
              <a:buFont typeface="Arial"/>
              <a:buChar char="□"/>
            </a:pPr>
            <a:r>
              <a:rPr lang="en-US" sz="29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AS’te periferik artrit  mono ya da oligoartikülerdir.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rgbClr val="073763"/>
              </a:buClr>
              <a:buSzPts val="2900"/>
              <a:buFont typeface="Arial"/>
              <a:buChar char="□"/>
            </a:pPr>
            <a:r>
              <a:rPr lang="en-US" sz="29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En çok kalça eklemi </a:t>
            </a:r>
            <a:r>
              <a:rPr lang="en-US" sz="29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tutulumu olur. 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9900" marR="0" lvl="0" indent="-469900" algn="l" rtl="0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rgbClr val="073763"/>
              </a:buClr>
              <a:buSzPts val="2900"/>
              <a:buFont typeface="Arial"/>
              <a:buChar char="□"/>
            </a:pPr>
            <a:r>
              <a:rPr lang="en-US" sz="2900" b="1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Entezitler en çok aşil ve plantar tendon insersiyosunda </a:t>
            </a:r>
            <a:r>
              <a:rPr lang="en-US" sz="2900" b="0" i="0" u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olur ve topuk ağrısına yol açar.</a:t>
            </a:r>
            <a:endParaRPr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Google Shape;203;p35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95287" y="836612"/>
            <a:ext cx="3346450" cy="474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3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851275" y="1268412"/>
            <a:ext cx="4824412" cy="38433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477</Words>
  <Application>Microsoft Office PowerPoint</Application>
  <PresentationFormat>Ekran Gösterisi (4:3)</PresentationFormat>
  <Paragraphs>78</Paragraphs>
  <Slides>22</Slides>
  <Notes>22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Arial</vt:lpstr>
      <vt:lpstr>Noto Sans Symbols</vt:lpstr>
      <vt:lpstr>Verdana</vt:lpstr>
      <vt:lpstr>Simple Light</vt:lpstr>
      <vt:lpstr>Ankilozan Spondilit</vt:lpstr>
      <vt:lpstr>Spondiloartropatiler</vt:lpstr>
      <vt:lpstr>Ankilozan Spondilit</vt:lpstr>
      <vt:lpstr>Ankilozan Spondilit</vt:lpstr>
      <vt:lpstr>PowerPoint Sunusu</vt:lpstr>
      <vt:lpstr>PowerPoint Sunusu</vt:lpstr>
      <vt:lpstr>Klinik  Bulgular</vt:lpstr>
      <vt:lpstr>PowerPoint Sunusu</vt:lpstr>
      <vt:lpstr>PowerPoint Sunusu</vt:lpstr>
      <vt:lpstr>PowerPoint Sunusu</vt:lpstr>
      <vt:lpstr>Eklem Dışı Bulgular</vt:lpstr>
      <vt:lpstr>Fizik Muayene Bulguları</vt:lpstr>
      <vt:lpstr>PowerPoint Sunusu</vt:lpstr>
      <vt:lpstr>Postür analizi</vt:lpstr>
      <vt:lpstr>Sindesmofitler (kemik köprüler)</vt:lpstr>
      <vt:lpstr>PowerPoint Sunusu</vt:lpstr>
      <vt:lpstr>PowerPoint Sunusu</vt:lpstr>
      <vt:lpstr>Tedavi </vt:lpstr>
      <vt:lpstr>Fizik Tedavi ve Rehabilitasyon</vt:lpstr>
      <vt:lpstr>PowerPoint Sunusu</vt:lpstr>
      <vt:lpstr>PowerPoint Sunusu</vt:lpstr>
      <vt:lpstr>teşekkür ederim...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Ankilozan Spondilit</dc:title>
  <cp:lastModifiedBy>user5</cp:lastModifiedBy>
  <cp:revision>3</cp:revision>
  <dcterms:modified xsi:type="dcterms:W3CDTF">2019-04-17T08:50:51Z</dcterms:modified>
</cp:coreProperties>
</file>