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52647E-ECBC-4CDA-A6CA-29ABD4A36A8B}"/>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0D958D07-69A4-44C7-8808-A018C787C7C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81803321-0C33-4A5D-9F6E-766425E226B1}"/>
              </a:ext>
            </a:extLst>
          </p:cNvPr>
          <p:cNvSpPr>
            <a:spLocks noGrp="1"/>
          </p:cNvSpPr>
          <p:nvPr>
            <p:ph type="dt" sz="half" idx="10"/>
          </p:nvPr>
        </p:nvSpPr>
        <p:spPr/>
        <p:txBody>
          <a:bodyPr/>
          <a:lstStyle/>
          <a:p>
            <a:fld id="{82C6019E-6006-4951-B684-5876A96C19D4}" type="datetimeFigureOut">
              <a:rPr lang="tr-TR" smtClean="0"/>
              <a:t>17.04.2020</a:t>
            </a:fld>
            <a:endParaRPr lang="tr-TR"/>
          </a:p>
        </p:txBody>
      </p:sp>
      <p:sp>
        <p:nvSpPr>
          <p:cNvPr id="5" name="Alt Bilgi Yer Tutucusu 4">
            <a:extLst>
              <a:ext uri="{FF2B5EF4-FFF2-40B4-BE49-F238E27FC236}">
                <a16:creationId xmlns:a16="http://schemas.microsoft.com/office/drawing/2014/main" id="{4F14926F-D09B-481D-B58C-D8EB762289B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9D28A43-5180-4CD1-BF64-853643A19E09}"/>
              </a:ext>
            </a:extLst>
          </p:cNvPr>
          <p:cNvSpPr>
            <a:spLocks noGrp="1"/>
          </p:cNvSpPr>
          <p:nvPr>
            <p:ph type="sldNum" sz="quarter" idx="12"/>
          </p:nvPr>
        </p:nvSpPr>
        <p:spPr/>
        <p:txBody>
          <a:bodyPr/>
          <a:lstStyle/>
          <a:p>
            <a:fld id="{A08FFA9D-531A-452B-9F00-9ADFDD813808}" type="slidenum">
              <a:rPr lang="tr-TR" smtClean="0"/>
              <a:t>‹#›</a:t>
            </a:fld>
            <a:endParaRPr lang="tr-TR"/>
          </a:p>
        </p:txBody>
      </p:sp>
    </p:spTree>
    <p:extLst>
      <p:ext uri="{BB962C8B-B14F-4D97-AF65-F5344CB8AC3E}">
        <p14:creationId xmlns:p14="http://schemas.microsoft.com/office/powerpoint/2010/main" val="3431918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79B43D-F35A-46C0-BF92-999DBD7AA0BC}"/>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01C0B6B5-11E6-4B3C-BA82-E30EE2096C95}"/>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C5F1B9E-0EC5-4852-804A-4D9843A91B44}"/>
              </a:ext>
            </a:extLst>
          </p:cNvPr>
          <p:cNvSpPr>
            <a:spLocks noGrp="1"/>
          </p:cNvSpPr>
          <p:nvPr>
            <p:ph type="dt" sz="half" idx="10"/>
          </p:nvPr>
        </p:nvSpPr>
        <p:spPr/>
        <p:txBody>
          <a:bodyPr/>
          <a:lstStyle/>
          <a:p>
            <a:fld id="{82C6019E-6006-4951-B684-5876A96C19D4}" type="datetimeFigureOut">
              <a:rPr lang="tr-TR" smtClean="0"/>
              <a:t>17.04.2020</a:t>
            </a:fld>
            <a:endParaRPr lang="tr-TR"/>
          </a:p>
        </p:txBody>
      </p:sp>
      <p:sp>
        <p:nvSpPr>
          <p:cNvPr id="5" name="Alt Bilgi Yer Tutucusu 4">
            <a:extLst>
              <a:ext uri="{FF2B5EF4-FFF2-40B4-BE49-F238E27FC236}">
                <a16:creationId xmlns:a16="http://schemas.microsoft.com/office/drawing/2014/main" id="{9C752BDC-9397-4846-BED4-575F8820EFB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990BB2C-BABF-4C8C-B6E6-F3E201117B4F}"/>
              </a:ext>
            </a:extLst>
          </p:cNvPr>
          <p:cNvSpPr>
            <a:spLocks noGrp="1"/>
          </p:cNvSpPr>
          <p:nvPr>
            <p:ph type="sldNum" sz="quarter" idx="12"/>
          </p:nvPr>
        </p:nvSpPr>
        <p:spPr/>
        <p:txBody>
          <a:bodyPr/>
          <a:lstStyle/>
          <a:p>
            <a:fld id="{A08FFA9D-531A-452B-9F00-9ADFDD813808}" type="slidenum">
              <a:rPr lang="tr-TR" smtClean="0"/>
              <a:t>‹#›</a:t>
            </a:fld>
            <a:endParaRPr lang="tr-TR"/>
          </a:p>
        </p:txBody>
      </p:sp>
    </p:spTree>
    <p:extLst>
      <p:ext uri="{BB962C8B-B14F-4D97-AF65-F5344CB8AC3E}">
        <p14:creationId xmlns:p14="http://schemas.microsoft.com/office/powerpoint/2010/main" val="2082016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841BC201-E8D9-47EE-934C-DD8B0C5C42E7}"/>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9C8440B1-8C59-4C78-9C5D-C9F3FECD68C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FC91FD3-3C22-41A5-872E-A7F9D09F99F8}"/>
              </a:ext>
            </a:extLst>
          </p:cNvPr>
          <p:cNvSpPr>
            <a:spLocks noGrp="1"/>
          </p:cNvSpPr>
          <p:nvPr>
            <p:ph type="dt" sz="half" idx="10"/>
          </p:nvPr>
        </p:nvSpPr>
        <p:spPr/>
        <p:txBody>
          <a:bodyPr/>
          <a:lstStyle/>
          <a:p>
            <a:fld id="{82C6019E-6006-4951-B684-5876A96C19D4}" type="datetimeFigureOut">
              <a:rPr lang="tr-TR" smtClean="0"/>
              <a:t>17.04.2020</a:t>
            </a:fld>
            <a:endParaRPr lang="tr-TR"/>
          </a:p>
        </p:txBody>
      </p:sp>
      <p:sp>
        <p:nvSpPr>
          <p:cNvPr id="5" name="Alt Bilgi Yer Tutucusu 4">
            <a:extLst>
              <a:ext uri="{FF2B5EF4-FFF2-40B4-BE49-F238E27FC236}">
                <a16:creationId xmlns:a16="http://schemas.microsoft.com/office/drawing/2014/main" id="{79DFC057-255E-4367-9EA9-AC4AD644384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EA9DAAA-0827-4C3A-89DF-B9B20851733F}"/>
              </a:ext>
            </a:extLst>
          </p:cNvPr>
          <p:cNvSpPr>
            <a:spLocks noGrp="1"/>
          </p:cNvSpPr>
          <p:nvPr>
            <p:ph type="sldNum" sz="quarter" idx="12"/>
          </p:nvPr>
        </p:nvSpPr>
        <p:spPr/>
        <p:txBody>
          <a:bodyPr/>
          <a:lstStyle/>
          <a:p>
            <a:fld id="{A08FFA9D-531A-452B-9F00-9ADFDD813808}" type="slidenum">
              <a:rPr lang="tr-TR" smtClean="0"/>
              <a:t>‹#›</a:t>
            </a:fld>
            <a:endParaRPr lang="tr-TR"/>
          </a:p>
        </p:txBody>
      </p:sp>
    </p:spTree>
    <p:extLst>
      <p:ext uri="{BB962C8B-B14F-4D97-AF65-F5344CB8AC3E}">
        <p14:creationId xmlns:p14="http://schemas.microsoft.com/office/powerpoint/2010/main" val="3138014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2A6497-5059-4CB5-B7E8-4FFB8657199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78CCF19-9345-424C-83AA-D28377BC8D06}"/>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8563832-1F83-4770-9D94-2FC6CBD6E297}"/>
              </a:ext>
            </a:extLst>
          </p:cNvPr>
          <p:cNvSpPr>
            <a:spLocks noGrp="1"/>
          </p:cNvSpPr>
          <p:nvPr>
            <p:ph type="dt" sz="half" idx="10"/>
          </p:nvPr>
        </p:nvSpPr>
        <p:spPr/>
        <p:txBody>
          <a:bodyPr/>
          <a:lstStyle/>
          <a:p>
            <a:fld id="{82C6019E-6006-4951-B684-5876A96C19D4}" type="datetimeFigureOut">
              <a:rPr lang="tr-TR" smtClean="0"/>
              <a:t>17.04.2020</a:t>
            </a:fld>
            <a:endParaRPr lang="tr-TR"/>
          </a:p>
        </p:txBody>
      </p:sp>
      <p:sp>
        <p:nvSpPr>
          <p:cNvPr id="5" name="Alt Bilgi Yer Tutucusu 4">
            <a:extLst>
              <a:ext uri="{FF2B5EF4-FFF2-40B4-BE49-F238E27FC236}">
                <a16:creationId xmlns:a16="http://schemas.microsoft.com/office/drawing/2014/main" id="{D342CE05-07E1-4970-97D3-512F3A9EB2D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8F7414E-7A3A-45C2-8019-2FB1DB7B291C}"/>
              </a:ext>
            </a:extLst>
          </p:cNvPr>
          <p:cNvSpPr>
            <a:spLocks noGrp="1"/>
          </p:cNvSpPr>
          <p:nvPr>
            <p:ph type="sldNum" sz="quarter" idx="12"/>
          </p:nvPr>
        </p:nvSpPr>
        <p:spPr/>
        <p:txBody>
          <a:bodyPr/>
          <a:lstStyle/>
          <a:p>
            <a:fld id="{A08FFA9D-531A-452B-9F00-9ADFDD813808}" type="slidenum">
              <a:rPr lang="tr-TR" smtClean="0"/>
              <a:t>‹#›</a:t>
            </a:fld>
            <a:endParaRPr lang="tr-TR"/>
          </a:p>
        </p:txBody>
      </p:sp>
    </p:spTree>
    <p:extLst>
      <p:ext uri="{BB962C8B-B14F-4D97-AF65-F5344CB8AC3E}">
        <p14:creationId xmlns:p14="http://schemas.microsoft.com/office/powerpoint/2010/main" val="2583467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A3FBA3E-3ED6-4B6C-9C4E-2B8892BD4721}"/>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08B58E5A-E7B4-4C7E-BB19-CE3DE7DF766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7F632717-9EA5-471D-90BD-3C40733CAC16}"/>
              </a:ext>
            </a:extLst>
          </p:cNvPr>
          <p:cNvSpPr>
            <a:spLocks noGrp="1"/>
          </p:cNvSpPr>
          <p:nvPr>
            <p:ph type="dt" sz="half" idx="10"/>
          </p:nvPr>
        </p:nvSpPr>
        <p:spPr/>
        <p:txBody>
          <a:bodyPr/>
          <a:lstStyle/>
          <a:p>
            <a:fld id="{82C6019E-6006-4951-B684-5876A96C19D4}" type="datetimeFigureOut">
              <a:rPr lang="tr-TR" smtClean="0"/>
              <a:t>17.04.2020</a:t>
            </a:fld>
            <a:endParaRPr lang="tr-TR"/>
          </a:p>
        </p:txBody>
      </p:sp>
      <p:sp>
        <p:nvSpPr>
          <p:cNvPr id="5" name="Alt Bilgi Yer Tutucusu 4">
            <a:extLst>
              <a:ext uri="{FF2B5EF4-FFF2-40B4-BE49-F238E27FC236}">
                <a16:creationId xmlns:a16="http://schemas.microsoft.com/office/drawing/2014/main" id="{B72F09FB-9554-4EFE-B7E0-FF284095498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392AA2D-8C38-4DDC-A6BD-84E8646CA97F}"/>
              </a:ext>
            </a:extLst>
          </p:cNvPr>
          <p:cNvSpPr>
            <a:spLocks noGrp="1"/>
          </p:cNvSpPr>
          <p:nvPr>
            <p:ph type="sldNum" sz="quarter" idx="12"/>
          </p:nvPr>
        </p:nvSpPr>
        <p:spPr/>
        <p:txBody>
          <a:bodyPr/>
          <a:lstStyle/>
          <a:p>
            <a:fld id="{A08FFA9D-531A-452B-9F00-9ADFDD813808}" type="slidenum">
              <a:rPr lang="tr-TR" smtClean="0"/>
              <a:t>‹#›</a:t>
            </a:fld>
            <a:endParaRPr lang="tr-TR"/>
          </a:p>
        </p:txBody>
      </p:sp>
    </p:spTree>
    <p:extLst>
      <p:ext uri="{BB962C8B-B14F-4D97-AF65-F5344CB8AC3E}">
        <p14:creationId xmlns:p14="http://schemas.microsoft.com/office/powerpoint/2010/main" val="2806770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C5569AA-0B5A-40EA-8CC2-4D65517789A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BB35361F-22B8-4CCF-A2DB-F8E01DDDD067}"/>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8983A517-FEB8-4861-904E-7FC28D06043C}"/>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09BEAABA-AC0C-4495-A6F6-2BB79815D9A0}"/>
              </a:ext>
            </a:extLst>
          </p:cNvPr>
          <p:cNvSpPr>
            <a:spLocks noGrp="1"/>
          </p:cNvSpPr>
          <p:nvPr>
            <p:ph type="dt" sz="half" idx="10"/>
          </p:nvPr>
        </p:nvSpPr>
        <p:spPr/>
        <p:txBody>
          <a:bodyPr/>
          <a:lstStyle/>
          <a:p>
            <a:fld id="{82C6019E-6006-4951-B684-5876A96C19D4}" type="datetimeFigureOut">
              <a:rPr lang="tr-TR" smtClean="0"/>
              <a:t>17.04.2020</a:t>
            </a:fld>
            <a:endParaRPr lang="tr-TR"/>
          </a:p>
        </p:txBody>
      </p:sp>
      <p:sp>
        <p:nvSpPr>
          <p:cNvPr id="6" name="Alt Bilgi Yer Tutucusu 5">
            <a:extLst>
              <a:ext uri="{FF2B5EF4-FFF2-40B4-BE49-F238E27FC236}">
                <a16:creationId xmlns:a16="http://schemas.microsoft.com/office/drawing/2014/main" id="{2E1EC533-18CA-417D-B3E4-9B83D9FB180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8774D1D-B30F-4E43-973A-290372B0D977}"/>
              </a:ext>
            </a:extLst>
          </p:cNvPr>
          <p:cNvSpPr>
            <a:spLocks noGrp="1"/>
          </p:cNvSpPr>
          <p:nvPr>
            <p:ph type="sldNum" sz="quarter" idx="12"/>
          </p:nvPr>
        </p:nvSpPr>
        <p:spPr/>
        <p:txBody>
          <a:bodyPr/>
          <a:lstStyle/>
          <a:p>
            <a:fld id="{A08FFA9D-531A-452B-9F00-9ADFDD813808}" type="slidenum">
              <a:rPr lang="tr-TR" smtClean="0"/>
              <a:t>‹#›</a:t>
            </a:fld>
            <a:endParaRPr lang="tr-TR"/>
          </a:p>
        </p:txBody>
      </p:sp>
    </p:spTree>
    <p:extLst>
      <p:ext uri="{BB962C8B-B14F-4D97-AF65-F5344CB8AC3E}">
        <p14:creationId xmlns:p14="http://schemas.microsoft.com/office/powerpoint/2010/main" val="3181259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9EC13DC-959E-40C6-9894-9C18CCCD8C68}"/>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4A09850-9774-49AE-9367-8E7CAF937F7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CD3BEDC4-959C-4BB0-A09F-19E5AABD08C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5FC89B28-2F24-4B0D-A5BE-5C5DD0D20D7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B00A182B-ABFB-48B0-B733-6F690D8E3298}"/>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8D8D9591-D007-4173-B5B7-01F7BA86DBEA}"/>
              </a:ext>
            </a:extLst>
          </p:cNvPr>
          <p:cNvSpPr>
            <a:spLocks noGrp="1"/>
          </p:cNvSpPr>
          <p:nvPr>
            <p:ph type="dt" sz="half" idx="10"/>
          </p:nvPr>
        </p:nvSpPr>
        <p:spPr/>
        <p:txBody>
          <a:bodyPr/>
          <a:lstStyle/>
          <a:p>
            <a:fld id="{82C6019E-6006-4951-B684-5876A96C19D4}" type="datetimeFigureOut">
              <a:rPr lang="tr-TR" smtClean="0"/>
              <a:t>17.04.2020</a:t>
            </a:fld>
            <a:endParaRPr lang="tr-TR"/>
          </a:p>
        </p:txBody>
      </p:sp>
      <p:sp>
        <p:nvSpPr>
          <p:cNvPr id="8" name="Alt Bilgi Yer Tutucusu 7">
            <a:extLst>
              <a:ext uri="{FF2B5EF4-FFF2-40B4-BE49-F238E27FC236}">
                <a16:creationId xmlns:a16="http://schemas.microsoft.com/office/drawing/2014/main" id="{1118F4D4-481E-425A-9298-2C42A6AAFB10}"/>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74B5F2D8-1784-4B26-ACCD-71CB0DF54C34}"/>
              </a:ext>
            </a:extLst>
          </p:cNvPr>
          <p:cNvSpPr>
            <a:spLocks noGrp="1"/>
          </p:cNvSpPr>
          <p:nvPr>
            <p:ph type="sldNum" sz="quarter" idx="12"/>
          </p:nvPr>
        </p:nvSpPr>
        <p:spPr/>
        <p:txBody>
          <a:bodyPr/>
          <a:lstStyle/>
          <a:p>
            <a:fld id="{A08FFA9D-531A-452B-9F00-9ADFDD813808}" type="slidenum">
              <a:rPr lang="tr-TR" smtClean="0"/>
              <a:t>‹#›</a:t>
            </a:fld>
            <a:endParaRPr lang="tr-TR"/>
          </a:p>
        </p:txBody>
      </p:sp>
    </p:spTree>
    <p:extLst>
      <p:ext uri="{BB962C8B-B14F-4D97-AF65-F5344CB8AC3E}">
        <p14:creationId xmlns:p14="http://schemas.microsoft.com/office/powerpoint/2010/main" val="3385003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A5D2868-BDC3-41FA-98BF-74FF6850ADF8}"/>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0AAA40B1-E76F-4B22-9783-96CEEC40617E}"/>
              </a:ext>
            </a:extLst>
          </p:cNvPr>
          <p:cNvSpPr>
            <a:spLocks noGrp="1"/>
          </p:cNvSpPr>
          <p:nvPr>
            <p:ph type="dt" sz="half" idx="10"/>
          </p:nvPr>
        </p:nvSpPr>
        <p:spPr/>
        <p:txBody>
          <a:bodyPr/>
          <a:lstStyle/>
          <a:p>
            <a:fld id="{82C6019E-6006-4951-B684-5876A96C19D4}" type="datetimeFigureOut">
              <a:rPr lang="tr-TR" smtClean="0"/>
              <a:t>17.04.2020</a:t>
            </a:fld>
            <a:endParaRPr lang="tr-TR"/>
          </a:p>
        </p:txBody>
      </p:sp>
      <p:sp>
        <p:nvSpPr>
          <p:cNvPr id="4" name="Alt Bilgi Yer Tutucusu 3">
            <a:extLst>
              <a:ext uri="{FF2B5EF4-FFF2-40B4-BE49-F238E27FC236}">
                <a16:creationId xmlns:a16="http://schemas.microsoft.com/office/drawing/2014/main" id="{0EA2ABE4-7D45-4B59-BEE9-2FE953F6455C}"/>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DEFC7A85-52C7-4A93-A286-77FB2E57E581}"/>
              </a:ext>
            </a:extLst>
          </p:cNvPr>
          <p:cNvSpPr>
            <a:spLocks noGrp="1"/>
          </p:cNvSpPr>
          <p:nvPr>
            <p:ph type="sldNum" sz="quarter" idx="12"/>
          </p:nvPr>
        </p:nvSpPr>
        <p:spPr/>
        <p:txBody>
          <a:bodyPr/>
          <a:lstStyle/>
          <a:p>
            <a:fld id="{A08FFA9D-531A-452B-9F00-9ADFDD813808}" type="slidenum">
              <a:rPr lang="tr-TR" smtClean="0"/>
              <a:t>‹#›</a:t>
            </a:fld>
            <a:endParaRPr lang="tr-TR"/>
          </a:p>
        </p:txBody>
      </p:sp>
    </p:spTree>
    <p:extLst>
      <p:ext uri="{BB962C8B-B14F-4D97-AF65-F5344CB8AC3E}">
        <p14:creationId xmlns:p14="http://schemas.microsoft.com/office/powerpoint/2010/main" val="685570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781C8E76-D95B-4B0D-B7AA-E2EE1374E42A}"/>
              </a:ext>
            </a:extLst>
          </p:cNvPr>
          <p:cNvSpPr>
            <a:spLocks noGrp="1"/>
          </p:cNvSpPr>
          <p:nvPr>
            <p:ph type="dt" sz="half" idx="10"/>
          </p:nvPr>
        </p:nvSpPr>
        <p:spPr/>
        <p:txBody>
          <a:bodyPr/>
          <a:lstStyle/>
          <a:p>
            <a:fld id="{82C6019E-6006-4951-B684-5876A96C19D4}" type="datetimeFigureOut">
              <a:rPr lang="tr-TR" smtClean="0"/>
              <a:t>17.04.2020</a:t>
            </a:fld>
            <a:endParaRPr lang="tr-TR"/>
          </a:p>
        </p:txBody>
      </p:sp>
      <p:sp>
        <p:nvSpPr>
          <p:cNvPr id="3" name="Alt Bilgi Yer Tutucusu 2">
            <a:extLst>
              <a:ext uri="{FF2B5EF4-FFF2-40B4-BE49-F238E27FC236}">
                <a16:creationId xmlns:a16="http://schemas.microsoft.com/office/drawing/2014/main" id="{88B0E556-C14E-42DC-A916-6A95112B0991}"/>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24BC913F-6822-4664-B2A9-2DCFF9BDFC73}"/>
              </a:ext>
            </a:extLst>
          </p:cNvPr>
          <p:cNvSpPr>
            <a:spLocks noGrp="1"/>
          </p:cNvSpPr>
          <p:nvPr>
            <p:ph type="sldNum" sz="quarter" idx="12"/>
          </p:nvPr>
        </p:nvSpPr>
        <p:spPr/>
        <p:txBody>
          <a:bodyPr/>
          <a:lstStyle/>
          <a:p>
            <a:fld id="{A08FFA9D-531A-452B-9F00-9ADFDD813808}" type="slidenum">
              <a:rPr lang="tr-TR" smtClean="0"/>
              <a:t>‹#›</a:t>
            </a:fld>
            <a:endParaRPr lang="tr-TR"/>
          </a:p>
        </p:txBody>
      </p:sp>
    </p:spTree>
    <p:extLst>
      <p:ext uri="{BB962C8B-B14F-4D97-AF65-F5344CB8AC3E}">
        <p14:creationId xmlns:p14="http://schemas.microsoft.com/office/powerpoint/2010/main" val="3527618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30361AE-41D9-4882-A311-D93545DC8C8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1B0C4A1F-113E-46BC-A0BA-F9B6164542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CBE6D132-16F4-4205-A6A9-8DD14B7C8E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DD96073-788A-4FB5-B665-3420F262FA2D}"/>
              </a:ext>
            </a:extLst>
          </p:cNvPr>
          <p:cNvSpPr>
            <a:spLocks noGrp="1"/>
          </p:cNvSpPr>
          <p:nvPr>
            <p:ph type="dt" sz="half" idx="10"/>
          </p:nvPr>
        </p:nvSpPr>
        <p:spPr/>
        <p:txBody>
          <a:bodyPr/>
          <a:lstStyle/>
          <a:p>
            <a:fld id="{82C6019E-6006-4951-B684-5876A96C19D4}" type="datetimeFigureOut">
              <a:rPr lang="tr-TR" smtClean="0"/>
              <a:t>17.04.2020</a:t>
            </a:fld>
            <a:endParaRPr lang="tr-TR"/>
          </a:p>
        </p:txBody>
      </p:sp>
      <p:sp>
        <p:nvSpPr>
          <p:cNvPr id="6" name="Alt Bilgi Yer Tutucusu 5">
            <a:extLst>
              <a:ext uri="{FF2B5EF4-FFF2-40B4-BE49-F238E27FC236}">
                <a16:creationId xmlns:a16="http://schemas.microsoft.com/office/drawing/2014/main" id="{6DEF8F11-0AF0-456E-A847-A1D5472ECD6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6C7B5DA-F543-4CFD-A44D-F68751A5108A}"/>
              </a:ext>
            </a:extLst>
          </p:cNvPr>
          <p:cNvSpPr>
            <a:spLocks noGrp="1"/>
          </p:cNvSpPr>
          <p:nvPr>
            <p:ph type="sldNum" sz="quarter" idx="12"/>
          </p:nvPr>
        </p:nvSpPr>
        <p:spPr/>
        <p:txBody>
          <a:bodyPr/>
          <a:lstStyle/>
          <a:p>
            <a:fld id="{A08FFA9D-531A-452B-9F00-9ADFDD813808}" type="slidenum">
              <a:rPr lang="tr-TR" smtClean="0"/>
              <a:t>‹#›</a:t>
            </a:fld>
            <a:endParaRPr lang="tr-TR"/>
          </a:p>
        </p:txBody>
      </p:sp>
    </p:spTree>
    <p:extLst>
      <p:ext uri="{BB962C8B-B14F-4D97-AF65-F5344CB8AC3E}">
        <p14:creationId xmlns:p14="http://schemas.microsoft.com/office/powerpoint/2010/main" val="2589876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22DDC85-A092-49D1-B754-67D3279A59A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AF44E893-CD20-43D1-B0C9-7E13EC7674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5DB82AC0-5A4D-40CA-B0ED-561EB1D423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7D41343-1F4A-413A-8261-64500CF9B886}"/>
              </a:ext>
            </a:extLst>
          </p:cNvPr>
          <p:cNvSpPr>
            <a:spLocks noGrp="1"/>
          </p:cNvSpPr>
          <p:nvPr>
            <p:ph type="dt" sz="half" idx="10"/>
          </p:nvPr>
        </p:nvSpPr>
        <p:spPr/>
        <p:txBody>
          <a:bodyPr/>
          <a:lstStyle/>
          <a:p>
            <a:fld id="{82C6019E-6006-4951-B684-5876A96C19D4}" type="datetimeFigureOut">
              <a:rPr lang="tr-TR" smtClean="0"/>
              <a:t>17.04.2020</a:t>
            </a:fld>
            <a:endParaRPr lang="tr-TR"/>
          </a:p>
        </p:txBody>
      </p:sp>
      <p:sp>
        <p:nvSpPr>
          <p:cNvPr id="6" name="Alt Bilgi Yer Tutucusu 5">
            <a:extLst>
              <a:ext uri="{FF2B5EF4-FFF2-40B4-BE49-F238E27FC236}">
                <a16:creationId xmlns:a16="http://schemas.microsoft.com/office/drawing/2014/main" id="{02A9931F-2BB6-448C-9474-9F9D191B1BE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112778E-7F35-475D-A7CC-B19642906F92}"/>
              </a:ext>
            </a:extLst>
          </p:cNvPr>
          <p:cNvSpPr>
            <a:spLocks noGrp="1"/>
          </p:cNvSpPr>
          <p:nvPr>
            <p:ph type="sldNum" sz="quarter" idx="12"/>
          </p:nvPr>
        </p:nvSpPr>
        <p:spPr/>
        <p:txBody>
          <a:bodyPr/>
          <a:lstStyle/>
          <a:p>
            <a:fld id="{A08FFA9D-531A-452B-9F00-9ADFDD813808}" type="slidenum">
              <a:rPr lang="tr-TR" smtClean="0"/>
              <a:t>‹#›</a:t>
            </a:fld>
            <a:endParaRPr lang="tr-TR"/>
          </a:p>
        </p:txBody>
      </p:sp>
    </p:spTree>
    <p:extLst>
      <p:ext uri="{BB962C8B-B14F-4D97-AF65-F5344CB8AC3E}">
        <p14:creationId xmlns:p14="http://schemas.microsoft.com/office/powerpoint/2010/main" val="1017920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46D477A2-AFD9-49A0-9133-CEF1DC989F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E785AD5-86DB-4518-86E8-52710DABE1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2654BEA-356B-4CA2-8296-8F12E3003F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C6019E-6006-4951-B684-5876A96C19D4}" type="datetimeFigureOut">
              <a:rPr lang="tr-TR" smtClean="0"/>
              <a:t>17.04.2020</a:t>
            </a:fld>
            <a:endParaRPr lang="tr-TR"/>
          </a:p>
        </p:txBody>
      </p:sp>
      <p:sp>
        <p:nvSpPr>
          <p:cNvPr id="5" name="Alt Bilgi Yer Tutucusu 4">
            <a:extLst>
              <a:ext uri="{FF2B5EF4-FFF2-40B4-BE49-F238E27FC236}">
                <a16:creationId xmlns:a16="http://schemas.microsoft.com/office/drawing/2014/main" id="{4D5F0BAC-1D71-4A0B-BE9B-E4340408EA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C3A7B75A-90C4-45AF-8ADC-98134B84112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8FFA9D-531A-452B-9F00-9ADFDD813808}" type="slidenum">
              <a:rPr lang="tr-TR" smtClean="0"/>
              <a:t>‹#›</a:t>
            </a:fld>
            <a:endParaRPr lang="tr-TR"/>
          </a:p>
        </p:txBody>
      </p:sp>
    </p:spTree>
    <p:extLst>
      <p:ext uri="{BB962C8B-B14F-4D97-AF65-F5344CB8AC3E}">
        <p14:creationId xmlns:p14="http://schemas.microsoft.com/office/powerpoint/2010/main" val="33234236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5F6DB3C-B288-4A50-8565-45A594F5B035}"/>
              </a:ext>
            </a:extLst>
          </p:cNvPr>
          <p:cNvSpPr>
            <a:spLocks noGrp="1"/>
          </p:cNvSpPr>
          <p:nvPr>
            <p:ph type="ctrTitle"/>
          </p:nvPr>
        </p:nvSpPr>
        <p:spPr/>
        <p:txBody>
          <a:bodyPr/>
          <a:lstStyle/>
          <a:p>
            <a:r>
              <a:rPr lang="tr-TR" b="1" dirty="0"/>
              <a:t>Gelişim Aşamaları</a:t>
            </a:r>
            <a:br>
              <a:rPr lang="tr-TR" b="1" dirty="0"/>
            </a:br>
            <a:endParaRPr lang="tr-TR" dirty="0"/>
          </a:p>
        </p:txBody>
      </p:sp>
      <p:sp>
        <p:nvSpPr>
          <p:cNvPr id="3" name="Alt Başlık 2">
            <a:extLst>
              <a:ext uri="{FF2B5EF4-FFF2-40B4-BE49-F238E27FC236}">
                <a16:creationId xmlns:a16="http://schemas.microsoft.com/office/drawing/2014/main" id="{884EB682-516C-49E8-AC34-0E333367C12C}"/>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37434726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A72CA42-350E-49E3-9153-F4738BAAD65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2E205A1-0FE3-4D31-BB57-F8CC4FB7C001}"/>
              </a:ext>
            </a:extLst>
          </p:cNvPr>
          <p:cNvSpPr>
            <a:spLocks noGrp="1"/>
          </p:cNvSpPr>
          <p:nvPr>
            <p:ph idx="1"/>
          </p:nvPr>
        </p:nvSpPr>
        <p:spPr/>
        <p:txBody>
          <a:bodyPr>
            <a:normAutofit fontScale="92500" lnSpcReduction="20000"/>
          </a:bodyPr>
          <a:lstStyle/>
          <a:p>
            <a:r>
              <a:rPr lang="tr-TR" dirty="0"/>
              <a:t>6. </a:t>
            </a:r>
            <a:r>
              <a:rPr lang="tr-TR" i="1" dirty="0"/>
              <a:t>İslam medeniyeti çeşitli ırk ve kültürlere mensup ulusların ahenkli bir ürünüdür.</a:t>
            </a:r>
            <a:r>
              <a:rPr lang="tr-TR" dirty="0"/>
              <a:t> İslam medeniyetinin bugün için geldiği noktada Araplar, Türkler ve Farslar başta olmak üzere çeşitli etnik unsurlara mensup bütün Müslüman toplumların payı vardır. Bu yönüyle İslam medeniyeti katılımcılık ve çoğulculuk üzerinde yükselmiş bir medeniyettir.</a:t>
            </a:r>
          </a:p>
          <a:p>
            <a:r>
              <a:rPr lang="tr-TR" dirty="0"/>
              <a:t>7. </a:t>
            </a:r>
            <a:r>
              <a:rPr lang="tr-TR" i="1" dirty="0"/>
              <a:t>İslam medeniyeti evrenseldir. </a:t>
            </a:r>
            <a:r>
              <a:rPr lang="tr-TR" dirty="0"/>
              <a:t>İslam medeniyeti hem kaynağı hem içeriği itibarıyla evrenseldir. Kaynağı bakımından evrenseldir; zira "evrensel" tabirini "</a:t>
            </a:r>
            <a:r>
              <a:rPr lang="tr-TR" dirty="0" err="1"/>
              <a:t>Evren"den</a:t>
            </a:r>
            <a:r>
              <a:rPr lang="tr-TR" dirty="0"/>
              <a:t> türetiyoruz. İslam medeniyetinin kaynağı, bütün </a:t>
            </a:r>
            <a:r>
              <a:rPr lang="tr-TR" dirty="0" err="1"/>
              <a:t>semâvat</a:t>
            </a:r>
            <a:r>
              <a:rPr lang="tr-TR" dirty="0"/>
              <a:t> ve arzı, insanları, kısaca evreni yaratan Yüce Allah'tır. O, kuşatıcı ve birleştirici bir kaynaktır. Dolayısı ile O’nun gönderdiği son din </a:t>
            </a:r>
            <a:r>
              <a:rPr lang="tr-TR" dirty="0" err="1"/>
              <a:t>İslamın</a:t>
            </a:r>
            <a:r>
              <a:rPr lang="tr-TR" dirty="0"/>
              <a:t> ürettiği medeniyet içeriği itibarıyla da evrenseldir. Çünkü taşıdığı ve hayata geçirilmesini istediği değerler, yanlı değil, tüm insanlığı kuşatıcıdır. İslam medeniyeti bütün insanlığı kucaklayarak evrensel olma özelliği taşıyan tek medeniyettir. </a:t>
            </a:r>
          </a:p>
          <a:p>
            <a:endParaRPr lang="tr-TR" dirty="0"/>
          </a:p>
        </p:txBody>
      </p:sp>
    </p:spTree>
    <p:extLst>
      <p:ext uri="{BB962C8B-B14F-4D97-AF65-F5344CB8AC3E}">
        <p14:creationId xmlns:p14="http://schemas.microsoft.com/office/powerpoint/2010/main" val="39178389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A2C1A8C-5C7F-4FC3-ACBF-E6CEF4DE31E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65B7A71-CBE6-42BE-944E-DAB1BE715E11}"/>
              </a:ext>
            </a:extLst>
          </p:cNvPr>
          <p:cNvSpPr>
            <a:spLocks noGrp="1"/>
          </p:cNvSpPr>
          <p:nvPr>
            <p:ph idx="1"/>
          </p:nvPr>
        </p:nvSpPr>
        <p:spPr/>
        <p:txBody>
          <a:bodyPr>
            <a:normAutofit fontScale="85000" lnSpcReduction="20000"/>
          </a:bodyPr>
          <a:lstStyle/>
          <a:p>
            <a:r>
              <a:rPr lang="tr-TR" dirty="0"/>
              <a:t>8. </a:t>
            </a:r>
            <a:r>
              <a:rPr lang="tr-TR" i="1" dirty="0"/>
              <a:t>İslam medeniyeti denge üzerine kurulmuş bir medeniyettir.</a:t>
            </a:r>
            <a:r>
              <a:rPr lang="tr-TR" dirty="0"/>
              <a:t> O, birey ve toplum, ruh ve madde, iman ve akıl, kulluk ve özgürlük, biyolojik ihtiyaçlar ve yüksek ahlak niteliklerinin dengesini kurmayı hedeflemiş bir medeniyettir. O, nedenle, bu medeniyetin temsilcilerinin, insanlığı kendine çekecek değerler sistemini canlandırması ve yaşanan kültürün parçası haline getirilmesi için çalışmalar yapması son derece önemlidir. </a:t>
            </a:r>
          </a:p>
          <a:p>
            <a:r>
              <a:rPr lang="tr-TR" dirty="0"/>
              <a:t>9. </a:t>
            </a:r>
            <a:r>
              <a:rPr lang="tr-TR" i="1" dirty="0"/>
              <a:t>İslam medeniyeti bir fıkıh medeniyetidir.</a:t>
            </a:r>
            <a:r>
              <a:rPr lang="tr-TR" dirty="0"/>
              <a:t> Onu, ürünlerinden birisiyle tanımlamak gerekirse, fıkıh medeniyeti olduğu söylenebilir. İslam medeniyetinde her alanda üretim olmuştur, eser verilmiştir. Nitelik, mesela kaynağı açısından, ve nicelik, mesela insanlar arasında yaygınlık ve paylaşım açısından bakıldığında bu özellik hemen göze çarpar. Fıkıh alanında yazılanlar, şerhiyle, şerhin şerhiyle, muhtasarıyla son derece fazladır ve yaygındır. İslam hukuku, doğuş ve gelişme safhalarında orijinal olarak ortaya çıkmış ve fethedilen bölgelerde uygulanan eski hukuk sistemlerinin yerini almıştır. Fıkıh metodolojisi, dünya medeniyet tarihinde bir kanun ilminin inşası için yapılmış ilk girişimdir. </a:t>
            </a:r>
          </a:p>
        </p:txBody>
      </p:sp>
    </p:spTree>
    <p:extLst>
      <p:ext uri="{BB962C8B-B14F-4D97-AF65-F5344CB8AC3E}">
        <p14:creationId xmlns:p14="http://schemas.microsoft.com/office/powerpoint/2010/main" val="1880521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980A78-201A-4C25-ADCB-5152AE6A138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71B0B9A-FDEF-4C8E-B2DA-AA756CA1FE46}"/>
              </a:ext>
            </a:extLst>
          </p:cNvPr>
          <p:cNvSpPr>
            <a:spLocks noGrp="1"/>
          </p:cNvSpPr>
          <p:nvPr>
            <p:ph idx="1"/>
          </p:nvPr>
        </p:nvSpPr>
        <p:spPr/>
        <p:txBody>
          <a:bodyPr>
            <a:normAutofit lnSpcReduction="10000"/>
          </a:bodyPr>
          <a:lstStyle/>
          <a:p>
            <a:r>
              <a:rPr lang="tr-TR" b="1" dirty="0"/>
              <a:t>Doğuş aşaması</a:t>
            </a:r>
            <a:r>
              <a:rPr lang="tr-TR" dirty="0"/>
              <a:t> </a:t>
            </a:r>
          </a:p>
          <a:p>
            <a:r>
              <a:rPr lang="tr-TR" dirty="0"/>
              <a:t>Hz. Muhammed’in </a:t>
            </a:r>
            <a:r>
              <a:rPr lang="tr-TR" dirty="0" err="1"/>
              <a:t>İslamiyeti</a:t>
            </a:r>
            <a:r>
              <a:rPr lang="tr-TR" dirty="0"/>
              <a:t> tebliğ ile görevlendirildiği 7. Yüzyıl başlarından 8. Yüzyılın ortalarında </a:t>
            </a:r>
            <a:r>
              <a:rPr lang="tr-TR" dirty="0" err="1"/>
              <a:t>Emeviler’in</a:t>
            </a:r>
            <a:r>
              <a:rPr lang="tr-TR" dirty="0"/>
              <a:t> yıkılışına kadar olan dönemdir. Bu aşamada İslam medeniyetinin kurucuları Araplardır. Bu dönemde, İslam medeniyetinin temelini teşkil eden ana değerler hayata geçirilmiş, başta dini ilimler olmak üzere bilim alanında önemli adımlar atılmış, zihinsel dönüşüm gerçekleştirilmiş, yazı yaygınlaştırılmış, bazı kurumlar oluşturulmuştur. Ayrıca Müslümanlar karşılaştıkları kadim medeniyetleri ve kültürleri anlamaya çalışmışlardır. Şehirleşmenin yoğun bir şekilde gerçekleştiği bu aşamada İslam medeniyeti esas olarak Medine, Basra, </a:t>
            </a:r>
            <a:r>
              <a:rPr lang="tr-TR" dirty="0" err="1"/>
              <a:t>Kûfe</a:t>
            </a:r>
            <a:r>
              <a:rPr lang="tr-TR" dirty="0"/>
              <a:t>, Kahire ve Şam’da filizlenmiştir. </a:t>
            </a:r>
          </a:p>
          <a:p>
            <a:endParaRPr lang="tr-TR" dirty="0"/>
          </a:p>
        </p:txBody>
      </p:sp>
    </p:spTree>
    <p:extLst>
      <p:ext uri="{BB962C8B-B14F-4D97-AF65-F5344CB8AC3E}">
        <p14:creationId xmlns:p14="http://schemas.microsoft.com/office/powerpoint/2010/main" val="15017385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879E3F9-03B8-4E08-ADDC-B4B55211685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D40D63C-AF9C-44C1-A89B-F2D473E2928F}"/>
              </a:ext>
            </a:extLst>
          </p:cNvPr>
          <p:cNvSpPr>
            <a:spLocks noGrp="1"/>
          </p:cNvSpPr>
          <p:nvPr>
            <p:ph idx="1"/>
          </p:nvPr>
        </p:nvSpPr>
        <p:spPr/>
        <p:txBody>
          <a:bodyPr>
            <a:normAutofit fontScale="70000" lnSpcReduction="20000"/>
          </a:bodyPr>
          <a:lstStyle/>
          <a:p>
            <a:r>
              <a:rPr lang="tr-TR" b="1" dirty="0"/>
              <a:t>Gelişme ve Yükselme aşaması</a:t>
            </a:r>
            <a:endParaRPr lang="tr-TR" dirty="0"/>
          </a:p>
          <a:p>
            <a:r>
              <a:rPr lang="tr-TR" dirty="0"/>
              <a:t>Bu dönem de iki aşamalı düşünülebilir. </a:t>
            </a:r>
          </a:p>
          <a:p>
            <a:r>
              <a:rPr lang="tr-TR" dirty="0"/>
              <a:t>Birincisi; 8. Yüzyıl ortalarında Abbasi Devleti’nin kuruluşundan Selçuklu Türklerinin 11. Yüzyıl ortalarında İslam dünyasında hakimiyet kurdukları zamanı içine alır. Söz konusu aşamada İslam medeniyetine Arapların </a:t>
            </a:r>
            <a:r>
              <a:rPr lang="tr-TR" dirty="0" err="1"/>
              <a:t>yanısıra</a:t>
            </a:r>
            <a:r>
              <a:rPr lang="tr-TR" dirty="0"/>
              <a:t> Farsların ve </a:t>
            </a:r>
            <a:r>
              <a:rPr lang="tr-TR" dirty="0" err="1"/>
              <a:t>Türkler'in</a:t>
            </a:r>
            <a:r>
              <a:rPr lang="tr-TR" dirty="0"/>
              <a:t> önemli katkıları olmuştur. Bu dönemde Müslümanlar farklı kültür ve medeniyetlerden aldıklarını yeni bir terkibe ve kıvama kavuşturarak insanlığın hizmetine sunmuşlardır. İslam medeniyeti özellikle doğuda Buhara’dan batıda </a:t>
            </a:r>
            <a:r>
              <a:rPr lang="tr-TR" dirty="0" err="1"/>
              <a:t>Kurtuba’ya</a:t>
            </a:r>
            <a:r>
              <a:rPr lang="tr-TR" dirty="0"/>
              <a:t> kadar gelişerek Orta Asya, Orta Doğu, Kuzey Afrika ve Endülüs’te özgün ürünler vermiştir. </a:t>
            </a:r>
          </a:p>
          <a:p>
            <a:r>
              <a:rPr lang="tr-TR" dirty="0"/>
              <a:t>İkincisi; 11. Yüzyılın ortalarında Selçuklu Türklerinin İslam dünyasında hakimiyet kurmasından 17. Yüzyıla kadar uzanan uzun dönemi içeren aşamadır. Bu merhalede İslam medeniyetine en büyük katkı, Müslümanların siyasi, askeri ve kültürel önderliğini üstlenen Türklerden gelmiştir. Türkler bir yandan bilim ve sanat çalışmaları yapmak isteyen Müslümanlara rahat çalışma imkanları sağlamışlar, diğer yandan kendileri, medreseler gibi İslam medeniyetinin en özgün eserlerini ortaya koymuşlardır. Bu dönemde Buhara, Semerkant, </a:t>
            </a:r>
            <a:r>
              <a:rPr lang="tr-TR" dirty="0" err="1"/>
              <a:t>Kaşgar</a:t>
            </a:r>
            <a:r>
              <a:rPr lang="tr-TR" dirty="0"/>
              <a:t>, </a:t>
            </a:r>
            <a:r>
              <a:rPr lang="tr-TR" dirty="0" err="1"/>
              <a:t>Herat</a:t>
            </a:r>
            <a:r>
              <a:rPr lang="tr-TR" dirty="0"/>
              <a:t>, </a:t>
            </a:r>
            <a:r>
              <a:rPr lang="tr-TR" dirty="0" err="1"/>
              <a:t>Merv</a:t>
            </a:r>
            <a:r>
              <a:rPr lang="tr-TR" dirty="0"/>
              <a:t>, İstanbul, Konya, Bursa gibi Türk kentleri İslam medeniyetinin önemli merkezleri arasına girmişlerdir. </a:t>
            </a:r>
          </a:p>
          <a:p>
            <a:endParaRPr lang="tr-TR" dirty="0"/>
          </a:p>
        </p:txBody>
      </p:sp>
    </p:spTree>
    <p:extLst>
      <p:ext uri="{BB962C8B-B14F-4D97-AF65-F5344CB8AC3E}">
        <p14:creationId xmlns:p14="http://schemas.microsoft.com/office/powerpoint/2010/main" val="470327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437C539-7A97-42BB-821F-84DE221AE13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82CFF1E-2152-44E7-A2E2-7939697FE493}"/>
              </a:ext>
            </a:extLst>
          </p:cNvPr>
          <p:cNvSpPr>
            <a:spLocks noGrp="1"/>
          </p:cNvSpPr>
          <p:nvPr>
            <p:ph idx="1"/>
          </p:nvPr>
        </p:nvSpPr>
        <p:spPr/>
        <p:txBody>
          <a:bodyPr>
            <a:normAutofit fontScale="70000" lnSpcReduction="20000"/>
          </a:bodyPr>
          <a:lstStyle/>
          <a:p>
            <a:r>
              <a:rPr lang="tr-TR" b="1" dirty="0"/>
              <a:t>Duraklama ve yeni arayışlar aşaması</a:t>
            </a:r>
            <a:endParaRPr lang="tr-TR" dirty="0"/>
          </a:p>
          <a:p>
            <a:r>
              <a:rPr lang="tr-TR" dirty="0"/>
              <a:t>Bu aşama, Müslümanların siyasi hakimiyetlerini de büyük ölçüde kaybettikleri 18-20 yüzyıllardır. Bu dönemde görülen </a:t>
            </a:r>
            <a:r>
              <a:rPr lang="tr-TR" dirty="0" err="1"/>
              <a:t>balıca</a:t>
            </a:r>
            <a:r>
              <a:rPr lang="tr-TR" dirty="0"/>
              <a:t> zaaflar şunlardır:  </a:t>
            </a:r>
          </a:p>
          <a:p>
            <a:r>
              <a:rPr lang="tr-TR" dirty="0"/>
              <a:t>1. Değerler sisteminin canlı/dinamik tutulamaması ve gelişen şartlara göre yorumlanamaması, </a:t>
            </a:r>
          </a:p>
          <a:p>
            <a:r>
              <a:rPr lang="tr-TR" dirty="0"/>
              <a:t>2. Bilimsel faaliyetlerin toplumun müşterek uğraşı gösterdiği alan hale getirilememesi, bir başka deyişle bilim havuzu oluşturulamayışı, </a:t>
            </a:r>
          </a:p>
          <a:p>
            <a:r>
              <a:rPr lang="tr-TR" dirty="0"/>
              <a:t>3. Müslümanlar arasındaki yoğun iç çekişmeler, </a:t>
            </a:r>
          </a:p>
          <a:p>
            <a:r>
              <a:rPr lang="tr-TR" dirty="0"/>
              <a:t>4. Keşifler sonucu ticaret yollarının güney denizlerine kayması ve bunun sonucunda İslam dünyasının doğu-batı arasındaki ticaret güzergâhı dışında kalışı, </a:t>
            </a:r>
          </a:p>
          <a:p>
            <a:r>
              <a:rPr lang="tr-TR" dirty="0"/>
              <a:t>5. Batının geliştirdiği teknoloji ile İslam dünyasının üzerine teknolojiyle gelişi ve İslam dünyasının teknolojinin farkına geç varışı, bir başka deyişle teknolojinin geç gelişi, </a:t>
            </a:r>
          </a:p>
          <a:p>
            <a:r>
              <a:rPr lang="tr-TR" dirty="0"/>
              <a:t>6. İslam dünyasının önemli bir bölümünün sömürge haline gelişi,</a:t>
            </a:r>
          </a:p>
          <a:p>
            <a:r>
              <a:rPr lang="tr-TR" dirty="0"/>
              <a:t>Bütün bunlar İslam medeniyetini duraklatmış ve hatta varoluş mücadelesi verir hale getirmiştir. </a:t>
            </a:r>
          </a:p>
          <a:p>
            <a:endParaRPr lang="tr-TR" dirty="0"/>
          </a:p>
        </p:txBody>
      </p:sp>
    </p:spTree>
    <p:extLst>
      <p:ext uri="{BB962C8B-B14F-4D97-AF65-F5344CB8AC3E}">
        <p14:creationId xmlns:p14="http://schemas.microsoft.com/office/powerpoint/2010/main" val="24623085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A936D36-B43D-4F15-BF0D-7BFB89B8905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F2AC565-400A-404A-9349-69390E4FADA7}"/>
              </a:ext>
            </a:extLst>
          </p:cNvPr>
          <p:cNvSpPr>
            <a:spLocks noGrp="1"/>
          </p:cNvSpPr>
          <p:nvPr>
            <p:ph idx="1"/>
          </p:nvPr>
        </p:nvSpPr>
        <p:spPr/>
        <p:txBody>
          <a:bodyPr>
            <a:normAutofit fontScale="85000" lnSpcReduction="20000"/>
          </a:bodyPr>
          <a:lstStyle/>
          <a:p>
            <a:r>
              <a:rPr lang="tr-TR" dirty="0"/>
              <a:t>İslam medeniyeti 14 asır boyunca üç tane dış tesir/saldırı ile karşılaşmıştır. Haçlı seferleri, Moğol istilası ve Sömürgecilik/Emperyalizm. İslam Haçlı seferlerine kadar sürekli genişlemiştir. Bu seferler İslam dünyasına karşı gerçekleştirilen geniş çaplı ve uzun süreli ilk büyük dış saldırıdır. Haçlı seferleri hem İslam dünyası ve hem de haçlılar için şok etkisi yapmıştır. Barbar ve geri gördükleri bir dünyada ileri bir medeniyetle karşılaştıkları için Haçlılar daha büyük şok yaşamışlardır. Moğol saldırıları doğudan gelen büyük demografik ve tasfiyeci bir akımdır. İslam medeniyeti, daha ziyade askerî bir meydan okuma olan bu iki saldırıyı da kendi iç dinamikleriyle aşmasını bilmiştir. Sözgelişi Osmanlı devleti Moğol saldırısını aşan önemli bir sentezdir. İslam medeniyeti Sömürgecilik/</a:t>
            </a:r>
            <a:r>
              <a:rPr lang="tr-TR" dirty="0" err="1"/>
              <a:t>Emperyalizm’den</a:t>
            </a:r>
            <a:r>
              <a:rPr lang="tr-TR" dirty="0"/>
              <a:t> kaynaklanan problemler ve gerilim yaşamıştır; bu hareket, askerî meydan okumanın yanında zihinsel, ekonomik, siyasal dönüşümü beraberinde getirdiği için etkileri hâlâ devam etmektedir. Adı geçen olaylarla İslam medeniyeti bir bakıma dünya ile yüzleşmiş, kendi iç dinamikleri ile varlığını devam ettirme başarısını da göstermiştir.  </a:t>
            </a:r>
          </a:p>
          <a:p>
            <a:endParaRPr lang="tr-TR" dirty="0"/>
          </a:p>
        </p:txBody>
      </p:sp>
    </p:spTree>
    <p:extLst>
      <p:ext uri="{BB962C8B-B14F-4D97-AF65-F5344CB8AC3E}">
        <p14:creationId xmlns:p14="http://schemas.microsoft.com/office/powerpoint/2010/main" val="2996965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26FE35A-5F1F-4353-8C22-D9EF0C539EE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E5605D4-120D-4CE5-BBCB-9876B286F043}"/>
              </a:ext>
            </a:extLst>
          </p:cNvPr>
          <p:cNvSpPr>
            <a:spLocks noGrp="1"/>
          </p:cNvSpPr>
          <p:nvPr>
            <p:ph idx="1"/>
          </p:nvPr>
        </p:nvSpPr>
        <p:spPr/>
        <p:txBody>
          <a:bodyPr>
            <a:normAutofit fontScale="92500" lnSpcReduction="10000"/>
          </a:bodyPr>
          <a:lstStyle/>
          <a:p>
            <a:r>
              <a:rPr lang="tr-TR" b="1" dirty="0"/>
              <a:t>İslam Medeniyetinin Temel Özellikleri</a:t>
            </a:r>
          </a:p>
          <a:p>
            <a:r>
              <a:rPr lang="tr-TR" dirty="0"/>
              <a:t>Her medeniyetin özgünlüğü ve temel nitelikleri vardır. Sözgelimi Yunan medeniyeti aklı ve felsefeyi, Hint medeniyeti mistisizmi öne çıkarmıştır. İslam medeniyetinin temel niteliklerini şöyle sıralayabiliriz:</a:t>
            </a:r>
          </a:p>
          <a:p>
            <a:r>
              <a:rPr lang="tr-TR" dirty="0"/>
              <a:t>1. </a:t>
            </a:r>
            <a:r>
              <a:rPr lang="tr-TR" i="1" dirty="0"/>
              <a:t>İslam medeniyeti vahiy, akıl ve duygunun uyumudur. </a:t>
            </a:r>
            <a:r>
              <a:rPr lang="tr-TR" dirty="0"/>
              <a:t>İslam medeniyetinin en temel özelliği ve özgün yanı budur. İslam medeniyeti Kur’an-ı Kerim’in temel ilkeleri etrafında oluştuğu için ona Vahiy veya Kur’an medeniyeti de denir. Bilgi kaynaklarından vahiy, akıl, sezgi ve insanlığın tecrübesi bir aradadır. Bir başka deyişle ilahî olanla insanî olanı uyumlu bir terkibe ulaştırmıştır. Sözgelişi İslam, marufu, yani ortak aklın ürettiği iyiyi/güzeli/yararlıyı sahiplenmiştir. Mesela, İslam öncesi döneme ait </a:t>
            </a:r>
            <a:r>
              <a:rPr lang="tr-TR" dirty="0" err="1"/>
              <a:t>fezâilü’l-Arab</a:t>
            </a:r>
            <a:r>
              <a:rPr lang="tr-TR" dirty="0"/>
              <a:t>/Arapların faziletleri varlığını sürdürmesine izin vermiştir. </a:t>
            </a:r>
          </a:p>
          <a:p>
            <a:endParaRPr lang="tr-TR" dirty="0"/>
          </a:p>
        </p:txBody>
      </p:sp>
    </p:spTree>
    <p:extLst>
      <p:ext uri="{BB962C8B-B14F-4D97-AF65-F5344CB8AC3E}">
        <p14:creationId xmlns:p14="http://schemas.microsoft.com/office/powerpoint/2010/main" val="4607521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A8E5621-0C12-4418-8804-EF662C59C65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B1BBE34-B498-43BA-BA8C-7548F5786442}"/>
              </a:ext>
            </a:extLst>
          </p:cNvPr>
          <p:cNvSpPr>
            <a:spLocks noGrp="1"/>
          </p:cNvSpPr>
          <p:nvPr>
            <p:ph idx="1"/>
          </p:nvPr>
        </p:nvSpPr>
        <p:spPr/>
        <p:txBody>
          <a:bodyPr>
            <a:normAutofit fontScale="77500" lnSpcReduction="20000"/>
          </a:bodyPr>
          <a:lstStyle/>
          <a:p>
            <a:r>
              <a:rPr lang="tr-TR" dirty="0"/>
              <a:t>2. </a:t>
            </a:r>
            <a:r>
              <a:rPr lang="tr-TR" i="1" dirty="0"/>
              <a:t>İslam medeniyeti insan merkezlidir.</a:t>
            </a:r>
            <a:r>
              <a:rPr lang="tr-TR" dirty="0"/>
              <a:t> Kur’an’ın esas konusu olan insan İslam medeniyetinde merkeze alınmıştır. Bu medeniyette insan önemli ve saygıdeğer bir varlıktır. Aynı zamanda bu medeniyet içinde gelişen bilim, sanat, edebiyat, ekonomi, kısaca her alandaki faaliyetler insanın mutluluğu içindir. İslam medeniyeti, insanın Kur’an ilkeleri çerçevesinde hak ve sorumluluklarını bilerek yaşamasını, bu yolla bireysel ve toplumsal mutluluğunu sağlamasını öngörmektedir. Buna göre, yeryüzünü imar ve ıslah görevi insana verilmiş ve insan bu görev için lüzumlu güçlerle donatılmıştır. Nesiller boyunca insan bu görevle sorumlu ve yükümlü tutulmuştur. Zaaflarını da vahyin ve aklın ışığında önlemesi öngörülmüştür. </a:t>
            </a:r>
          </a:p>
          <a:p>
            <a:r>
              <a:rPr lang="tr-TR" dirty="0"/>
              <a:t>3. </a:t>
            </a:r>
            <a:r>
              <a:rPr lang="tr-TR" i="1" dirty="0"/>
              <a:t>İslam medeniyeti </a:t>
            </a:r>
            <a:r>
              <a:rPr lang="tr-TR" i="1" dirty="0" err="1"/>
              <a:t>terkipçidir</a:t>
            </a:r>
            <a:r>
              <a:rPr lang="tr-TR" i="1" dirty="0"/>
              <a:t>. </a:t>
            </a:r>
            <a:r>
              <a:rPr lang="tr-TR" dirty="0"/>
              <a:t>Bu medeniyet, bazı eski  medeniyetlerin kurulup yıkıldığı Asya, Afrika ve Avrupa topraklarının bir kısmında kurulmuştur. Müslümanlar karşılaştıkları kadim kültür ve medeniyetlerin birikimlerini alarak yeni bir terkibe kavuşturmuşlardır. Sözgelişi, Yunan medeniyetinin felsefe ve tıp, Fars medeniyetinin tıp ve Hint medeniyetinin matematik birikimlerini almışlardır. Ancak bu alma basit bir taklit veya kopya şeklinde olmamıştır. Müslümanlar bunları, vahiyle ters düşmeden kendi bilgi, deneyim ve birikimleri ile geliştirerek yeni bir medeniyet kurmuşlardır. Bu aşamada İslam medeniyeti küreselleştirmiştir. </a:t>
            </a:r>
          </a:p>
          <a:p>
            <a:endParaRPr lang="tr-TR" dirty="0"/>
          </a:p>
        </p:txBody>
      </p:sp>
    </p:spTree>
    <p:extLst>
      <p:ext uri="{BB962C8B-B14F-4D97-AF65-F5344CB8AC3E}">
        <p14:creationId xmlns:p14="http://schemas.microsoft.com/office/powerpoint/2010/main" val="21726727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CDF38B9-0021-4C7B-BF42-26119892F26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316CD7C-1A29-4E50-9861-F3C7549451E9}"/>
              </a:ext>
            </a:extLst>
          </p:cNvPr>
          <p:cNvSpPr>
            <a:spLocks noGrp="1"/>
          </p:cNvSpPr>
          <p:nvPr>
            <p:ph idx="1"/>
          </p:nvPr>
        </p:nvSpPr>
        <p:spPr/>
        <p:txBody>
          <a:bodyPr>
            <a:normAutofit fontScale="70000" lnSpcReduction="20000"/>
          </a:bodyPr>
          <a:lstStyle/>
          <a:p>
            <a:r>
              <a:rPr lang="tr-TR" dirty="0"/>
              <a:t>4. </a:t>
            </a:r>
            <a:r>
              <a:rPr lang="tr-TR" i="1" dirty="0"/>
              <a:t>İslam medeniyeti hoşgörü medeniyetidir. </a:t>
            </a:r>
            <a:r>
              <a:rPr lang="tr-TR" dirty="0"/>
              <a:t>Bu medeniyet, üzerine kurulduğu inanç, adalet, sevgi, hoşgörü gibi ahlâkî, siyasal, sosyal ve ekonomik yönü olan temel değerlerle veya bunlardan birisi ile de tanımlanabilir. Bu açıdan bakıldığında ve bu temel değerlerden birisi esas alındığında denebilir ki, İslam medeniyeti bir hoşgörü medeniyetidir. O, merkezinde bulunan ve mutlu olması için çalıştığı insanın canını, malını, aklını, dinini ve soyunu korumayı amaç edinmiştir. İnsanın, inançları, düşünceleri ve duyguları ile yaşatılması için gayret etmiştir. Aynı duyarlılık çevreye ve doğaya da gösterilmiştir. Müslümanlar kendilerinin dışındaki toplumların kültür ve medeniyetlerine hoşgörü ile bakmışlar, hatta onlardan aldıkları kimi unsurları daha da geliştirerek insanlığın hizmetine sunmuşlardır. Gittikleri ülkelerde buldukları felsefe, matematik ve tıp gibi bilimlerle ilgili kitapları yakıp yok etmek yerine kendi dillerine çevirerek medeniyetlerine katmışlardır. Aynı şekilde İslam medeniyetinin hakim olduğu bölge ve ülkelerdeki eski medeniyetlerin birikimlerine, kültür ve sanat eserlerine de dostça yaklaşmışlardır. Bunun kaynağını ta </a:t>
            </a:r>
            <a:r>
              <a:rPr lang="tr-TR" dirty="0" err="1"/>
              <a:t>Asr</a:t>
            </a:r>
            <a:r>
              <a:rPr lang="tr-TR" dirty="0"/>
              <a:t>-ı Saadet’te bulmak mümkündür. Bir örnek vermek gerekirse, Hz. Peygamber'in Hayber'in fethinde Tevrat nüshalarını Yahudilere iade etmesi ancak hoşgörü ile izah edilebilir. Müslümanlar tarih boyunca cami ile kilise veya havrayı yan yana getirmekten çekinmemişlerdir. Ankara’da sırt sırta duran Hacı Bayram Camii ile </a:t>
            </a:r>
            <a:r>
              <a:rPr lang="tr-TR" dirty="0" err="1"/>
              <a:t>Ogüst</a:t>
            </a:r>
            <a:r>
              <a:rPr lang="tr-TR" dirty="0"/>
              <a:t> Tapınağı ve İstanbul </a:t>
            </a:r>
            <a:r>
              <a:rPr lang="tr-TR" dirty="0" err="1"/>
              <a:t>Daru’l-Aceze’deki</a:t>
            </a:r>
            <a:r>
              <a:rPr lang="tr-TR" dirty="0"/>
              <a:t> cami-kilise-havra üçlüsü bunun en güzel örneklerindendir. Bu, İslam medeniyetinin “öteki” algısının düşmanlık duygusu ve imha amacı taşımadığını göstermektedir.</a:t>
            </a:r>
          </a:p>
          <a:p>
            <a:endParaRPr lang="tr-TR" dirty="0"/>
          </a:p>
        </p:txBody>
      </p:sp>
    </p:spTree>
    <p:extLst>
      <p:ext uri="{BB962C8B-B14F-4D97-AF65-F5344CB8AC3E}">
        <p14:creationId xmlns:p14="http://schemas.microsoft.com/office/powerpoint/2010/main" val="3278483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02A4D7E-0503-40A4-8BA6-005500DEEA4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2BC1ED4-B7FD-4291-B605-E02E0C2D624F}"/>
              </a:ext>
            </a:extLst>
          </p:cNvPr>
          <p:cNvSpPr>
            <a:spLocks noGrp="1"/>
          </p:cNvSpPr>
          <p:nvPr>
            <p:ph idx="1"/>
          </p:nvPr>
        </p:nvSpPr>
        <p:spPr/>
        <p:txBody>
          <a:bodyPr>
            <a:normAutofit fontScale="77500" lnSpcReduction="20000"/>
          </a:bodyPr>
          <a:lstStyle/>
          <a:p>
            <a:r>
              <a:rPr lang="tr-TR" dirty="0"/>
              <a:t>5. </a:t>
            </a:r>
            <a:r>
              <a:rPr lang="tr-TR" i="1" dirty="0"/>
              <a:t>İslâm medeniyeti ilim medeniyetidir.</a:t>
            </a:r>
            <a:r>
              <a:rPr lang="tr-TR" dirty="0"/>
              <a:t> İslâm medeniyetinin kendine özgü en belirgin niteliği, kuşkusuz “ilim” kavramıdır. Bu kavram, başka hiçbir medeniyette bu medeniyette olduğu kadar belirleyici olmamış ve yine İslam’da sahip olduğu konumu başka hiçbir yerde elde edememiştir. Kur’an’da, yaklaşık 750 yerde “ilim” ve onunla eş anlamlı diğer kelimeler geçmektedir. Bütün bu yerlerde ilmin önemine vurgu yapılmıştır. Buna bağlı olarak da tarih boyunca din-ilim kaynaşması, ayrılmaz bir biçimde gerçekleşmiştir. Dolayısıyla İslamiyet, bir ilim dini, onun meydana getirdiği medeniyet de, </a:t>
            </a:r>
            <a:r>
              <a:rPr lang="tr-TR" dirty="0" err="1"/>
              <a:t>herşeyden</a:t>
            </a:r>
            <a:r>
              <a:rPr lang="tr-TR" dirty="0"/>
              <a:t> önce bir ilim medeniyeti olarak şekillenmiştir. İslam dininin temel kaynağı olan Kur’an-ı Kerim’de, peygamberlerin bütün insanlık için birer ilim öncüleri olduğu ve insanlığı ilimle aydınlatmak amacıyla gönderildikleri belirtilmiştir. Bunun yanında araştırma ve incelemeye büyük değer verilmiştir. Araştırılacak konular hususunda bir sınırlama getirilmemiş; yalnızca araştırmanın ciddi ve tarafsız yapılması istenmiştir. Kur’an’ın ilme verdiği bu önemin bir sonucu olarak İslam kültüründe ilimle uğraşmak, herkes için gerekli bir yükümlülük (</a:t>
            </a:r>
            <a:r>
              <a:rPr lang="tr-TR" i="1" dirty="0"/>
              <a:t>farz</a:t>
            </a:r>
            <a:r>
              <a:rPr lang="tr-TR" dirty="0"/>
              <a:t>) olarak değerlendirilmiştir. Yine bu anlayışa bağlı olarak İslam medeniyeti, bir ilim medeniyeti olarak ortaya çıkmıştır. Müslümanlar, ilimin bütün dallarında uğraş vermişler ve çok değerli eserler ortaya koymuşlardır. </a:t>
            </a:r>
          </a:p>
          <a:p>
            <a:endParaRPr lang="tr-TR" dirty="0"/>
          </a:p>
        </p:txBody>
      </p:sp>
    </p:spTree>
    <p:extLst>
      <p:ext uri="{BB962C8B-B14F-4D97-AF65-F5344CB8AC3E}">
        <p14:creationId xmlns:p14="http://schemas.microsoft.com/office/powerpoint/2010/main" val="36564116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1689</Words>
  <Application>Microsoft Office PowerPoint</Application>
  <PresentationFormat>Geniş ekran</PresentationFormat>
  <Paragraphs>28</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Gelişim Aşamaları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Gelişim Aşamaları </dc:title>
  <dc:creator>canan verep</dc:creator>
  <cp:lastModifiedBy>canan verep</cp:lastModifiedBy>
  <cp:revision>1</cp:revision>
  <dcterms:created xsi:type="dcterms:W3CDTF">2020-04-17T17:05:50Z</dcterms:created>
  <dcterms:modified xsi:type="dcterms:W3CDTF">2020-04-17T17:10:52Z</dcterms:modified>
</cp:coreProperties>
</file>