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6" r:id="rId2"/>
    <p:sldId id="257" r:id="rId3"/>
    <p:sldId id="265" r:id="rId4"/>
    <p:sldId id="266" r:id="rId5"/>
    <p:sldId id="268" r:id="rId6"/>
    <p:sldId id="264" r:id="rId7"/>
    <p:sldId id="263" r:id="rId8"/>
    <p:sldId id="259" r:id="rId9"/>
    <p:sldId id="258" r:id="rId10"/>
    <p:sldId id="260" r:id="rId11"/>
    <p:sldId id="261"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C2CE42A-5688-4329-8658-F99652F60039}" type="datetimeFigureOut">
              <a:rPr lang="tr-TR" smtClean="0"/>
              <a:t>25.3.2021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224067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2CE42A-5688-4329-8658-F99652F60039}" type="datetimeFigureOut">
              <a:rPr lang="tr-TR" smtClean="0"/>
              <a:t>25.3.2021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3366539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2CE42A-5688-4329-8658-F99652F60039}" type="datetimeFigureOut">
              <a:rPr lang="tr-TR" smtClean="0"/>
              <a:t>25.3.2021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268676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C2CE42A-5688-4329-8658-F99652F60039}" type="datetimeFigureOut">
              <a:rPr lang="tr-TR" smtClean="0"/>
              <a:t>25.3.2021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3217764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C2CE42A-5688-4329-8658-F99652F60039}" type="datetimeFigureOut">
              <a:rPr lang="tr-TR" smtClean="0"/>
              <a:t>25.3.2021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1543972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C2CE42A-5688-4329-8658-F99652F60039}" type="datetimeFigureOut">
              <a:rPr lang="tr-TR" smtClean="0"/>
              <a:t>25.3.2021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360631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C2CE42A-5688-4329-8658-F99652F60039}" type="datetimeFigureOut">
              <a:rPr lang="tr-TR" smtClean="0"/>
              <a:t>25.3.2021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23972576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C2CE42A-5688-4329-8658-F99652F60039}" type="datetimeFigureOut">
              <a:rPr lang="tr-TR" smtClean="0"/>
              <a:t>25.3.2021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1913858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CE42A-5688-4329-8658-F99652F60039}" type="datetimeFigureOut">
              <a:rPr lang="tr-TR" smtClean="0"/>
              <a:t>25.3.2021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450817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C2CE42A-5688-4329-8658-F99652F60039}" type="datetimeFigureOut">
              <a:rPr lang="tr-TR" smtClean="0"/>
              <a:t>25.3.2021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3380064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C2CE42A-5688-4329-8658-F99652F60039}" type="datetimeFigureOut">
              <a:rPr lang="tr-TR" smtClean="0"/>
              <a:t>25.3.2021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4FB603-EA66-49D3-8676-E49057326526}" type="slidenum">
              <a:rPr lang="tr-TR" smtClean="0"/>
              <a:t>‹#›</a:t>
            </a:fld>
            <a:endParaRPr lang="tr-TR"/>
          </a:p>
        </p:txBody>
      </p:sp>
    </p:spTree>
    <p:extLst>
      <p:ext uri="{BB962C8B-B14F-4D97-AF65-F5344CB8AC3E}">
        <p14:creationId xmlns:p14="http://schemas.microsoft.com/office/powerpoint/2010/main" val="345448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2CE42A-5688-4329-8658-F99652F60039}" type="datetimeFigureOut">
              <a:rPr lang="tr-TR" smtClean="0"/>
              <a:t>25.3.2021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4FB603-EA66-49D3-8676-E49057326526}" type="slidenum">
              <a:rPr lang="tr-TR" smtClean="0"/>
              <a:t>‹#›</a:t>
            </a:fld>
            <a:endParaRPr lang="tr-TR"/>
          </a:p>
        </p:txBody>
      </p:sp>
    </p:spTree>
    <p:extLst>
      <p:ext uri="{BB962C8B-B14F-4D97-AF65-F5344CB8AC3E}">
        <p14:creationId xmlns:p14="http://schemas.microsoft.com/office/powerpoint/2010/main" val="4036403645"/>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smtClean="0"/>
              <a:t>Biomedical </a:t>
            </a:r>
            <a:r>
              <a:rPr lang="tr-TR" b="1" dirty="0" err="1" smtClean="0"/>
              <a:t>Uses</a:t>
            </a:r>
            <a:r>
              <a:rPr lang="tr-TR" b="1" dirty="0" smtClean="0"/>
              <a:t> of Lithium </a:t>
            </a:r>
            <a:endParaRPr lang="tr-TR" b="1" dirty="0"/>
          </a:p>
        </p:txBody>
      </p:sp>
      <p:sp>
        <p:nvSpPr>
          <p:cNvPr id="3" name="Alt Başlık 2"/>
          <p:cNvSpPr>
            <a:spLocks noGrp="1"/>
          </p:cNvSpPr>
          <p:nvPr>
            <p:ph type="subTitle" idx="1"/>
          </p:nvPr>
        </p:nvSpPr>
        <p:spPr/>
        <p:txBody>
          <a:bodyPr/>
          <a:lstStyle/>
          <a:p>
            <a:endParaRPr lang="tr-TR" dirty="0" smtClean="0"/>
          </a:p>
          <a:p>
            <a:r>
              <a:rPr lang="tr-TR" dirty="0" smtClean="0"/>
              <a:t>Anti </a:t>
            </a:r>
            <a:r>
              <a:rPr lang="tr-TR" dirty="0" err="1" smtClean="0"/>
              <a:t>depressant</a:t>
            </a:r>
            <a:r>
              <a:rPr lang="tr-TR" dirty="0" smtClean="0"/>
              <a:t> </a:t>
            </a:r>
            <a:r>
              <a:rPr lang="tr-TR" dirty="0" err="1" smtClean="0"/>
              <a:t>antiviral</a:t>
            </a:r>
            <a:r>
              <a:rPr lang="tr-TR" dirty="0" smtClean="0"/>
              <a:t> </a:t>
            </a:r>
            <a:r>
              <a:rPr lang="tr-TR" dirty="0" err="1" smtClean="0"/>
              <a:t>anticancer</a:t>
            </a:r>
            <a:r>
              <a:rPr lang="tr-TR" dirty="0" smtClean="0"/>
              <a:t> </a:t>
            </a:r>
            <a:r>
              <a:rPr lang="tr-TR" dirty="0" err="1" smtClean="0"/>
              <a:t>effect</a:t>
            </a:r>
            <a:endParaRPr lang="tr-TR" dirty="0"/>
          </a:p>
        </p:txBody>
      </p:sp>
    </p:spTree>
    <p:extLst>
      <p:ext uri="{BB962C8B-B14F-4D97-AF65-F5344CB8AC3E}">
        <p14:creationId xmlns:p14="http://schemas.microsoft.com/office/powerpoint/2010/main" val="2207639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6032" y="471666"/>
            <a:ext cx="11457432" cy="6463308"/>
          </a:xfrm>
          <a:prstGeom prst="rect">
            <a:avLst/>
          </a:prstGeom>
        </p:spPr>
        <p:txBody>
          <a:bodyPr wrap="square">
            <a:spAutoFit/>
          </a:bodyPr>
          <a:lstStyle/>
          <a:p>
            <a:pPr algn="just"/>
            <a:r>
              <a:rPr lang="en-US" dirty="0" smtClean="0">
                <a:solidFill>
                  <a:srgbClr val="FF0000"/>
                </a:solidFill>
              </a:rPr>
              <a:t>Oxidative metabolism</a:t>
            </a:r>
          </a:p>
          <a:p>
            <a:pPr algn="just"/>
            <a:r>
              <a:rPr lang="en-US" dirty="0" smtClean="0"/>
              <a:t>Evidence suggests that mitochondrial dysfunction is present in patients with bipolar disorder. Oxidative stress and reduced levels of anti-oxidants (such as glutathione) lead to cell death. Lithium may protect against oxidative stress by up-regulating complex I and II of the mitochondrial electron transport chain.</a:t>
            </a:r>
          </a:p>
          <a:p>
            <a:pPr algn="just"/>
            <a:endParaRPr lang="en-US" dirty="0" smtClean="0"/>
          </a:p>
          <a:p>
            <a:pPr algn="just"/>
            <a:r>
              <a:rPr lang="en-US" dirty="0" smtClean="0">
                <a:solidFill>
                  <a:srgbClr val="FF0000"/>
                </a:solidFill>
              </a:rPr>
              <a:t>Dopamine and G-protein coupling</a:t>
            </a:r>
          </a:p>
          <a:p>
            <a:pPr algn="just"/>
            <a:r>
              <a:rPr lang="en-US" dirty="0" smtClean="0"/>
              <a:t>During mania, there is an increase in neurotransmission of dopamine that causes a secondary homeostatic down-regulation, resulting in decreased neurotransmission of dopamine, which can cause depression. Additionally, the post-synaptic actions of dopamine are mediated through G-protein coupled receptors. Once dopamine is coupled to the G-protein receptors, it stimulates other secondary messenger systems that modulate neurotransmission. Studies found that in autopsies (which do not necessarily reflect living people), people with bipolar disorder had increased G-protein coupling compared to people without bipolar disorder. Lithium treatment alters the function of certain subunits of the dopamine associated G-protein, which may be part of its mechanism of action.</a:t>
            </a:r>
            <a:endParaRPr lang="tr-TR" dirty="0" smtClean="0"/>
          </a:p>
          <a:p>
            <a:pPr algn="just"/>
            <a:endParaRPr lang="tr-TR" dirty="0"/>
          </a:p>
          <a:p>
            <a:pPr algn="just"/>
            <a:r>
              <a:rPr lang="en-US" dirty="0" smtClean="0">
                <a:solidFill>
                  <a:srgbClr val="FF0000"/>
                </a:solidFill>
              </a:rPr>
              <a:t>Glutamate and NMDA receptors</a:t>
            </a:r>
          </a:p>
          <a:p>
            <a:pPr algn="just"/>
            <a:r>
              <a:rPr lang="en-US" dirty="0" smtClean="0"/>
              <a:t>Glutamate levels are observed to be elevated during mania. Lithium is thought to provide long-term mood stabilization and have anti-manic properties by modulating glutamate levels. It is proposed that lithium competes with magnesium for binding to NMDA glutamate receptor, increasing the availability of glutamate in post-synaptic neurons. The NMDA receptor is also affected by other neurotransmitters such as serotonin and dopamine. Effects observed appear exclusive to lithium and have not been observed by other monovalent ions such as rubidium and </a:t>
            </a:r>
            <a:r>
              <a:rPr lang="en-US" dirty="0" err="1" smtClean="0"/>
              <a:t>caesium</a:t>
            </a:r>
            <a:r>
              <a:rPr lang="en-US" dirty="0" smtClean="0"/>
              <a:t>.</a:t>
            </a:r>
            <a:endParaRPr lang="tr-TR" dirty="0" smtClean="0"/>
          </a:p>
          <a:p>
            <a:pPr algn="just"/>
            <a:endParaRPr lang="tr-TR" dirty="0"/>
          </a:p>
          <a:p>
            <a:endParaRPr lang="tr-TR" dirty="0" smtClean="0"/>
          </a:p>
          <a:p>
            <a:endParaRPr lang="tr-TR" dirty="0"/>
          </a:p>
        </p:txBody>
      </p:sp>
    </p:spTree>
    <p:extLst>
      <p:ext uri="{BB962C8B-B14F-4D97-AF65-F5344CB8AC3E}">
        <p14:creationId xmlns:p14="http://schemas.microsoft.com/office/powerpoint/2010/main" val="3778322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1600" y="629920"/>
            <a:ext cx="11968480" cy="5355312"/>
          </a:xfrm>
          <a:prstGeom prst="rect">
            <a:avLst/>
          </a:prstGeom>
        </p:spPr>
        <p:txBody>
          <a:bodyPr wrap="square">
            <a:spAutoFit/>
          </a:bodyPr>
          <a:lstStyle/>
          <a:p>
            <a:endParaRPr lang="tr-TR" dirty="0" smtClean="0"/>
          </a:p>
          <a:p>
            <a:endParaRPr lang="tr-TR" dirty="0"/>
          </a:p>
          <a:p>
            <a:endParaRPr lang="tr-TR" dirty="0" smtClean="0"/>
          </a:p>
          <a:p>
            <a:r>
              <a:rPr lang="en-US" dirty="0" smtClean="0">
                <a:solidFill>
                  <a:srgbClr val="FF0000"/>
                </a:solidFill>
              </a:rPr>
              <a:t>GABA receptors</a:t>
            </a:r>
            <a:endParaRPr lang="tr-TR" dirty="0" smtClean="0">
              <a:solidFill>
                <a:srgbClr val="FF0000"/>
              </a:solidFill>
            </a:endParaRPr>
          </a:p>
          <a:p>
            <a:endParaRPr lang="en-US" dirty="0" smtClean="0"/>
          </a:p>
          <a:p>
            <a:r>
              <a:rPr lang="en-US" dirty="0" smtClean="0"/>
              <a:t>GABA is an inhibitory neurotransmitter that plays an important role in regulating dopamine and glutamate neurotransmission</a:t>
            </a:r>
            <a:r>
              <a:rPr lang="tr-TR" dirty="0" smtClean="0"/>
              <a:t>. </a:t>
            </a:r>
            <a:r>
              <a:rPr lang="en-US" dirty="0" smtClean="0"/>
              <a:t>It was found that patients with bipolar disorder had lower GABA levels, which results in excitotoxicity and can cause apoptosis (cell loss). Lithium has been shown to increase the level of GABA in plasma and cerebral spinal fluid. Lithium counteracts these degrading processes by decreasing pro-apoptotic proteins and stimulating release of neuroprotective proteins. Lithium's regulation of both excitatory dopaminergic and glutamatergic systems through GABA may play a role in its mood stabilizing effects.</a:t>
            </a:r>
            <a:endParaRPr lang="tr-TR" dirty="0" smtClean="0"/>
          </a:p>
          <a:p>
            <a:endParaRPr lang="tr-TR" dirty="0" smtClean="0"/>
          </a:p>
          <a:p>
            <a:r>
              <a:rPr lang="en-US" dirty="0" smtClean="0">
                <a:solidFill>
                  <a:srgbClr val="FF0000"/>
                </a:solidFill>
              </a:rPr>
              <a:t>Cyclic AMP secondary messengers</a:t>
            </a:r>
            <a:endParaRPr lang="tr-TR" dirty="0" smtClean="0">
              <a:solidFill>
                <a:srgbClr val="FF0000"/>
              </a:solidFill>
            </a:endParaRPr>
          </a:p>
          <a:p>
            <a:endParaRPr lang="en-US" dirty="0" smtClean="0">
              <a:solidFill>
                <a:srgbClr val="FF0000"/>
              </a:solidFill>
            </a:endParaRPr>
          </a:p>
          <a:p>
            <a:r>
              <a:rPr lang="en-US" dirty="0" smtClean="0"/>
              <a:t>Lithium's therapeutic effects are thought to be partially attributable to its interactions with several signal transduction mechanisms.</a:t>
            </a:r>
            <a:r>
              <a:rPr lang="tr-TR" dirty="0" smtClean="0"/>
              <a:t> </a:t>
            </a:r>
            <a:r>
              <a:rPr lang="en-US" dirty="0" smtClean="0"/>
              <a:t>The cyclic AMP secondary messenger system is shown to be modulated by lithium. Lithium was found to increase the basal levels of cyclic AMP but impair receptor coupled stimulation of cyclic AMP production. It is hypothesized that the dual effects of lithium are due to the inhibition of G-proteins that mediate cyclic AMP production.</a:t>
            </a:r>
            <a:endParaRPr lang="tr-TR" dirty="0"/>
          </a:p>
          <a:p>
            <a:endParaRPr lang="tr-TR" dirty="0"/>
          </a:p>
        </p:txBody>
      </p:sp>
    </p:spTree>
    <p:extLst>
      <p:ext uri="{BB962C8B-B14F-4D97-AF65-F5344CB8AC3E}">
        <p14:creationId xmlns:p14="http://schemas.microsoft.com/office/powerpoint/2010/main" val="33144374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9824" y="794107"/>
            <a:ext cx="11344656" cy="5078313"/>
          </a:xfrm>
          <a:prstGeom prst="rect">
            <a:avLst/>
          </a:prstGeom>
        </p:spPr>
        <p:txBody>
          <a:bodyPr wrap="square">
            <a:spAutoFit/>
          </a:bodyPr>
          <a:lstStyle/>
          <a:p>
            <a:pPr algn="just"/>
            <a:r>
              <a:rPr lang="en-US" dirty="0" smtClean="0"/>
              <a:t>Some medicines can interact with lithium and cause a serious condition called serotonin syndrome. Your doctor may also use stimulant medicine, opioid medicine (narcotic medicine), herbal products.</a:t>
            </a:r>
          </a:p>
          <a:p>
            <a:pPr algn="just"/>
            <a:r>
              <a:rPr lang="en-US" dirty="0" smtClean="0"/>
              <a:t>or make sure he knows whether to take medication to prevent depression, mental illness, Parkinson's disease, migraine headaches, serious infections, or nausea and vomiting.</a:t>
            </a:r>
          </a:p>
          <a:p>
            <a:pPr algn="just"/>
            <a:r>
              <a:rPr lang="en-US" dirty="0" smtClean="0"/>
              <a:t>The doctor should be consulted before making any changes in how or when you take the medication.</a:t>
            </a:r>
          </a:p>
          <a:p>
            <a:pPr algn="just"/>
            <a:endParaRPr lang="en-US" dirty="0" smtClean="0"/>
          </a:p>
          <a:p>
            <a:pPr algn="just"/>
            <a:r>
              <a:rPr lang="en-US" dirty="0" smtClean="0"/>
              <a:t>Lithium has been an FDA-approved and preferred drug for the treatment of mood disorders for many years, and cumulative evidence points to its potential use as an anti-cancer agent.</a:t>
            </a:r>
          </a:p>
          <a:p>
            <a:pPr algn="just"/>
            <a:endParaRPr lang="en-US" dirty="0" smtClean="0"/>
          </a:p>
          <a:p>
            <a:pPr algn="just"/>
            <a:r>
              <a:rPr lang="en-US" dirty="0" smtClean="0">
                <a:solidFill>
                  <a:srgbClr val="FF0000"/>
                </a:solidFill>
              </a:rPr>
              <a:t>ANTIVIRAL EFFECT</a:t>
            </a:r>
            <a:r>
              <a:rPr lang="tr-TR" dirty="0" smtClean="0">
                <a:solidFill>
                  <a:srgbClr val="FF0000"/>
                </a:solidFill>
              </a:rPr>
              <a:t> </a:t>
            </a:r>
            <a:r>
              <a:rPr lang="tr-TR" dirty="0" err="1" smtClean="0"/>
              <a:t>new</a:t>
            </a:r>
            <a:r>
              <a:rPr lang="tr-TR" dirty="0" smtClean="0"/>
              <a:t> </a:t>
            </a:r>
            <a:r>
              <a:rPr lang="tr-TR" dirty="0" err="1" smtClean="0"/>
              <a:t>investigates</a:t>
            </a:r>
            <a:r>
              <a:rPr lang="tr-TR" dirty="0" smtClean="0"/>
              <a:t> on  </a:t>
            </a:r>
            <a:r>
              <a:rPr lang="tr-TR" dirty="0" err="1" smtClean="0"/>
              <a:t>lıhium</a:t>
            </a:r>
            <a:r>
              <a:rPr lang="tr-TR" dirty="0" smtClean="0"/>
              <a:t> </a:t>
            </a:r>
            <a:r>
              <a:rPr lang="tr-TR" dirty="0" err="1" smtClean="0"/>
              <a:t>compounds</a:t>
            </a:r>
            <a:endParaRPr lang="tr-TR" dirty="0" smtClean="0"/>
          </a:p>
          <a:p>
            <a:pPr algn="just"/>
            <a:endParaRPr lang="en-US" dirty="0" smtClean="0"/>
          </a:p>
          <a:p>
            <a:pPr algn="just"/>
            <a:r>
              <a:rPr lang="en-US" dirty="0" smtClean="0"/>
              <a:t>The current rapid spread of the new coronavirus (2019-nCoV) from Wuhan, China, requires a prompt response from the research community. Lithium is commonly used to treat bipolar disorder, but has been shown to show antiviral activity. Studies on the subject of compilation are published,</a:t>
            </a:r>
          </a:p>
          <a:p>
            <a:pPr algn="just"/>
            <a:r>
              <a:rPr lang="en-US" dirty="0" smtClean="0"/>
              <a:t>It has taken a systematic approach to describe five in vitro studies reporting the effect of lithium on </a:t>
            </a:r>
            <a:r>
              <a:rPr lang="en-US" dirty="0" err="1" smtClean="0"/>
              <a:t>coronaviral</a:t>
            </a:r>
            <a:r>
              <a:rPr lang="en-US" dirty="0" smtClean="0"/>
              <a:t> infections.</a:t>
            </a:r>
          </a:p>
          <a:p>
            <a:pPr algn="just"/>
            <a:r>
              <a:rPr lang="en-US" dirty="0" smtClean="0"/>
              <a:t>In case of urgent need, it is recommended to investigate lithium as a potential treatment or prophylaxis for the new Wuhan coronavirus (2019-nCoV).</a:t>
            </a:r>
            <a:endParaRPr lang="tr-TR" dirty="0"/>
          </a:p>
        </p:txBody>
      </p:sp>
    </p:spTree>
    <p:extLst>
      <p:ext uri="{BB962C8B-B14F-4D97-AF65-F5344CB8AC3E}">
        <p14:creationId xmlns:p14="http://schemas.microsoft.com/office/powerpoint/2010/main" val="83183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1692" y="249042"/>
            <a:ext cx="11432468" cy="5909310"/>
          </a:xfrm>
          <a:prstGeom prst="rect">
            <a:avLst/>
          </a:prstGeom>
        </p:spPr>
        <p:txBody>
          <a:bodyPr wrap="square">
            <a:spAutoFit/>
          </a:bodyPr>
          <a:lstStyle/>
          <a:p>
            <a:r>
              <a:rPr lang="tr-TR" dirty="0" smtClean="0">
                <a:solidFill>
                  <a:srgbClr val="FF0000"/>
                </a:solidFill>
              </a:rPr>
              <a:t>İNTRODUCTION </a:t>
            </a:r>
          </a:p>
          <a:p>
            <a:endParaRPr lang="en-US" dirty="0" smtClean="0"/>
          </a:p>
          <a:p>
            <a:r>
              <a:rPr lang="en-US" dirty="0" smtClean="0"/>
              <a:t>Recent studies on the biological effects of lithium have expanded the scope of their potential use to include major disease treatments.</a:t>
            </a:r>
            <a:r>
              <a:rPr lang="tr-TR" dirty="0" smtClean="0"/>
              <a:t> </a:t>
            </a:r>
            <a:r>
              <a:rPr lang="en-US" dirty="0" smtClean="0"/>
              <a:t>These are diseases such as neoplasms, retroviral infections and immunological disorders, and studies on lithium are ongoing.</a:t>
            </a:r>
            <a:r>
              <a:rPr lang="tr-TR" dirty="0" smtClean="0"/>
              <a:t> </a:t>
            </a:r>
            <a:endParaRPr lang="en-US" dirty="0" smtClean="0"/>
          </a:p>
          <a:p>
            <a:r>
              <a:rPr lang="en-US" dirty="0" smtClean="0"/>
              <a:t>In fact, lithium is mostly used for mood stabilization.</a:t>
            </a:r>
            <a:r>
              <a:rPr lang="tr-TR" dirty="0" smtClean="0"/>
              <a:t> </a:t>
            </a:r>
            <a:r>
              <a:rPr lang="en-US" dirty="0" smtClean="0"/>
              <a:t>Lithium, a small atom, can cause significant changes in biological systems.</a:t>
            </a:r>
            <a:r>
              <a:rPr lang="tr-TR" dirty="0" smtClean="0"/>
              <a:t> </a:t>
            </a:r>
            <a:r>
              <a:rPr lang="en-US" dirty="0" smtClean="0"/>
              <a:t>Obviously, regardless of the disease process, a strong possibility in molecular studies will shed some light on the disease itself.</a:t>
            </a:r>
            <a:endParaRPr lang="tr-TR" dirty="0" smtClean="0"/>
          </a:p>
          <a:p>
            <a:endParaRPr lang="tr-TR" dirty="0" smtClean="0"/>
          </a:p>
          <a:p>
            <a:r>
              <a:rPr lang="tr-TR" dirty="0" smtClean="0">
                <a:solidFill>
                  <a:srgbClr val="FF0000"/>
                </a:solidFill>
              </a:rPr>
              <a:t>HISTORICAL BACKGROUND</a:t>
            </a:r>
          </a:p>
          <a:p>
            <a:endParaRPr lang="tr-TR" dirty="0" smtClean="0">
              <a:solidFill>
                <a:srgbClr val="FF0000"/>
              </a:solidFill>
            </a:endParaRPr>
          </a:p>
          <a:p>
            <a:pPr algn="just"/>
            <a:r>
              <a:rPr lang="en-US" dirty="0" smtClean="0"/>
              <a:t>Primarily, Lithium is obtained in one way from rocks in North and South America</a:t>
            </a:r>
            <a:r>
              <a:rPr lang="tr-TR" dirty="0" smtClean="0"/>
              <a:t>, </a:t>
            </a:r>
            <a:r>
              <a:rPr lang="en-US" dirty="0" smtClean="0"/>
              <a:t>and in the form of salts in arid places that are volcanic active.</a:t>
            </a:r>
            <a:r>
              <a:rPr lang="tr-TR" dirty="0" smtClean="0"/>
              <a:t> </a:t>
            </a:r>
            <a:r>
              <a:rPr lang="en-US" dirty="0" smtClean="0"/>
              <a:t>Mostly used in the production of lithium light metal alloys, glass making, lubricating oils, and batteries that produce electricity Only less than 1% of total lithium is found in medicine</a:t>
            </a:r>
            <a:r>
              <a:rPr lang="tr-TR" dirty="0" smtClean="0"/>
              <a:t> as a </a:t>
            </a:r>
            <a:r>
              <a:rPr lang="tr-TR" dirty="0" err="1" smtClean="0"/>
              <a:t>drug</a:t>
            </a:r>
            <a:r>
              <a:rPr lang="tr-TR" dirty="0" smtClean="0"/>
              <a:t>.</a:t>
            </a:r>
          </a:p>
          <a:p>
            <a:pPr algn="just"/>
            <a:endParaRPr lang="en-US" dirty="0" smtClean="0"/>
          </a:p>
          <a:p>
            <a:pPr algn="just"/>
            <a:r>
              <a:rPr lang="en-US" dirty="0" smtClean="0"/>
              <a:t>Lithium is found naturally in biological </a:t>
            </a:r>
            <a:r>
              <a:rPr lang="en-US" dirty="0" err="1" smtClean="0"/>
              <a:t>tissues.It</a:t>
            </a:r>
            <a:r>
              <a:rPr lang="en-US" dirty="0" smtClean="0"/>
              <a:t> is commonly found in low concentrations of drinking water.</a:t>
            </a:r>
            <a:r>
              <a:rPr lang="tr-TR" dirty="0" smtClean="0"/>
              <a:t> </a:t>
            </a:r>
            <a:r>
              <a:rPr lang="en-US" dirty="0" smtClean="0"/>
              <a:t>Natural waters that contain higher concentrations of these and other metals are often referred to as "mineral waters" with so-called medicinal properties.</a:t>
            </a:r>
            <a:r>
              <a:rPr lang="tr-TR" dirty="0" smtClean="0"/>
              <a:t> </a:t>
            </a:r>
            <a:r>
              <a:rPr lang="en-US" dirty="0" smtClean="0"/>
              <a:t>Lithium was first used medicinally in the treatment of gout. </a:t>
            </a:r>
            <a:r>
              <a:rPr lang="en-US" dirty="0" err="1" smtClean="0"/>
              <a:t>Garrod</a:t>
            </a:r>
            <a:r>
              <a:rPr lang="en-US" dirty="0" smtClean="0"/>
              <a:t> (1859) previously described the medical use in detail and specifically talked about its use in brain gout dis</a:t>
            </a:r>
            <a:r>
              <a:rPr lang="tr-TR" dirty="0" err="1" smtClean="0"/>
              <a:t>ease</a:t>
            </a:r>
            <a:r>
              <a:rPr lang="en-US" dirty="0" smtClean="0"/>
              <a:t>.</a:t>
            </a:r>
            <a:r>
              <a:rPr lang="tr-TR" dirty="0" smtClean="0"/>
              <a:t>  </a:t>
            </a:r>
            <a:endParaRPr lang="en-US" dirty="0" smtClean="0"/>
          </a:p>
          <a:p>
            <a:pPr algn="just"/>
            <a:r>
              <a:rPr lang="en-US" dirty="0" smtClean="0"/>
              <a:t>Gout is a depressive illness that occurs as a result of excess uric acid in the blood.</a:t>
            </a:r>
            <a:r>
              <a:rPr lang="tr-TR" dirty="0" smtClean="0"/>
              <a:t> </a:t>
            </a:r>
            <a:r>
              <a:rPr lang="en-US" dirty="0" smtClean="0"/>
              <a:t>Lithium urate is the most soluble salt of uric acid and therefore facilitates the excretion of uric acid and </a:t>
            </a:r>
            <a:r>
              <a:rPr lang="tr-TR" dirty="0" err="1" smtClean="0"/>
              <a:t>modify</a:t>
            </a:r>
            <a:r>
              <a:rPr lang="en-US" dirty="0" smtClean="0"/>
              <a:t> gout symptoms</a:t>
            </a:r>
            <a:r>
              <a:rPr lang="tr-TR" dirty="0" smtClean="0"/>
              <a:t>.</a:t>
            </a:r>
            <a:endParaRPr lang="tr-TR" dirty="0"/>
          </a:p>
        </p:txBody>
      </p:sp>
    </p:spTree>
    <p:extLst>
      <p:ext uri="{BB962C8B-B14F-4D97-AF65-F5344CB8AC3E}">
        <p14:creationId xmlns:p14="http://schemas.microsoft.com/office/powerpoint/2010/main" val="4097323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0674" y="117693"/>
            <a:ext cx="11277600" cy="6740307"/>
          </a:xfrm>
          <a:prstGeom prst="rect">
            <a:avLst/>
          </a:prstGeom>
        </p:spPr>
        <p:txBody>
          <a:bodyPr wrap="square">
            <a:spAutoFit/>
          </a:bodyPr>
          <a:lstStyle/>
          <a:p>
            <a:r>
              <a:rPr lang="en-US" dirty="0" smtClean="0"/>
              <a:t>The clinical value of lithium in psychiatry was discovered in 1949 by Cade (Australian psychiatrist). At that time, there was no effective treatment for any patient in major psychiatric diseases, and the effect of lithium had to be observed. So it has been surprising and exciting.</a:t>
            </a:r>
            <a:r>
              <a:rPr lang="tr-TR" dirty="0" smtClean="0"/>
              <a:t> </a:t>
            </a:r>
            <a:endParaRPr lang="en-US" dirty="0" smtClean="0"/>
          </a:p>
          <a:p>
            <a:r>
              <a:rPr lang="en-US" dirty="0" smtClean="0"/>
              <a:t>Since the mid-1960s, lithium use has increased until it is estimated that approximately 500,000 patients will receive worldwide.</a:t>
            </a:r>
            <a:r>
              <a:rPr lang="tr-TR" dirty="0" smtClean="0"/>
              <a:t> </a:t>
            </a:r>
            <a:endParaRPr lang="en-US" dirty="0" smtClean="0"/>
          </a:p>
          <a:p>
            <a:r>
              <a:rPr lang="en-US" dirty="0" smtClean="0"/>
              <a:t>Lack of great commercial exploitation potential limited lithium development compared to organic psychotherapeutic agents.</a:t>
            </a:r>
            <a:r>
              <a:rPr lang="tr-TR" dirty="0" smtClean="0"/>
              <a:t> </a:t>
            </a:r>
            <a:r>
              <a:rPr lang="en-US" dirty="0" smtClean="0"/>
              <a:t>However, it is used only by 60,000 patients in the UK</a:t>
            </a:r>
            <a:r>
              <a:rPr lang="tr-TR" dirty="0" smtClean="0"/>
              <a:t>..</a:t>
            </a:r>
          </a:p>
          <a:p>
            <a:endParaRPr lang="en-US" dirty="0" smtClean="0"/>
          </a:p>
          <a:p>
            <a:r>
              <a:rPr lang="en-US" dirty="0" smtClean="0"/>
              <a:t>Lithium carbonate is used specifically for prophylaxis or for the prevention of effective impairment for recurrent emotional changes in patients suffering from manic depressive psychosis. Limited use for other psychiatric conditions</a:t>
            </a:r>
            <a:r>
              <a:rPr lang="tr-TR" dirty="0" smtClean="0"/>
              <a:t>. </a:t>
            </a:r>
            <a:r>
              <a:rPr lang="en-US" dirty="0" smtClean="0"/>
              <a:t>Although it reduces the side effects, lithium is a safer drug according to experimental gains.</a:t>
            </a:r>
          </a:p>
          <a:p>
            <a:r>
              <a:rPr lang="en-US" dirty="0" smtClean="0"/>
              <a:t>Lithium significantly improves mood and improves the patient's quality of life. This situation is undoubtedly good. Otherwise patients may be suicidal. This was expressed by their families.</a:t>
            </a:r>
            <a:endParaRPr lang="tr-TR" dirty="0" smtClean="0"/>
          </a:p>
          <a:p>
            <a:r>
              <a:rPr lang="en-US" dirty="0" smtClean="0"/>
              <a:t>Lithium is taken orally, usually in tablet form, as lithium carbonate. It is monitored by looking at the levels of lithium in the blood 12 hours after treatment.</a:t>
            </a:r>
            <a:endParaRPr lang="tr-TR" dirty="0" smtClean="0"/>
          </a:p>
          <a:p>
            <a:endParaRPr lang="tr-TR" dirty="0" smtClean="0"/>
          </a:p>
          <a:p>
            <a:r>
              <a:rPr lang="en-US" dirty="0" smtClean="0"/>
              <a:t>Determination in the blood is traditionally done by Flame Emission Spectrometry or Atomic Absorption Spectroscopy, but lithium-ion selective electrodes are now commercially available and are the most effective way of determination in lithium-treated patients. It is useful both in clinical setting and in the dosage adjustment in relation to the patient's condition.</a:t>
            </a:r>
            <a:endParaRPr lang="tr-TR" dirty="0" smtClean="0"/>
          </a:p>
          <a:p>
            <a:endParaRPr lang="en-US" dirty="0" smtClean="0"/>
          </a:p>
          <a:p>
            <a:r>
              <a:rPr lang="en-US" dirty="0" smtClean="0"/>
              <a:t>Serum lithium concentrations should be in the range of 0.4-0.8 </a:t>
            </a:r>
            <a:r>
              <a:rPr lang="en-US" dirty="0" err="1" smtClean="0"/>
              <a:t>mmol</a:t>
            </a:r>
            <a:r>
              <a:rPr lang="en-US" dirty="0" smtClean="0"/>
              <a:t>- '. High levels can cause side effects, including chills, dizziness, drowsiness, and diarrhea. Mood stability does not occur until a significant period of time in lithium treatment; there may be a delay.</a:t>
            </a:r>
            <a:endParaRPr lang="tr-TR" dirty="0"/>
          </a:p>
        </p:txBody>
      </p:sp>
    </p:spTree>
    <p:extLst>
      <p:ext uri="{BB962C8B-B14F-4D97-AF65-F5344CB8AC3E}">
        <p14:creationId xmlns:p14="http://schemas.microsoft.com/office/powerpoint/2010/main" val="262011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1155" y="939546"/>
            <a:ext cx="11263085" cy="5355312"/>
          </a:xfrm>
          <a:prstGeom prst="rect">
            <a:avLst/>
          </a:prstGeom>
        </p:spPr>
        <p:txBody>
          <a:bodyPr wrap="square">
            <a:spAutoFit/>
          </a:bodyPr>
          <a:lstStyle/>
          <a:p>
            <a:r>
              <a:rPr lang="en-US" dirty="0" smtClean="0">
                <a:solidFill>
                  <a:srgbClr val="FF0000"/>
                </a:solidFill>
              </a:rPr>
              <a:t>It is referred to as the drug name LITHURIL</a:t>
            </a:r>
            <a:r>
              <a:rPr lang="en-US" dirty="0" smtClean="0"/>
              <a:t>.</a:t>
            </a:r>
          </a:p>
          <a:p>
            <a:r>
              <a:rPr lang="en-US" dirty="0" smtClean="0"/>
              <a:t>LİTHURİL is available in glass bottle packaging containing 100 capsules.</a:t>
            </a:r>
          </a:p>
          <a:p>
            <a:r>
              <a:rPr lang="en-US" dirty="0" smtClean="0"/>
              <a:t>contains an active substance called lithium carbonate. </a:t>
            </a:r>
            <a:r>
              <a:rPr lang="tr-TR" dirty="0" smtClean="0"/>
              <a:t>LiCO</a:t>
            </a:r>
            <a:r>
              <a:rPr lang="tr-TR" baseline="-25000" dirty="0" smtClean="0"/>
              <a:t>3</a:t>
            </a:r>
            <a:endParaRPr lang="en-US" baseline="-25000" dirty="0" smtClean="0"/>
          </a:p>
          <a:p>
            <a:r>
              <a:rPr lang="tr-TR" dirty="0" smtClean="0"/>
              <a:t>İt</a:t>
            </a:r>
            <a:r>
              <a:rPr lang="en-US" dirty="0" smtClean="0"/>
              <a:t> is used in the diseases mentioned below;</a:t>
            </a:r>
          </a:p>
          <a:p>
            <a:r>
              <a:rPr lang="en-US" dirty="0" smtClean="0"/>
              <a:t>Prevention and treatment of </a:t>
            </a:r>
            <a:r>
              <a:rPr lang="tr-TR" dirty="0" err="1" smtClean="0"/>
              <a:t>explosive</a:t>
            </a:r>
            <a:r>
              <a:rPr lang="tr-TR" dirty="0" smtClean="0"/>
              <a:t> </a:t>
            </a:r>
            <a:r>
              <a:rPr lang="tr-TR" dirty="0" err="1" smtClean="0"/>
              <a:t>disorder</a:t>
            </a:r>
            <a:r>
              <a:rPr lang="tr-TR" dirty="0" smtClean="0"/>
              <a:t> </a:t>
            </a:r>
            <a:r>
              <a:rPr lang="en-US" dirty="0" smtClean="0"/>
              <a:t>attacks and recurrent depression in the disease called</a:t>
            </a:r>
            <a:r>
              <a:rPr lang="tr-TR" dirty="0" smtClean="0"/>
              <a:t>:</a:t>
            </a:r>
            <a:r>
              <a:rPr lang="en-US" dirty="0" smtClean="0"/>
              <a:t> </a:t>
            </a:r>
            <a:endParaRPr lang="tr-TR" dirty="0" smtClean="0"/>
          </a:p>
          <a:p>
            <a:r>
              <a:rPr lang="en-US" dirty="0" smtClean="0"/>
              <a:t>“manic-depressive illness”,</a:t>
            </a:r>
          </a:p>
          <a:p>
            <a:r>
              <a:rPr lang="en-US" dirty="0" smtClean="0"/>
              <a:t>- To decrease the incidence of cluster headache in seizures,</a:t>
            </a:r>
          </a:p>
          <a:p>
            <a:r>
              <a:rPr lang="en-US" dirty="0" smtClean="0"/>
              <a:t>- Treatment of depression and other behavioral disorders,</a:t>
            </a:r>
          </a:p>
          <a:p>
            <a:r>
              <a:rPr lang="tr-TR" dirty="0" smtClean="0"/>
              <a:t>- </a:t>
            </a:r>
            <a:r>
              <a:rPr lang="en-US" dirty="0" smtClean="0"/>
              <a:t>To decrease the frequency of infection in patients with low number of cells in the blood.</a:t>
            </a:r>
            <a:endParaRPr lang="tr-TR" dirty="0" smtClean="0"/>
          </a:p>
          <a:p>
            <a:endParaRPr lang="tr-TR" dirty="0" smtClean="0"/>
          </a:p>
          <a:p>
            <a:r>
              <a:rPr lang="en-US" dirty="0" smtClean="0">
                <a:solidFill>
                  <a:srgbClr val="FF0000"/>
                </a:solidFill>
              </a:rPr>
              <a:t>You should be sure that this medicine is safe for you. The doctor should be informed of the conditions listed below.</a:t>
            </a:r>
          </a:p>
          <a:p>
            <a:r>
              <a:rPr lang="en-US" dirty="0" smtClean="0"/>
              <a:t>Respiratory Problems;</a:t>
            </a:r>
          </a:p>
          <a:p>
            <a:r>
              <a:rPr lang="en-US" dirty="0" smtClean="0"/>
              <a:t>heart disease;</a:t>
            </a:r>
          </a:p>
          <a:p>
            <a:r>
              <a:rPr lang="en-US" dirty="0" smtClean="0"/>
              <a:t>kidney disease;</a:t>
            </a:r>
          </a:p>
          <a:p>
            <a:r>
              <a:rPr lang="en-US" dirty="0" smtClean="0"/>
              <a:t>thyroid disorder;</a:t>
            </a:r>
          </a:p>
          <a:p>
            <a:r>
              <a:rPr lang="en-US" dirty="0" smtClean="0"/>
              <a:t>an abnormal electrocardiograph or ECG </a:t>
            </a:r>
            <a:endParaRPr lang="tr-TR" dirty="0" smtClean="0"/>
          </a:p>
          <a:p>
            <a:r>
              <a:rPr lang="en-US" dirty="0" smtClean="0"/>
              <a:t>fainting story; or</a:t>
            </a:r>
          </a:p>
          <a:p>
            <a:r>
              <a:rPr lang="en-US" dirty="0" smtClean="0"/>
              <a:t>A family member who died before age 45.</a:t>
            </a:r>
          </a:p>
          <a:p>
            <a:r>
              <a:rPr lang="en-US" dirty="0" smtClean="0"/>
              <a:t>It must be said whether it is.</a:t>
            </a:r>
            <a:endParaRPr lang="tr-TR" dirty="0"/>
          </a:p>
        </p:txBody>
      </p:sp>
    </p:spTree>
    <p:extLst>
      <p:ext uri="{BB962C8B-B14F-4D97-AF65-F5344CB8AC3E}">
        <p14:creationId xmlns:p14="http://schemas.microsoft.com/office/powerpoint/2010/main" val="1626788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2D chemical structure of lithium carbon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4311" y="1195690"/>
            <a:ext cx="2564331" cy="1212230"/>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307974" y="256907"/>
            <a:ext cx="11661522" cy="646331"/>
          </a:xfrm>
          <a:prstGeom prst="rect">
            <a:avLst/>
          </a:prstGeom>
        </p:spPr>
        <p:txBody>
          <a:bodyPr wrap="square">
            <a:spAutoFit/>
          </a:bodyPr>
          <a:lstStyle/>
          <a:p>
            <a:r>
              <a:rPr lang="en-US" dirty="0" smtClean="0"/>
              <a:t>Alkali metals (Group 1A) easily lose an electron to yield a univalent cation. Alkali metal compounds are almost entirely ionic, although lithium has rather more tendency to form covalent compounds</a:t>
            </a:r>
            <a:endParaRPr lang="tr-TR" dirty="0"/>
          </a:p>
        </p:txBody>
      </p:sp>
      <p:sp>
        <p:nvSpPr>
          <p:cNvPr id="4" name="Dikdörtgen 3"/>
          <p:cNvSpPr/>
          <p:nvPr/>
        </p:nvSpPr>
        <p:spPr>
          <a:xfrm>
            <a:off x="387285" y="3111869"/>
            <a:ext cx="10287000" cy="1477328"/>
          </a:xfrm>
          <a:prstGeom prst="rect">
            <a:avLst/>
          </a:prstGeom>
        </p:spPr>
        <p:txBody>
          <a:bodyPr wrap="square">
            <a:spAutoFit/>
          </a:bodyPr>
          <a:lstStyle/>
          <a:p>
            <a:pPr algn="ctr"/>
            <a:r>
              <a:rPr lang="tr-TR" dirty="0" err="1" smtClean="0">
                <a:solidFill>
                  <a:srgbClr val="FF0000"/>
                </a:solidFill>
              </a:rPr>
              <a:t>Lithium</a:t>
            </a:r>
            <a:r>
              <a:rPr lang="tr-TR" dirty="0" smtClean="0">
                <a:solidFill>
                  <a:srgbClr val="FF0000"/>
                </a:solidFill>
              </a:rPr>
              <a:t> </a:t>
            </a:r>
            <a:r>
              <a:rPr lang="tr-TR" dirty="0" err="1" smtClean="0">
                <a:solidFill>
                  <a:srgbClr val="FF0000"/>
                </a:solidFill>
              </a:rPr>
              <a:t>carbonate</a:t>
            </a:r>
            <a:endParaRPr lang="tr-TR" dirty="0" smtClean="0">
              <a:solidFill>
                <a:srgbClr val="FF0000"/>
              </a:solidFill>
            </a:endParaRPr>
          </a:p>
          <a:p>
            <a:pPr algn="ctr"/>
            <a:endParaRPr lang="tr-TR" dirty="0" smtClean="0">
              <a:solidFill>
                <a:srgbClr val="FF0000"/>
              </a:solidFill>
            </a:endParaRPr>
          </a:p>
          <a:p>
            <a:r>
              <a:rPr lang="en-US" dirty="0" smtClean="0"/>
              <a:t>Lithium compounds, also known as lithium salts, are primarily used as a psychiatric medication. It is primarily used to treat bipolar disorder and treat major depressive disorder that does not improve following the use of antidepressants. In these disorders, it reduces the risk of suicide. Lithium is taken by </a:t>
            </a:r>
            <a:r>
              <a:rPr lang="tr-TR" dirty="0" err="1" smtClean="0"/>
              <a:t>orally</a:t>
            </a:r>
            <a:r>
              <a:rPr lang="en-US" dirty="0" smtClean="0"/>
              <a:t>.</a:t>
            </a:r>
            <a:endParaRPr lang="tr-TR" dirty="0"/>
          </a:p>
        </p:txBody>
      </p:sp>
      <p:sp>
        <p:nvSpPr>
          <p:cNvPr id="5" name="Dikdörtgen 4"/>
          <p:cNvSpPr/>
          <p:nvPr/>
        </p:nvSpPr>
        <p:spPr>
          <a:xfrm>
            <a:off x="414591" y="5089499"/>
            <a:ext cx="11448288" cy="1200329"/>
          </a:xfrm>
          <a:prstGeom prst="rect">
            <a:avLst/>
          </a:prstGeom>
        </p:spPr>
        <p:txBody>
          <a:bodyPr wrap="square">
            <a:spAutoFit/>
          </a:bodyPr>
          <a:lstStyle/>
          <a:p>
            <a:r>
              <a:rPr lang="en-US" dirty="0" smtClean="0"/>
              <a:t>Evidence suggests that patients with bipolar disorder have mitochondrial dysfunction. Oxidative stress and low levels of antioxidants (such as glutathione) lead to cell death. Lithium can protect against oxidative stress by regulating complex I and II of the mitochondrial electron transport chain upwards.</a:t>
            </a:r>
          </a:p>
          <a:p>
            <a:endParaRPr lang="en-US" dirty="0" smtClean="0"/>
          </a:p>
        </p:txBody>
      </p:sp>
    </p:spTree>
    <p:extLst>
      <p:ext uri="{BB962C8B-B14F-4D97-AF65-F5344CB8AC3E}">
        <p14:creationId xmlns:p14="http://schemas.microsoft.com/office/powerpoint/2010/main" val="26845709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36776" y="4315936"/>
            <a:ext cx="8476488" cy="1846659"/>
          </a:xfrm>
          <a:prstGeom prst="rect">
            <a:avLst/>
          </a:prstGeom>
        </p:spPr>
        <p:txBody>
          <a:bodyPr wrap="square">
            <a:spAutoFit/>
          </a:bodyPr>
          <a:lstStyle/>
          <a:p>
            <a:pPr algn="ctr"/>
            <a:r>
              <a:rPr lang="tr-TR" sz="2400" dirty="0" err="1" smtClean="0">
                <a:solidFill>
                  <a:srgbClr val="FF0000"/>
                </a:solidFill>
              </a:rPr>
              <a:t>Lithium</a:t>
            </a:r>
            <a:r>
              <a:rPr lang="tr-TR" sz="2400" dirty="0" smtClean="0">
                <a:solidFill>
                  <a:srgbClr val="FF0000"/>
                </a:solidFill>
              </a:rPr>
              <a:t> </a:t>
            </a:r>
            <a:r>
              <a:rPr lang="tr-TR" sz="2400" dirty="0" err="1" smtClean="0">
                <a:solidFill>
                  <a:srgbClr val="FF0000"/>
                </a:solidFill>
              </a:rPr>
              <a:t>sulfate</a:t>
            </a:r>
            <a:endParaRPr lang="tr-TR" sz="2400" dirty="0" smtClean="0">
              <a:solidFill>
                <a:srgbClr val="FF0000"/>
              </a:solidFill>
            </a:endParaRPr>
          </a:p>
          <a:p>
            <a:pPr algn="ctr"/>
            <a:endParaRPr lang="tr-TR" dirty="0" smtClean="0">
              <a:solidFill>
                <a:srgbClr val="FF0000"/>
              </a:solidFill>
            </a:endParaRPr>
          </a:p>
          <a:p>
            <a:r>
              <a:rPr lang="tr-TR" dirty="0" smtClean="0"/>
              <a:t>Lithium (</a:t>
            </a:r>
            <a:r>
              <a:rPr lang="tr-TR" dirty="0" err="1" smtClean="0"/>
              <a:t>Li</a:t>
            </a:r>
            <a:r>
              <a:rPr lang="tr-TR" dirty="0" smtClean="0"/>
              <a:t>) is </a:t>
            </a:r>
            <a:r>
              <a:rPr lang="tr-TR" dirty="0" err="1" smtClean="0"/>
              <a:t>used</a:t>
            </a:r>
            <a:r>
              <a:rPr lang="tr-TR" dirty="0" smtClean="0"/>
              <a:t> in </a:t>
            </a:r>
            <a:r>
              <a:rPr lang="tr-TR" dirty="0" err="1" smtClean="0"/>
              <a:t>psychiatry</a:t>
            </a:r>
            <a:r>
              <a:rPr lang="tr-TR" dirty="0" smtClean="0"/>
              <a:t> </a:t>
            </a:r>
            <a:r>
              <a:rPr lang="tr-TR" dirty="0" err="1" smtClean="0"/>
              <a:t>for</a:t>
            </a:r>
            <a:r>
              <a:rPr lang="tr-TR" dirty="0" smtClean="0"/>
              <a:t> </a:t>
            </a:r>
            <a:r>
              <a:rPr lang="tr-TR" dirty="0" err="1" smtClean="0"/>
              <a:t>the</a:t>
            </a:r>
            <a:r>
              <a:rPr lang="tr-TR" dirty="0" smtClean="0"/>
              <a:t> </a:t>
            </a:r>
            <a:r>
              <a:rPr lang="tr-TR" dirty="0" err="1" smtClean="0"/>
              <a:t>treatment</a:t>
            </a:r>
            <a:r>
              <a:rPr lang="tr-TR" dirty="0" smtClean="0"/>
              <a:t> of mania, </a:t>
            </a:r>
            <a:r>
              <a:rPr lang="tr-TR" dirty="0" err="1" smtClean="0"/>
              <a:t>endogenous</a:t>
            </a:r>
            <a:r>
              <a:rPr lang="tr-TR" dirty="0" smtClean="0"/>
              <a:t> </a:t>
            </a:r>
            <a:r>
              <a:rPr lang="tr-TR" dirty="0" err="1" smtClean="0"/>
              <a:t>depression</a:t>
            </a:r>
            <a:r>
              <a:rPr lang="tr-TR" dirty="0" smtClean="0"/>
              <a:t>, </a:t>
            </a:r>
            <a:r>
              <a:rPr lang="tr-TR" dirty="0" err="1" smtClean="0"/>
              <a:t>and</a:t>
            </a:r>
            <a:r>
              <a:rPr lang="tr-TR" dirty="0" smtClean="0"/>
              <a:t> </a:t>
            </a:r>
            <a:r>
              <a:rPr lang="tr-TR" dirty="0" err="1" smtClean="0"/>
              <a:t>psychosis</a:t>
            </a:r>
            <a:r>
              <a:rPr lang="tr-TR" dirty="0" smtClean="0"/>
              <a:t>; </a:t>
            </a:r>
            <a:r>
              <a:rPr lang="tr-TR" dirty="0" err="1" smtClean="0"/>
              <a:t>and</a:t>
            </a:r>
            <a:r>
              <a:rPr lang="tr-TR" dirty="0" smtClean="0"/>
              <a:t> </a:t>
            </a:r>
            <a:r>
              <a:rPr lang="tr-TR" dirty="0" err="1" smtClean="0"/>
              <a:t>also</a:t>
            </a:r>
            <a:r>
              <a:rPr lang="tr-TR" dirty="0" smtClean="0"/>
              <a:t> </a:t>
            </a:r>
            <a:r>
              <a:rPr lang="tr-TR" dirty="0" err="1" smtClean="0"/>
              <a:t>for</a:t>
            </a:r>
            <a:r>
              <a:rPr lang="tr-TR" dirty="0" smtClean="0"/>
              <a:t> </a:t>
            </a:r>
            <a:r>
              <a:rPr lang="tr-TR" dirty="0" err="1" smtClean="0"/>
              <a:t>treatment</a:t>
            </a:r>
            <a:r>
              <a:rPr lang="tr-TR" dirty="0" smtClean="0"/>
              <a:t> of </a:t>
            </a:r>
            <a:r>
              <a:rPr lang="tr-TR" dirty="0" err="1" smtClean="0"/>
              <a:t>schizophrenia</a:t>
            </a:r>
            <a:r>
              <a:rPr lang="tr-TR" dirty="0" smtClean="0"/>
              <a:t>. </a:t>
            </a:r>
            <a:r>
              <a:rPr lang="tr-TR" dirty="0" err="1" smtClean="0"/>
              <a:t>Usually</a:t>
            </a:r>
            <a:r>
              <a:rPr lang="tr-TR" dirty="0" smtClean="0"/>
              <a:t> </a:t>
            </a:r>
            <a:r>
              <a:rPr lang="tr-TR" dirty="0" err="1" smtClean="0"/>
              <a:t>lithium</a:t>
            </a:r>
            <a:r>
              <a:rPr lang="tr-TR" dirty="0" smtClean="0"/>
              <a:t> </a:t>
            </a:r>
            <a:r>
              <a:rPr lang="tr-TR" dirty="0" err="1" smtClean="0"/>
              <a:t>carbonate</a:t>
            </a:r>
            <a:r>
              <a:rPr lang="tr-TR" dirty="0" smtClean="0"/>
              <a:t> (</a:t>
            </a:r>
            <a:r>
              <a:rPr lang="tr-TR" dirty="0" err="1" smtClean="0"/>
              <a:t>Li₂CO</a:t>
            </a:r>
            <a:r>
              <a:rPr lang="tr-TR" dirty="0" smtClean="0"/>
              <a:t>₃) is </a:t>
            </a:r>
            <a:r>
              <a:rPr lang="tr-TR" dirty="0" err="1" smtClean="0"/>
              <a:t>applied</a:t>
            </a:r>
            <a:r>
              <a:rPr lang="tr-TR" dirty="0" smtClean="0"/>
              <a:t>, but </a:t>
            </a:r>
            <a:r>
              <a:rPr lang="tr-TR" dirty="0" err="1" smtClean="0"/>
              <a:t>sometimes</a:t>
            </a:r>
            <a:r>
              <a:rPr lang="tr-TR" dirty="0" smtClean="0"/>
              <a:t> </a:t>
            </a:r>
            <a:r>
              <a:rPr lang="tr-TR" dirty="0" err="1" smtClean="0"/>
              <a:t>lithium</a:t>
            </a:r>
            <a:r>
              <a:rPr lang="tr-TR" dirty="0" smtClean="0"/>
              <a:t> citrate (Li₃C6H5O7), </a:t>
            </a:r>
            <a:r>
              <a:rPr lang="tr-TR" dirty="0" err="1" smtClean="0"/>
              <a:t>lithium</a:t>
            </a:r>
            <a:r>
              <a:rPr lang="tr-TR" dirty="0" smtClean="0"/>
              <a:t> </a:t>
            </a:r>
            <a:r>
              <a:rPr lang="tr-TR" dirty="0" err="1" smtClean="0"/>
              <a:t>sulfate</a:t>
            </a:r>
            <a:r>
              <a:rPr lang="tr-TR" dirty="0" smtClean="0"/>
              <a:t> </a:t>
            </a:r>
            <a:r>
              <a:rPr lang="tr-TR" dirty="0" err="1" smtClean="0"/>
              <a:t>or</a:t>
            </a:r>
            <a:r>
              <a:rPr lang="tr-TR" dirty="0" smtClean="0"/>
              <a:t> </a:t>
            </a:r>
            <a:r>
              <a:rPr lang="tr-TR" dirty="0" err="1" smtClean="0"/>
              <a:t>lithium</a:t>
            </a:r>
            <a:r>
              <a:rPr lang="tr-TR" dirty="0" smtClean="0"/>
              <a:t> </a:t>
            </a:r>
            <a:r>
              <a:rPr lang="tr-TR" dirty="0" err="1" smtClean="0"/>
              <a:t>oxybutyrate</a:t>
            </a:r>
            <a:r>
              <a:rPr lang="tr-TR" dirty="0" smtClean="0"/>
              <a:t> </a:t>
            </a:r>
            <a:r>
              <a:rPr lang="tr-TR" dirty="0" err="1" smtClean="0"/>
              <a:t>are</a:t>
            </a:r>
            <a:r>
              <a:rPr lang="tr-TR" dirty="0" smtClean="0"/>
              <a:t> </a:t>
            </a:r>
            <a:r>
              <a:rPr lang="tr-TR" dirty="0" err="1" smtClean="0"/>
              <a:t>used</a:t>
            </a:r>
            <a:r>
              <a:rPr lang="tr-TR" dirty="0" smtClean="0"/>
              <a:t> as </a:t>
            </a:r>
            <a:r>
              <a:rPr lang="tr-TR" dirty="0" err="1" smtClean="0"/>
              <a:t>alternatives</a:t>
            </a:r>
            <a:r>
              <a:rPr lang="tr-TR" dirty="0" smtClean="0"/>
              <a:t>.</a:t>
            </a:r>
            <a:endParaRPr lang="tr-TR" dirty="0"/>
          </a:p>
        </p:txBody>
      </p:sp>
      <p:pic>
        <p:nvPicPr>
          <p:cNvPr id="2050" name="Picture 2" descr="Lithium sulf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5598" y="512065"/>
            <a:ext cx="4265362" cy="3017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85088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30352" y="3297395"/>
            <a:ext cx="10789920" cy="3231654"/>
          </a:xfrm>
          <a:prstGeom prst="rect">
            <a:avLst/>
          </a:prstGeom>
        </p:spPr>
        <p:txBody>
          <a:bodyPr wrap="square">
            <a:spAutoFit/>
          </a:bodyPr>
          <a:lstStyle/>
          <a:p>
            <a:pPr algn="ctr"/>
            <a:r>
              <a:rPr lang="tr-TR" sz="2400" dirty="0" smtClean="0">
                <a:solidFill>
                  <a:srgbClr val="FF0000"/>
                </a:solidFill>
              </a:rPr>
              <a:t>Lithium </a:t>
            </a:r>
            <a:r>
              <a:rPr lang="tr-TR" sz="2400" dirty="0" err="1" smtClean="0">
                <a:solidFill>
                  <a:srgbClr val="FF0000"/>
                </a:solidFill>
              </a:rPr>
              <a:t>orotate</a:t>
            </a:r>
            <a:r>
              <a:rPr lang="tr-TR" sz="2400" dirty="0" smtClean="0">
                <a:solidFill>
                  <a:srgbClr val="FF0000"/>
                </a:solidFill>
              </a:rPr>
              <a:t> </a:t>
            </a:r>
          </a:p>
          <a:p>
            <a:pPr algn="ctr"/>
            <a:endParaRPr lang="tr-TR" dirty="0" smtClean="0">
              <a:solidFill>
                <a:srgbClr val="FF0000"/>
              </a:solidFill>
            </a:endParaRPr>
          </a:p>
          <a:p>
            <a:r>
              <a:rPr lang="en-US" dirty="0" smtClean="0"/>
              <a:t>(C</a:t>
            </a:r>
            <a:r>
              <a:rPr lang="en-US" baseline="-25000" dirty="0" smtClean="0"/>
              <a:t>5</a:t>
            </a:r>
            <a:r>
              <a:rPr lang="en-US" dirty="0" smtClean="0"/>
              <a:t>H</a:t>
            </a:r>
            <a:r>
              <a:rPr lang="en-US" baseline="-25000" dirty="0" smtClean="0"/>
              <a:t>3</a:t>
            </a:r>
            <a:r>
              <a:rPr lang="en-US" dirty="0" smtClean="0"/>
              <a:t>LiN</a:t>
            </a:r>
            <a:r>
              <a:rPr lang="en-US" baseline="-25000" dirty="0" smtClean="0"/>
              <a:t>2</a:t>
            </a:r>
            <a:r>
              <a:rPr lang="en-US" dirty="0" smtClean="0"/>
              <a:t>O</a:t>
            </a:r>
            <a:r>
              <a:rPr lang="en-US" baseline="-25000" dirty="0" smtClean="0"/>
              <a:t>4</a:t>
            </a:r>
            <a:r>
              <a:rPr lang="en-US" dirty="0" smtClean="0"/>
              <a:t>), is a salt of </a:t>
            </a:r>
            <a:r>
              <a:rPr lang="en-US" dirty="0" err="1" smtClean="0"/>
              <a:t>orotic</a:t>
            </a:r>
            <a:r>
              <a:rPr lang="en-US" dirty="0" smtClean="0"/>
              <a:t> acid and lithium. It is available as the monohydrate, LiC</a:t>
            </a:r>
            <a:r>
              <a:rPr lang="en-US" baseline="-25000" dirty="0" smtClean="0"/>
              <a:t>5</a:t>
            </a:r>
            <a:r>
              <a:rPr lang="en-US" dirty="0" smtClean="0"/>
              <a:t>H</a:t>
            </a:r>
            <a:r>
              <a:rPr lang="en-US" baseline="-25000" dirty="0" smtClean="0"/>
              <a:t>3</a:t>
            </a:r>
            <a:r>
              <a:rPr lang="en-US" dirty="0" smtClean="0"/>
              <a:t>N</a:t>
            </a:r>
            <a:r>
              <a:rPr lang="en-US" baseline="-25000" dirty="0" smtClean="0"/>
              <a:t>2</a:t>
            </a:r>
            <a:r>
              <a:rPr lang="en-US" dirty="0" smtClean="0"/>
              <a:t>O</a:t>
            </a:r>
            <a:r>
              <a:rPr lang="en-US" baseline="-25000" dirty="0" smtClean="0"/>
              <a:t>4</a:t>
            </a:r>
            <a:r>
              <a:rPr lang="en-US" dirty="0" smtClean="0"/>
              <a:t>·H</a:t>
            </a:r>
            <a:r>
              <a:rPr lang="en-US" baseline="-25000" dirty="0" smtClean="0"/>
              <a:t>2</a:t>
            </a:r>
            <a:r>
              <a:rPr lang="en-US" dirty="0" smtClean="0"/>
              <a:t>O.In this compound, lithium is non-covalently bound to an </a:t>
            </a:r>
            <a:r>
              <a:rPr lang="en-US" dirty="0" err="1" smtClean="0"/>
              <a:t>orotate</a:t>
            </a:r>
            <a:r>
              <a:rPr lang="en-US" dirty="0" smtClean="0"/>
              <a:t> ion, rather than to a carbonate or other ion, and like other salts, dissociates in solution to produce free lithium ions. It is marketed as a dietary supplement, though only barely researched between 1973–1986 to treat certain medical conditions, such as alcoholism</a:t>
            </a:r>
            <a:r>
              <a:rPr lang="tr-TR" dirty="0" smtClean="0"/>
              <a:t> </a:t>
            </a:r>
            <a:r>
              <a:rPr lang="en-US" dirty="0" smtClean="0"/>
              <a:t>and Alzheimer's disease.</a:t>
            </a:r>
          </a:p>
          <a:p>
            <a:endParaRPr lang="en-US" dirty="0" smtClean="0"/>
          </a:p>
          <a:p>
            <a:r>
              <a:rPr lang="en-US" dirty="0" smtClean="0"/>
              <a:t>While lithium </a:t>
            </a:r>
            <a:r>
              <a:rPr lang="en-US" dirty="0" err="1" smtClean="0"/>
              <a:t>orotate</a:t>
            </a:r>
            <a:r>
              <a:rPr lang="en-US" dirty="0" smtClean="0"/>
              <a:t> is capable of providing lithium to the body, like lithium carbonate and other lithium salts, there are no systematic reviews supporting the efficacy of lithium </a:t>
            </a:r>
            <a:r>
              <a:rPr lang="en-US" dirty="0" err="1" smtClean="0"/>
              <a:t>orotate</a:t>
            </a:r>
            <a:r>
              <a:rPr lang="en-US" dirty="0" smtClean="0"/>
              <a:t> and it is not approved by the U.S. Food and Drug Administration (FDA) for the treatment of any medical condition.</a:t>
            </a:r>
            <a:endParaRPr lang="tr-TR" dirty="0"/>
          </a:p>
        </p:txBody>
      </p:sp>
      <p:pic>
        <p:nvPicPr>
          <p:cNvPr id="4" name="Resim 3"/>
          <p:cNvPicPr>
            <a:picLocks noChangeAspect="1"/>
          </p:cNvPicPr>
          <p:nvPr/>
        </p:nvPicPr>
        <p:blipFill>
          <a:blip r:embed="rId2"/>
          <a:stretch>
            <a:fillRect/>
          </a:stretch>
        </p:blipFill>
        <p:spPr>
          <a:xfrm>
            <a:off x="3959352" y="318582"/>
            <a:ext cx="3556975" cy="2872674"/>
          </a:xfrm>
          <a:prstGeom prst="rect">
            <a:avLst/>
          </a:prstGeom>
        </p:spPr>
      </p:pic>
    </p:spTree>
    <p:extLst>
      <p:ext uri="{BB962C8B-B14F-4D97-AF65-F5344CB8AC3E}">
        <p14:creationId xmlns:p14="http://schemas.microsoft.com/office/powerpoint/2010/main" val="370236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ithiumcitrat V2.sv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53725" y="522994"/>
            <a:ext cx="3655748" cy="1361385"/>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p:cNvSpPr/>
          <p:nvPr/>
        </p:nvSpPr>
        <p:spPr>
          <a:xfrm>
            <a:off x="393380" y="2027503"/>
            <a:ext cx="11566971" cy="2123658"/>
          </a:xfrm>
          <a:prstGeom prst="rect">
            <a:avLst/>
          </a:prstGeom>
        </p:spPr>
        <p:txBody>
          <a:bodyPr wrap="square">
            <a:spAutoFit/>
          </a:bodyPr>
          <a:lstStyle/>
          <a:p>
            <a:pPr algn="ctr"/>
            <a:r>
              <a:rPr lang="tr-TR" sz="2400" dirty="0" smtClean="0">
                <a:solidFill>
                  <a:srgbClr val="FF0000"/>
                </a:solidFill>
              </a:rPr>
              <a:t>Lithium </a:t>
            </a:r>
            <a:r>
              <a:rPr lang="tr-TR" sz="2400" dirty="0" err="1" smtClean="0">
                <a:solidFill>
                  <a:srgbClr val="FF0000"/>
                </a:solidFill>
              </a:rPr>
              <a:t>citrate</a:t>
            </a:r>
            <a:r>
              <a:rPr lang="tr-TR" sz="2400" dirty="0" smtClean="0"/>
              <a:t> </a:t>
            </a:r>
          </a:p>
          <a:p>
            <a:pPr algn="ctr"/>
            <a:endParaRPr lang="tr-TR" dirty="0" smtClean="0"/>
          </a:p>
          <a:p>
            <a:r>
              <a:rPr lang="en-US" dirty="0" smtClean="0"/>
              <a:t>Used to treat bipolar disorder, mood stabilizers suppress shifts between mania and depression. Mood-stabilizing drugs are also used in schizoaffective disorder</a:t>
            </a:r>
            <a:endParaRPr lang="tr-TR" dirty="0" smtClean="0"/>
          </a:p>
          <a:p>
            <a:r>
              <a:rPr lang="en-US" dirty="0" smtClean="0"/>
              <a:t>A mood stabilizer is a psychiatric pharmaceutical drug used to treat mood disorders characterized by intense and sustained mood shifts, such as bipolar disorder type I or type II and schizoaffective disorder.</a:t>
            </a:r>
          </a:p>
          <a:p>
            <a:endParaRPr lang="tr-TR" dirty="0"/>
          </a:p>
        </p:txBody>
      </p:sp>
      <p:sp>
        <p:nvSpPr>
          <p:cNvPr id="3" name="Metin kutusu 2"/>
          <p:cNvSpPr txBox="1"/>
          <p:nvPr/>
        </p:nvSpPr>
        <p:spPr>
          <a:xfrm>
            <a:off x="404574" y="4033917"/>
            <a:ext cx="11555777" cy="2585323"/>
          </a:xfrm>
          <a:prstGeom prst="rect">
            <a:avLst/>
          </a:prstGeom>
          <a:noFill/>
        </p:spPr>
        <p:txBody>
          <a:bodyPr wrap="square" rtlCol="0">
            <a:spAutoFit/>
          </a:bodyPr>
          <a:lstStyle/>
          <a:p>
            <a:pPr algn="just"/>
            <a:r>
              <a:rPr lang="tr-TR" dirty="0" smtClean="0">
                <a:solidFill>
                  <a:srgbClr val="FF0000"/>
                </a:solidFill>
              </a:rPr>
              <a:t>7 </a:t>
            </a:r>
            <a:r>
              <a:rPr lang="tr-TR" dirty="0" err="1" smtClean="0">
                <a:solidFill>
                  <a:srgbClr val="FF0000"/>
                </a:solidFill>
              </a:rPr>
              <a:t>up</a:t>
            </a:r>
            <a:r>
              <a:rPr lang="tr-TR" dirty="0" smtClean="0">
                <a:solidFill>
                  <a:srgbClr val="FF0000"/>
                </a:solidFill>
              </a:rPr>
              <a:t>  (</a:t>
            </a:r>
            <a:r>
              <a:rPr lang="tr-TR" dirty="0" err="1" smtClean="0">
                <a:solidFill>
                  <a:srgbClr val="FF0000"/>
                </a:solidFill>
              </a:rPr>
              <a:t>drink</a:t>
            </a:r>
            <a:r>
              <a:rPr lang="tr-TR" dirty="0" smtClean="0">
                <a:solidFill>
                  <a:srgbClr val="FF0000"/>
                </a:solidFill>
              </a:rPr>
              <a:t>)</a:t>
            </a:r>
          </a:p>
          <a:p>
            <a:pPr algn="just"/>
            <a:r>
              <a:rPr lang="en-US" dirty="0" smtClean="0"/>
              <a:t>As with cocaine in Coca-Cola, lithium was widely marketed as one of a number of patent medicine products popular in the late-19th and early-20th centuries, and was the medicinal ingredient of a refreshment beverage. Charles </a:t>
            </a:r>
            <a:r>
              <a:rPr lang="en-US" dirty="0" err="1" smtClean="0"/>
              <a:t>Leiper</a:t>
            </a:r>
            <a:r>
              <a:rPr lang="en-US" dirty="0" smtClean="0"/>
              <a:t> </a:t>
            </a:r>
            <a:r>
              <a:rPr lang="en-US" dirty="0" err="1" smtClean="0"/>
              <a:t>Grigg</a:t>
            </a:r>
            <a:r>
              <a:rPr lang="en-US" dirty="0" smtClean="0"/>
              <a:t>, who launched his St. Louis-based company The Howdy Corporation, invented a formula for a lemon-lime soft drink in 1920. The product, originally named "Bib-Label </a:t>
            </a:r>
            <a:r>
              <a:rPr lang="en-US" dirty="0" err="1" smtClean="0"/>
              <a:t>Lithiated</a:t>
            </a:r>
            <a:r>
              <a:rPr lang="en-US" dirty="0" smtClean="0"/>
              <a:t> Lemon-Lime Soda", was launched two weeks before the Wall Street Crash of 1929. It contained the mood stabilizer lithium citrate, and was one of a number of patent medicine products popular in the late-19th and early-20th centuries. Its name was soon changed to 7 Up. All American beverage makers were forced to remove lithium in 1948. Despite the 1948 ban, in 1950 the Painesville Telegraph still carried an advertisement for a </a:t>
            </a:r>
            <a:r>
              <a:rPr lang="en-US" dirty="0" err="1" smtClean="0"/>
              <a:t>lithiated</a:t>
            </a:r>
            <a:r>
              <a:rPr lang="en-US" dirty="0" smtClean="0"/>
              <a:t> lemon beverage.</a:t>
            </a:r>
            <a:endParaRPr lang="tr-TR" dirty="0"/>
          </a:p>
        </p:txBody>
      </p:sp>
    </p:spTree>
    <p:extLst>
      <p:ext uri="{BB962C8B-B14F-4D97-AF65-F5344CB8AC3E}">
        <p14:creationId xmlns:p14="http://schemas.microsoft.com/office/powerpoint/2010/main" val="3966463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976172" y="684014"/>
            <a:ext cx="11011612" cy="4524315"/>
          </a:xfrm>
          <a:prstGeom prst="rect">
            <a:avLst/>
          </a:prstGeom>
        </p:spPr>
        <p:txBody>
          <a:bodyPr wrap="square">
            <a:spAutoFit/>
          </a:bodyPr>
          <a:lstStyle/>
          <a:p>
            <a:r>
              <a:rPr lang="tr-TR" dirty="0" err="1" smtClean="0">
                <a:solidFill>
                  <a:srgbClr val="FF0000"/>
                </a:solidFill>
              </a:rPr>
              <a:t>Mechanism</a:t>
            </a:r>
            <a:r>
              <a:rPr lang="tr-TR" dirty="0" smtClean="0">
                <a:solidFill>
                  <a:srgbClr val="FF0000"/>
                </a:solidFill>
              </a:rPr>
              <a:t> of </a:t>
            </a:r>
            <a:r>
              <a:rPr lang="tr-TR" dirty="0" err="1" smtClean="0">
                <a:solidFill>
                  <a:srgbClr val="FF0000"/>
                </a:solidFill>
              </a:rPr>
              <a:t>action</a:t>
            </a:r>
            <a:endParaRPr lang="tr-TR" dirty="0" smtClean="0">
              <a:solidFill>
                <a:srgbClr val="FF0000"/>
              </a:solidFill>
            </a:endParaRPr>
          </a:p>
          <a:p>
            <a:endParaRPr lang="tr-TR" dirty="0"/>
          </a:p>
          <a:p>
            <a:r>
              <a:rPr lang="en-US" dirty="0" smtClean="0"/>
              <a:t>The specific biochemical mechanism of lithium action in stabilizing mood is unknown</a:t>
            </a:r>
            <a:r>
              <a:rPr lang="tr-TR" dirty="0" smtClean="0"/>
              <a:t>.</a:t>
            </a:r>
          </a:p>
          <a:p>
            <a:endParaRPr lang="en-US" dirty="0" smtClean="0"/>
          </a:p>
          <a:p>
            <a:r>
              <a:rPr lang="en-US" dirty="0" smtClean="0"/>
              <a:t>Upon ingestion, lithium becomes widely distributed in the central nervous system and interacts with a number of neurotransmitters and receptors, decreasing norepinephrine release and increasing serotonin synthesis.</a:t>
            </a:r>
          </a:p>
          <a:p>
            <a:endParaRPr lang="en-US" dirty="0" smtClean="0"/>
          </a:p>
          <a:p>
            <a:r>
              <a:rPr lang="en-US" dirty="0" smtClean="0"/>
              <a:t>Unlike many other psychoactive drugs, Li+</a:t>
            </a:r>
          </a:p>
          <a:p>
            <a:r>
              <a:rPr lang="en-US" dirty="0" smtClean="0"/>
              <a:t> typically produces no obvious psychotropic effects (such as euphoria) in normal individuals at therapeutic concentrations. Lithium may also increase the release of serotonin by neurons in the brain. In vitro studies performed on serotonergic neurons from rat raphe nuclei have shown that when these neurons are treated with lithium, serotonin release is enhanced during a depolarization compared to no lithium treatment and the same depolarization.</a:t>
            </a:r>
            <a:endParaRPr lang="tr-TR" dirty="0" smtClean="0"/>
          </a:p>
          <a:p>
            <a:endParaRPr lang="tr-TR" dirty="0"/>
          </a:p>
          <a:p>
            <a:endParaRPr lang="tr-TR" dirty="0" smtClean="0"/>
          </a:p>
          <a:p>
            <a:endParaRPr lang="tr-TR" dirty="0"/>
          </a:p>
        </p:txBody>
      </p:sp>
    </p:spTree>
    <p:extLst>
      <p:ext uri="{BB962C8B-B14F-4D97-AF65-F5344CB8AC3E}">
        <p14:creationId xmlns:p14="http://schemas.microsoft.com/office/powerpoint/2010/main" val="1221691248"/>
      </p:ext>
    </p:extLst>
  </p:cSld>
  <p:clrMapOvr>
    <a:masterClrMapping/>
  </p:clrMapOvr>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309</TotalTime>
  <Words>2101</Words>
  <Application>Microsoft Office PowerPoint</Application>
  <PresentationFormat>Geniş ekran</PresentationFormat>
  <Paragraphs>102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Theme</vt:lpstr>
      <vt:lpstr>Biomedical Uses of Lithium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Lithium</dc:title>
  <dc:creator>nuracar54@outlook.com</dc:creator>
  <cp:lastModifiedBy>nuracar54@outlook.com</cp:lastModifiedBy>
  <cp:revision>30</cp:revision>
  <dcterms:created xsi:type="dcterms:W3CDTF">2020-04-21T17:26:16Z</dcterms:created>
  <dcterms:modified xsi:type="dcterms:W3CDTF">2021-03-25T16:36:30Z</dcterms:modified>
</cp:coreProperties>
</file>