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D7D0AD-E682-4730-A6F9-7FC6F228375C}"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611127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D7D0AD-E682-4730-A6F9-7FC6F228375C}"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519547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D7D0AD-E682-4730-A6F9-7FC6F228375C}"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1266395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D7D0AD-E682-4730-A6F9-7FC6F228375C}"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361905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D7D0AD-E682-4730-A6F9-7FC6F228375C}"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210882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D7D0AD-E682-4730-A6F9-7FC6F228375C}" type="datetimeFigureOut">
              <a:rPr lang="tr-TR" smtClean="0"/>
              <a:t>15.02.2018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4208717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D7D0AD-E682-4730-A6F9-7FC6F228375C}" type="datetimeFigureOut">
              <a:rPr lang="tr-TR" smtClean="0"/>
              <a:t>15.02.2018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143905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D7D0AD-E682-4730-A6F9-7FC6F228375C}" type="datetimeFigureOut">
              <a:rPr lang="tr-TR" smtClean="0"/>
              <a:t>15.02.2018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2900536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D7D0AD-E682-4730-A6F9-7FC6F228375C}" type="datetimeFigureOut">
              <a:rPr lang="tr-TR" smtClean="0"/>
              <a:t>15.02.2018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1265314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D7D0AD-E682-4730-A6F9-7FC6F228375C}" type="datetimeFigureOut">
              <a:rPr lang="tr-TR" smtClean="0"/>
              <a:t>15.02.2018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1349117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D7D0AD-E682-4730-A6F9-7FC6F228375C}" type="datetimeFigureOut">
              <a:rPr lang="tr-TR" smtClean="0"/>
              <a:t>15.02.2018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B936D8-5CB9-40D5-96E1-A3F85ADE8F8F}" type="slidenum">
              <a:rPr lang="tr-TR" smtClean="0"/>
              <a:t>‹#›</a:t>
            </a:fld>
            <a:endParaRPr lang="tr-TR"/>
          </a:p>
        </p:txBody>
      </p:sp>
    </p:spTree>
    <p:extLst>
      <p:ext uri="{BB962C8B-B14F-4D97-AF65-F5344CB8AC3E}">
        <p14:creationId xmlns:p14="http://schemas.microsoft.com/office/powerpoint/2010/main" val="2373937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D7D0AD-E682-4730-A6F9-7FC6F228375C}" type="datetimeFigureOut">
              <a:rPr lang="tr-TR" smtClean="0"/>
              <a:t>15.02.2018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B936D8-5CB9-40D5-96E1-A3F85ADE8F8F}" type="slidenum">
              <a:rPr lang="tr-TR" smtClean="0"/>
              <a:t>‹#›</a:t>
            </a:fld>
            <a:endParaRPr lang="tr-TR"/>
          </a:p>
        </p:txBody>
      </p:sp>
    </p:spTree>
    <p:extLst>
      <p:ext uri="{BB962C8B-B14F-4D97-AF65-F5344CB8AC3E}">
        <p14:creationId xmlns:p14="http://schemas.microsoft.com/office/powerpoint/2010/main" val="3866344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56826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981200" y="549276"/>
            <a:ext cx="8229600" cy="576263"/>
          </a:xfrm>
          <a:gradFill rotWithShape="1">
            <a:gsLst>
              <a:gs pos="0">
                <a:srgbClr val="969696">
                  <a:alpha val="46001"/>
                </a:srgbClr>
              </a:gs>
              <a:gs pos="100000">
                <a:srgbClr val="969696">
                  <a:gamma/>
                  <a:tint val="15686"/>
                  <a:invGamma/>
                </a:srgbClr>
              </a:gs>
            </a:gsLst>
            <a:lin ang="5400000" scaled="1"/>
          </a:gradFill>
        </p:spPr>
        <p:txBody>
          <a:bodyPr/>
          <a:lstStyle/>
          <a:p>
            <a:pPr eaLnBrk="1" hangingPunct="1">
              <a:defRPr/>
            </a:pPr>
            <a:r>
              <a:rPr lang="tr-TR" sz="3200">
                <a:solidFill>
                  <a:srgbClr val="000000"/>
                </a:solidFill>
                <a:effectLst>
                  <a:outerShdw blurRad="38100" dist="38100" dir="2700000" algn="tl">
                    <a:srgbClr val="FFFFFF"/>
                  </a:outerShdw>
                </a:effectLst>
              </a:rPr>
              <a:t>Bacterial agents causing abortions in sheep</a:t>
            </a:r>
            <a:endParaRPr lang="en-US" sz="3200">
              <a:solidFill>
                <a:srgbClr val="000000"/>
              </a:solidFill>
              <a:effectLst>
                <a:outerShdw blurRad="38100" dist="38100" dir="2700000" algn="tl">
                  <a:srgbClr val="FFFFFF"/>
                </a:outerShdw>
              </a:effectLst>
            </a:endParaRPr>
          </a:p>
        </p:txBody>
      </p:sp>
      <p:sp>
        <p:nvSpPr>
          <p:cNvPr id="86019" name="Rectangle 3"/>
          <p:cNvSpPr>
            <a:spLocks noGrp="1" noChangeArrowheads="1"/>
          </p:cNvSpPr>
          <p:nvPr>
            <p:ph type="body" idx="1"/>
          </p:nvPr>
        </p:nvSpPr>
        <p:spPr>
          <a:xfrm>
            <a:off x="2495550" y="1341438"/>
            <a:ext cx="6553200" cy="4495800"/>
          </a:xfrm>
        </p:spPr>
        <p:txBody>
          <a:bodyPr>
            <a:normAutofit fontScale="92500" lnSpcReduction="20000"/>
          </a:bodyPr>
          <a:lstStyle/>
          <a:p>
            <a:pPr eaLnBrk="1" hangingPunct="1">
              <a:lnSpc>
                <a:spcPct val="90000"/>
              </a:lnSpc>
              <a:buClr>
                <a:schemeClr val="bg1"/>
              </a:buClr>
              <a:buFont typeface="Wingdings" pitchFamily="2" charset="2"/>
              <a:buChar char="Ø"/>
              <a:defRPr/>
            </a:pPr>
            <a:r>
              <a:rPr lang="tr-TR" sz="2400" i="1">
                <a:solidFill>
                  <a:srgbClr val="000000"/>
                </a:solidFill>
              </a:rPr>
              <a:t>Brucella abortus</a:t>
            </a:r>
          </a:p>
          <a:p>
            <a:pPr eaLnBrk="1" hangingPunct="1">
              <a:lnSpc>
                <a:spcPct val="90000"/>
              </a:lnSpc>
              <a:buClr>
                <a:schemeClr val="bg1"/>
              </a:buClr>
              <a:buFont typeface="Wingdings" pitchFamily="2" charset="2"/>
              <a:buChar char="Ø"/>
              <a:defRPr/>
            </a:pPr>
            <a:r>
              <a:rPr lang="tr-TR" sz="2400" i="1">
                <a:solidFill>
                  <a:srgbClr val="000000"/>
                </a:solidFill>
              </a:rPr>
              <a:t>Brucella melitensis</a:t>
            </a:r>
          </a:p>
          <a:p>
            <a:pPr eaLnBrk="1" hangingPunct="1">
              <a:lnSpc>
                <a:spcPct val="90000"/>
              </a:lnSpc>
              <a:buClr>
                <a:schemeClr val="bg1"/>
              </a:buClr>
              <a:buFont typeface="Wingdings" pitchFamily="2" charset="2"/>
              <a:buChar char="Ø"/>
              <a:defRPr/>
            </a:pPr>
            <a:r>
              <a:rPr lang="tr-TR" sz="2400" i="1">
                <a:solidFill>
                  <a:srgbClr val="000000"/>
                </a:solidFill>
              </a:rPr>
              <a:t>Campylobacter fetus</a:t>
            </a:r>
            <a:r>
              <a:rPr lang="tr-TR" sz="2400">
                <a:solidFill>
                  <a:srgbClr val="000000"/>
                </a:solidFill>
              </a:rPr>
              <a:t> subsp. </a:t>
            </a:r>
            <a:r>
              <a:rPr lang="tr-TR" sz="2400" i="1">
                <a:solidFill>
                  <a:srgbClr val="000000"/>
                </a:solidFill>
              </a:rPr>
              <a:t>fetus</a:t>
            </a:r>
          </a:p>
          <a:p>
            <a:pPr eaLnBrk="1" hangingPunct="1">
              <a:lnSpc>
                <a:spcPct val="90000"/>
              </a:lnSpc>
              <a:buClr>
                <a:schemeClr val="bg1"/>
              </a:buClr>
              <a:buFont typeface="Wingdings" pitchFamily="2" charset="2"/>
              <a:buChar char="Ø"/>
              <a:defRPr/>
            </a:pPr>
            <a:r>
              <a:rPr lang="tr-TR" sz="2400" i="1">
                <a:solidFill>
                  <a:srgbClr val="000000"/>
                </a:solidFill>
              </a:rPr>
              <a:t>Campylobacter jejuni</a:t>
            </a:r>
          </a:p>
          <a:p>
            <a:pPr eaLnBrk="1" hangingPunct="1">
              <a:lnSpc>
                <a:spcPct val="90000"/>
              </a:lnSpc>
              <a:buClr>
                <a:schemeClr val="bg1"/>
              </a:buClr>
              <a:buFont typeface="Wingdings" pitchFamily="2" charset="2"/>
              <a:buChar char="Ø"/>
              <a:defRPr/>
            </a:pPr>
            <a:r>
              <a:rPr lang="tr-TR" sz="2400" i="1">
                <a:solidFill>
                  <a:srgbClr val="000000"/>
                </a:solidFill>
              </a:rPr>
              <a:t>Chlamydophila abortus</a:t>
            </a:r>
          </a:p>
          <a:p>
            <a:pPr eaLnBrk="1" hangingPunct="1">
              <a:lnSpc>
                <a:spcPct val="90000"/>
              </a:lnSpc>
              <a:buClr>
                <a:schemeClr val="bg1"/>
              </a:buClr>
              <a:buFont typeface="Wingdings" pitchFamily="2" charset="2"/>
              <a:buChar char="Ø"/>
              <a:defRPr/>
            </a:pPr>
            <a:r>
              <a:rPr lang="tr-TR" sz="2400" i="1">
                <a:solidFill>
                  <a:srgbClr val="000000"/>
                </a:solidFill>
              </a:rPr>
              <a:t>Coxiella burnetii</a:t>
            </a:r>
          </a:p>
          <a:p>
            <a:pPr eaLnBrk="1" hangingPunct="1">
              <a:lnSpc>
                <a:spcPct val="90000"/>
              </a:lnSpc>
              <a:buClr>
                <a:schemeClr val="bg1"/>
              </a:buClr>
              <a:buFont typeface="Wingdings" pitchFamily="2" charset="2"/>
              <a:buChar char="Ø"/>
              <a:defRPr/>
            </a:pPr>
            <a:r>
              <a:rPr lang="tr-TR" sz="2400" i="1">
                <a:solidFill>
                  <a:srgbClr val="000000"/>
                </a:solidFill>
              </a:rPr>
              <a:t>Salmonella </a:t>
            </a:r>
            <a:r>
              <a:rPr lang="tr-TR" sz="2400">
                <a:solidFill>
                  <a:srgbClr val="000000"/>
                </a:solidFill>
              </a:rPr>
              <a:t>Abortusovis</a:t>
            </a:r>
          </a:p>
          <a:p>
            <a:pPr eaLnBrk="1" hangingPunct="1">
              <a:lnSpc>
                <a:spcPct val="90000"/>
              </a:lnSpc>
              <a:buClr>
                <a:schemeClr val="bg1"/>
              </a:buClr>
              <a:buFont typeface="Wingdings" pitchFamily="2" charset="2"/>
              <a:buChar char="Ø"/>
              <a:defRPr/>
            </a:pPr>
            <a:r>
              <a:rPr lang="tr-TR" sz="2400" i="1">
                <a:solidFill>
                  <a:srgbClr val="000000"/>
                </a:solidFill>
              </a:rPr>
              <a:t>Listeria monocytogenes</a:t>
            </a:r>
          </a:p>
          <a:p>
            <a:pPr eaLnBrk="1" hangingPunct="1">
              <a:lnSpc>
                <a:spcPct val="90000"/>
              </a:lnSpc>
              <a:buClr>
                <a:schemeClr val="bg1"/>
              </a:buClr>
              <a:buFont typeface="Wingdings" pitchFamily="2" charset="2"/>
              <a:buChar char="Ø"/>
              <a:defRPr/>
            </a:pPr>
            <a:r>
              <a:rPr lang="tr-TR" sz="2400" i="1">
                <a:solidFill>
                  <a:srgbClr val="000000"/>
                </a:solidFill>
              </a:rPr>
              <a:t>Listeria ivanovii</a:t>
            </a:r>
          </a:p>
          <a:p>
            <a:pPr eaLnBrk="1" hangingPunct="1">
              <a:lnSpc>
                <a:spcPct val="90000"/>
              </a:lnSpc>
              <a:buClr>
                <a:schemeClr val="bg1"/>
              </a:buClr>
              <a:buFont typeface="Wingdings" pitchFamily="2" charset="2"/>
              <a:buChar char="Ø"/>
              <a:defRPr/>
            </a:pPr>
            <a:r>
              <a:rPr lang="tr-TR" sz="2400" i="1">
                <a:solidFill>
                  <a:srgbClr val="000000"/>
                </a:solidFill>
              </a:rPr>
              <a:t>Actinobacillus seminis</a:t>
            </a:r>
          </a:p>
          <a:p>
            <a:pPr eaLnBrk="1" hangingPunct="1">
              <a:lnSpc>
                <a:spcPct val="90000"/>
              </a:lnSpc>
              <a:buClr>
                <a:schemeClr val="bg1"/>
              </a:buClr>
              <a:buFont typeface="Wingdings" pitchFamily="2" charset="2"/>
              <a:buChar char="Ø"/>
              <a:defRPr/>
            </a:pPr>
            <a:r>
              <a:rPr lang="tr-TR" sz="2400" i="1">
                <a:solidFill>
                  <a:srgbClr val="000000"/>
                </a:solidFill>
              </a:rPr>
              <a:t>Histophilus (ovis) somni</a:t>
            </a:r>
          </a:p>
          <a:p>
            <a:pPr eaLnBrk="1" hangingPunct="1">
              <a:lnSpc>
                <a:spcPct val="90000"/>
              </a:lnSpc>
              <a:buClr>
                <a:schemeClr val="bg1"/>
              </a:buClr>
              <a:buFont typeface="Wingdings" pitchFamily="2" charset="2"/>
              <a:buChar char="Ø"/>
              <a:defRPr/>
            </a:pPr>
            <a:r>
              <a:rPr lang="tr-TR" sz="2400" i="1">
                <a:solidFill>
                  <a:srgbClr val="000000"/>
                </a:solidFill>
              </a:rPr>
              <a:t>Leptospira</a:t>
            </a:r>
            <a:r>
              <a:rPr lang="tr-TR" sz="2400">
                <a:solidFill>
                  <a:srgbClr val="000000"/>
                </a:solidFill>
              </a:rPr>
              <a:t> spp.</a:t>
            </a:r>
            <a:endParaRPr lang="en-US" sz="2400">
              <a:solidFill>
                <a:srgbClr val="000000"/>
              </a:solidFill>
            </a:endParaRPr>
          </a:p>
        </p:txBody>
      </p:sp>
    </p:spTree>
    <p:extLst>
      <p:ext uri="{BB962C8B-B14F-4D97-AF65-F5344CB8AC3E}">
        <p14:creationId xmlns:p14="http://schemas.microsoft.com/office/powerpoint/2010/main" val="14220473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1992314" y="620713"/>
            <a:ext cx="8435975" cy="5903912"/>
          </a:xfrm>
        </p:spPr>
        <p:txBody>
          <a:bodyPr/>
          <a:lstStyle/>
          <a:p>
            <a:pPr eaLnBrk="1" hangingPunct="1">
              <a:lnSpc>
                <a:spcPct val="80000"/>
              </a:lnSpc>
              <a:defRPr/>
            </a:pPr>
            <a:r>
              <a:rPr lang="tr-TR" altLang="tr-TR" sz="2300">
                <a:solidFill>
                  <a:srgbClr val="000000"/>
                </a:solidFill>
                <a:effectLst>
                  <a:outerShdw blurRad="38100" dist="38100" dir="2700000" algn="tl">
                    <a:srgbClr val="C0C0C0"/>
                  </a:outerShdw>
                </a:effectLst>
              </a:rPr>
              <a:t>Rapid and reliable detection of abortifacient bacteria is the first step in the prevention of economical losses due to abortions</a:t>
            </a:r>
          </a:p>
          <a:p>
            <a:pPr eaLnBrk="1" hangingPunct="1">
              <a:lnSpc>
                <a:spcPct val="80000"/>
              </a:lnSpc>
              <a:defRPr/>
            </a:pPr>
            <a:r>
              <a:rPr lang="tr-TR" altLang="tr-TR" sz="2300">
                <a:solidFill>
                  <a:srgbClr val="000000"/>
                </a:solidFill>
                <a:effectLst>
                  <a:outerShdw blurRad="38100" dist="38100" dir="2700000" algn="tl">
                    <a:srgbClr val="C0C0C0"/>
                  </a:outerShdw>
                </a:effectLst>
              </a:rPr>
              <a:t>Most of the abortifacient bacteria are fastidious agents requiring specific growth conditions</a:t>
            </a:r>
          </a:p>
          <a:p>
            <a:pPr eaLnBrk="1" hangingPunct="1">
              <a:lnSpc>
                <a:spcPct val="80000"/>
              </a:lnSpc>
              <a:defRPr/>
            </a:pPr>
            <a:r>
              <a:rPr lang="tr-TR" altLang="tr-TR" sz="2300">
                <a:solidFill>
                  <a:srgbClr val="000000"/>
                </a:solidFill>
                <a:effectLst>
                  <a:outerShdw blurRad="38100" dist="38100" dir="2700000" algn="tl">
                    <a:srgbClr val="C0C0C0"/>
                  </a:outerShdw>
                </a:effectLst>
              </a:rPr>
              <a:t>In vitro culture of some of them is almost inpractible </a:t>
            </a:r>
          </a:p>
          <a:p>
            <a:pPr eaLnBrk="1" hangingPunct="1">
              <a:lnSpc>
                <a:spcPct val="80000"/>
              </a:lnSpc>
              <a:defRPr/>
            </a:pPr>
            <a:r>
              <a:rPr lang="tr-TR" altLang="tr-TR" sz="2300">
                <a:solidFill>
                  <a:srgbClr val="000000"/>
                </a:solidFill>
                <a:effectLst>
                  <a:outerShdw blurRad="38100" dist="38100" dir="2700000" algn="tl">
                    <a:srgbClr val="C0C0C0"/>
                  </a:outerShdw>
                </a:effectLst>
              </a:rPr>
              <a:t>Since they belong to diverse philogenetic groups each require special and specific culture</a:t>
            </a:r>
          </a:p>
          <a:p>
            <a:pPr eaLnBrk="1" hangingPunct="1">
              <a:lnSpc>
                <a:spcPct val="80000"/>
              </a:lnSpc>
              <a:defRPr/>
            </a:pPr>
            <a:r>
              <a:rPr lang="tr-TR" altLang="tr-TR" sz="2300">
                <a:solidFill>
                  <a:srgbClr val="000000"/>
                </a:solidFill>
                <a:effectLst>
                  <a:outerShdw blurRad="38100" dist="38100" dir="2700000" algn="tl">
                    <a:srgbClr val="C0C0C0"/>
                  </a:outerShdw>
                </a:effectLst>
              </a:rPr>
              <a:t>Isolation and identification of abortifacient agents by conventional methods is a time taking, labor-intensive, sometimes an expensive process often requiring a equiped lab and good lab practice</a:t>
            </a:r>
          </a:p>
          <a:p>
            <a:pPr eaLnBrk="1" hangingPunct="1">
              <a:lnSpc>
                <a:spcPct val="80000"/>
              </a:lnSpc>
              <a:defRPr/>
            </a:pPr>
            <a:r>
              <a:rPr lang="en-US" altLang="tr-TR" sz="2300">
                <a:solidFill>
                  <a:srgbClr val="000000"/>
                </a:solidFill>
                <a:effectLst>
                  <a:outerShdw blurRad="38100" dist="38100" dir="2700000" algn="tl">
                    <a:srgbClr val="C0C0C0"/>
                  </a:outerShdw>
                </a:effectLst>
              </a:rPr>
              <a:t>An alternative to conventional culture may be the serological diagnosis, however it has some drawbacks like serological examination could only be applied to the aborted animal (mother), and only after an appropriate period, results are affected by many factors, high ratio of false results, etc.</a:t>
            </a:r>
            <a:endParaRPr lang="tr-TR" altLang="tr-TR" sz="2300">
              <a:solidFill>
                <a:srgbClr val="000000"/>
              </a:solidFill>
              <a:effectLst>
                <a:outerShdw blurRad="38100" dist="38100" dir="2700000" algn="tl">
                  <a:srgbClr val="C0C0C0"/>
                </a:outerShdw>
              </a:effectLst>
            </a:endParaRPr>
          </a:p>
          <a:p>
            <a:pPr eaLnBrk="1" hangingPunct="1">
              <a:lnSpc>
                <a:spcPct val="80000"/>
              </a:lnSpc>
              <a:buFontTx/>
              <a:buNone/>
              <a:defRPr/>
            </a:pPr>
            <a:r>
              <a:rPr lang="tr-TR" altLang="tr-TR" sz="1800">
                <a:solidFill>
                  <a:srgbClr val="000000"/>
                </a:solidFill>
                <a:effectLst>
                  <a:outerShdw blurRad="38100" dist="38100" dir="2700000" algn="tl">
                    <a:srgbClr val="C0C0C0"/>
                  </a:outerShdw>
                </a:effectLst>
              </a:rPr>
              <a:t>  </a:t>
            </a:r>
          </a:p>
        </p:txBody>
      </p:sp>
    </p:spTree>
    <p:extLst>
      <p:ext uri="{BB962C8B-B14F-4D97-AF65-F5344CB8AC3E}">
        <p14:creationId xmlns:p14="http://schemas.microsoft.com/office/powerpoint/2010/main" val="3303822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Grp="1" noChangeArrowheads="1"/>
          </p:cNvSpPr>
          <p:nvPr>
            <p:ph type="body" idx="1"/>
          </p:nvPr>
        </p:nvSpPr>
        <p:spPr>
          <a:xfrm>
            <a:off x="1919288" y="404814"/>
            <a:ext cx="8229600" cy="5832475"/>
          </a:xfrm>
        </p:spPr>
        <p:txBody>
          <a:bodyPr/>
          <a:lstStyle/>
          <a:p>
            <a:pPr eaLnBrk="1" hangingPunct="1">
              <a:lnSpc>
                <a:spcPct val="80000"/>
              </a:lnSpc>
              <a:defRPr/>
            </a:pPr>
            <a:endParaRPr lang="en-US" altLang="tr-TR" sz="2400">
              <a:solidFill>
                <a:srgbClr val="000000"/>
              </a:solidFill>
              <a:effectLst>
                <a:outerShdw blurRad="38100" dist="38100" dir="2700000" algn="tl">
                  <a:srgbClr val="C0C0C0"/>
                </a:outerShdw>
              </a:effectLst>
            </a:endParaRPr>
          </a:p>
          <a:p>
            <a:pPr eaLnBrk="1" hangingPunct="1">
              <a:lnSpc>
                <a:spcPct val="80000"/>
              </a:lnSpc>
              <a:defRPr/>
            </a:pPr>
            <a:r>
              <a:rPr lang="en-US" altLang="tr-TR" sz="2400">
                <a:solidFill>
                  <a:srgbClr val="000000"/>
                </a:solidFill>
                <a:effectLst>
                  <a:outerShdw blurRad="38100" dist="38100" dir="2700000" algn="tl">
                    <a:srgbClr val="C0C0C0"/>
                  </a:outerShdw>
                </a:effectLst>
              </a:rPr>
              <a:t>Considering the disadvantages of bacteriological and serological identification methods, molecular techniques seem to be the promising alternatives</a:t>
            </a:r>
          </a:p>
          <a:p>
            <a:pPr eaLnBrk="1" hangingPunct="1">
              <a:lnSpc>
                <a:spcPct val="80000"/>
              </a:lnSpc>
              <a:defRPr/>
            </a:pPr>
            <a:r>
              <a:rPr lang="en-US" altLang="tr-TR" sz="2400">
                <a:solidFill>
                  <a:srgbClr val="000000"/>
                </a:solidFill>
                <a:effectLst>
                  <a:outerShdw blurRad="38100" dist="38100" dir="2700000" algn="tl">
                    <a:srgbClr val="C0C0C0"/>
                  </a:outerShdw>
                </a:effectLst>
              </a:rPr>
              <a:t>They provide rapid results, are sensitive, economic, and labor-saving</a:t>
            </a:r>
          </a:p>
          <a:p>
            <a:pPr eaLnBrk="1" hangingPunct="1">
              <a:lnSpc>
                <a:spcPct val="80000"/>
              </a:lnSpc>
              <a:defRPr/>
            </a:pPr>
            <a:r>
              <a:rPr lang="en-US" altLang="tr-TR" sz="2400">
                <a:solidFill>
                  <a:srgbClr val="000000"/>
                </a:solidFill>
                <a:effectLst>
                  <a:outerShdw blurRad="38100" dist="38100" dir="2700000" algn="tl">
                    <a:srgbClr val="C0C0C0"/>
                  </a:outerShdw>
                </a:effectLst>
              </a:rPr>
              <a:t>Many PCR techniques were developed for the identification of infectious diseases in both human and veterinary medicine</a:t>
            </a:r>
          </a:p>
          <a:p>
            <a:pPr eaLnBrk="1" hangingPunct="1">
              <a:lnSpc>
                <a:spcPct val="80000"/>
              </a:lnSpc>
              <a:defRPr/>
            </a:pPr>
            <a:r>
              <a:rPr lang="en-US" altLang="tr-TR" sz="2400">
                <a:solidFill>
                  <a:srgbClr val="000000"/>
                </a:solidFill>
                <a:effectLst>
                  <a:outerShdw blurRad="38100" dist="38100" dir="2700000" algn="tl">
                    <a:srgbClr val="C0C0C0"/>
                  </a:outerShdw>
                </a:effectLst>
              </a:rPr>
              <a:t>However, when the literature are searched intensively, </a:t>
            </a:r>
            <a:r>
              <a:rPr lang="tr-TR" altLang="tr-TR" sz="2400">
                <a:solidFill>
                  <a:srgbClr val="000000"/>
                </a:solidFill>
                <a:effectLst>
                  <a:outerShdw blurRad="38100" dist="38100" dir="2700000" algn="tl">
                    <a:srgbClr val="C0C0C0"/>
                  </a:outerShdw>
                </a:effectLst>
              </a:rPr>
              <a:t>very few studies were encountered in molecular identification of sheep infectious abortions.</a:t>
            </a:r>
          </a:p>
          <a:p>
            <a:pPr eaLnBrk="1" hangingPunct="1">
              <a:lnSpc>
                <a:spcPct val="80000"/>
              </a:lnSpc>
              <a:defRPr/>
            </a:pPr>
            <a:r>
              <a:rPr lang="en-US" altLang="tr-TR" sz="2400">
                <a:solidFill>
                  <a:srgbClr val="000000"/>
                </a:solidFill>
                <a:effectLst>
                  <a:outerShdw blurRad="38100" dist="38100" dir="2700000" algn="tl">
                    <a:srgbClr val="C0C0C0"/>
                  </a:outerShdw>
                </a:effectLst>
              </a:rPr>
              <a:t>Since different bacteria cause ovine abortions, diverse PCR applications should be performed for the molecular detection of each of these. Problems with conventional identification methods like time, labor and cost can be solved by multiplex-PCR applications.</a:t>
            </a:r>
            <a:r>
              <a:rPr lang="tr-TR" altLang="tr-TR" sz="2400">
                <a:solidFill>
                  <a:srgbClr val="000000"/>
                </a:solidFill>
                <a:effectLst>
                  <a:outerShdw blurRad="38100" dist="38100" dir="2700000" algn="tl">
                    <a:srgbClr val="C0C0C0"/>
                  </a:outerShdw>
                </a:effectLst>
              </a:rPr>
              <a:t>     </a:t>
            </a:r>
            <a:r>
              <a:rPr lang="en-US" altLang="tr-TR" sz="2400">
                <a:solidFill>
                  <a:srgbClr val="000000"/>
                </a:solidFill>
                <a:effectLst>
                  <a:outerShdw blurRad="38100" dist="38100" dir="2700000" algn="tl">
                    <a:srgbClr val="C0C0C0"/>
                  </a:outerShdw>
                </a:effectLst>
              </a:rPr>
              <a:t>     </a:t>
            </a:r>
          </a:p>
        </p:txBody>
      </p:sp>
    </p:spTree>
    <p:extLst>
      <p:ext uri="{BB962C8B-B14F-4D97-AF65-F5344CB8AC3E}">
        <p14:creationId xmlns:p14="http://schemas.microsoft.com/office/powerpoint/2010/main" val="28590696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981200" y="292100"/>
            <a:ext cx="8229600" cy="833438"/>
          </a:xfrm>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altLang="tr-TR" sz="3200">
                <a:solidFill>
                  <a:srgbClr val="000000"/>
                </a:solidFill>
                <a:effectLst>
                  <a:outerShdw blurRad="38100" dist="38100" dir="2700000" algn="tl">
                    <a:srgbClr val="C0C0C0"/>
                  </a:outerShdw>
                </a:effectLst>
                <a:latin typeface="Tahoma" panose="020B0604030504040204" pitchFamily="34" charset="0"/>
              </a:rPr>
              <a:t>OBJECTIVE OF THE STUDY</a:t>
            </a:r>
          </a:p>
        </p:txBody>
      </p:sp>
      <p:sp>
        <p:nvSpPr>
          <p:cNvPr id="121861" name="Text Box 5"/>
          <p:cNvSpPr txBox="1">
            <a:spLocks noChangeArrowheads="1"/>
          </p:cNvSpPr>
          <p:nvPr/>
        </p:nvSpPr>
        <p:spPr bwMode="auto">
          <a:xfrm>
            <a:off x="2279651" y="1700214"/>
            <a:ext cx="7993063" cy="2554545"/>
          </a:xfrm>
          <a:prstGeom prst="rect">
            <a:avLst/>
          </a:prstGeom>
          <a:noFill/>
          <a:ln w="9525">
            <a:noFill/>
            <a:miter lim="800000"/>
            <a:headEnd/>
            <a:tailEnd/>
          </a:ln>
          <a:effec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defRPr/>
            </a:pPr>
            <a:r>
              <a:rPr lang="tr-TR" altLang="tr-TR" sz="3200">
                <a:solidFill>
                  <a:srgbClr val="000000"/>
                </a:solidFill>
                <a:effectLst>
                  <a:outerShdw blurRad="38100" dist="38100" dir="2700000" algn="tl">
                    <a:srgbClr val="C0C0C0"/>
                  </a:outerShdw>
                </a:effectLst>
              </a:rPr>
              <a:t>Development of multiplex-PCR techniques which provides rapid, reliable, and simultaneous detection of bacterial agents causing sheep abortions and zoonotic infections in Turkey</a:t>
            </a:r>
          </a:p>
        </p:txBody>
      </p:sp>
    </p:spTree>
    <p:extLst>
      <p:ext uri="{BB962C8B-B14F-4D97-AF65-F5344CB8AC3E}">
        <p14:creationId xmlns:p14="http://schemas.microsoft.com/office/powerpoint/2010/main" val="3174446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Rectangle 4"/>
          <p:cNvSpPr>
            <a:spLocks noGrp="1" noChangeArrowheads="1"/>
          </p:cNvSpPr>
          <p:nvPr>
            <p:ph type="title"/>
          </p:nvPr>
        </p:nvSpPr>
        <p:spPr>
          <a:xfrm>
            <a:off x="1992313" y="333375"/>
            <a:ext cx="8229600" cy="647700"/>
          </a:xfrm>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altLang="tr-TR" sz="3200">
                <a:solidFill>
                  <a:srgbClr val="000000"/>
                </a:solidFill>
                <a:effectLst>
                  <a:outerShdw blurRad="38100" dist="38100" dir="2700000" algn="tl">
                    <a:srgbClr val="C0C0C0"/>
                  </a:outerShdw>
                </a:effectLst>
                <a:latin typeface="Tahoma" panose="020B0604030504040204" pitchFamily="34" charset="0"/>
              </a:rPr>
              <a:t>MATERIALS AND METHODS</a:t>
            </a:r>
          </a:p>
        </p:txBody>
      </p:sp>
      <p:sp>
        <p:nvSpPr>
          <p:cNvPr id="108549" name="Rectangle 5"/>
          <p:cNvSpPr>
            <a:spLocks noGrp="1" noChangeArrowheads="1"/>
          </p:cNvSpPr>
          <p:nvPr>
            <p:ph type="body" idx="1"/>
          </p:nvPr>
        </p:nvSpPr>
        <p:spPr>
          <a:xfrm>
            <a:off x="1981200" y="1125538"/>
            <a:ext cx="8229600" cy="4894262"/>
          </a:xfrm>
        </p:spPr>
        <p:txBody>
          <a:bodyPr>
            <a:normAutofit lnSpcReduction="10000"/>
          </a:bodyPr>
          <a:lstStyle/>
          <a:p>
            <a:pPr eaLnBrk="1" hangingPunct="1">
              <a:lnSpc>
                <a:spcPct val="80000"/>
              </a:lnSpc>
              <a:buClr>
                <a:schemeClr val="bg1"/>
              </a:buClr>
              <a:buFont typeface="Wingdings" pitchFamily="2" charset="2"/>
              <a:buChar char="Ø"/>
              <a:defRPr/>
            </a:pPr>
            <a:r>
              <a:rPr lang="tr-TR" sz="1800">
                <a:solidFill>
                  <a:srgbClr val="000000"/>
                </a:solidFill>
              </a:rPr>
              <a:t>Control strains and DNAs</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Research institutes, universities, research groups, culture collections, researchers, colleagues</a:t>
            </a:r>
          </a:p>
          <a:p>
            <a:pPr eaLnBrk="1" hangingPunct="1">
              <a:lnSpc>
                <a:spcPct val="80000"/>
              </a:lnSpc>
              <a:buClr>
                <a:schemeClr val="bg1"/>
              </a:buClr>
              <a:buFont typeface="Wingdings" pitchFamily="2" charset="2"/>
              <a:buChar char="Ø"/>
              <a:defRPr/>
            </a:pPr>
            <a:r>
              <a:rPr lang="tr-TR" sz="1800">
                <a:solidFill>
                  <a:srgbClr val="000000"/>
                </a:solidFill>
              </a:rPr>
              <a:t>Primer Design</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determination of target sequences by searching sequence databases (Entrez PubMed, Nucleotide, GeneBank) and DNA sequence analysis of isolates</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web based services and primer design softwares </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in silico and in vitro analysis, alignments, BLAST searchs, etc.)</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Testing primers for possible interactions</a:t>
            </a:r>
          </a:p>
          <a:p>
            <a:pPr eaLnBrk="1" hangingPunct="1">
              <a:lnSpc>
                <a:spcPct val="80000"/>
              </a:lnSpc>
              <a:buClr>
                <a:schemeClr val="bg1"/>
              </a:buClr>
              <a:buFont typeface="Wingdings" pitchFamily="2" charset="2"/>
              <a:buChar char="Ø"/>
              <a:defRPr/>
            </a:pPr>
            <a:r>
              <a:rPr lang="tr-TR" sz="1800">
                <a:solidFill>
                  <a:srgbClr val="000000"/>
                </a:solidFill>
              </a:rPr>
              <a:t>DNA Extraction</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Phenol chloroform extraction</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Extraction with a commercial kit </a:t>
            </a:r>
          </a:p>
          <a:p>
            <a:pPr eaLnBrk="1" hangingPunct="1">
              <a:lnSpc>
                <a:spcPct val="80000"/>
              </a:lnSpc>
              <a:buClr>
                <a:schemeClr val="bg1"/>
              </a:buClr>
              <a:buFont typeface="Wingdings" pitchFamily="2" charset="2"/>
              <a:buChar char="Ø"/>
              <a:defRPr/>
            </a:pPr>
            <a:r>
              <a:rPr lang="tr-TR" sz="1800">
                <a:solidFill>
                  <a:srgbClr val="000000"/>
                </a:solidFill>
              </a:rPr>
              <a:t>Development and Optimization of PCR and multiplex-PCR (mPCR) assays</a:t>
            </a:r>
          </a:p>
          <a:p>
            <a:pPr eaLnBrk="1" hangingPunct="1">
              <a:lnSpc>
                <a:spcPct val="80000"/>
              </a:lnSpc>
              <a:buClr>
                <a:schemeClr val="bg1"/>
              </a:buClr>
              <a:buFont typeface="Wingdings" pitchFamily="2" charset="2"/>
              <a:buChar char="Ø"/>
              <a:defRPr/>
            </a:pPr>
            <a:r>
              <a:rPr lang="tr-TR" sz="1800">
                <a:solidFill>
                  <a:srgbClr val="000000"/>
                </a:solidFill>
              </a:rPr>
              <a:t>Validation of mPCR assays</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Testing efficacy of primers with different DNA concentrations</a:t>
            </a:r>
          </a:p>
          <a:p>
            <a:pPr lvl="1" eaLnBrk="1" hangingPunct="1">
              <a:lnSpc>
                <a:spcPct val="80000"/>
              </a:lnSpc>
              <a:buClr>
                <a:srgbClr val="000000"/>
              </a:buClr>
              <a:buFont typeface="Wingdings" pitchFamily="2" charset="2"/>
              <a:buChar char="§"/>
              <a:defRPr/>
            </a:pPr>
            <a:r>
              <a:rPr lang="tr-TR" sz="1800">
                <a:solidFill>
                  <a:srgbClr val="000000"/>
                </a:solidFill>
                <a:ea typeface="ＭＳ Ｐゴシック" charset="0"/>
              </a:rPr>
              <a:t>Testing specificity and sensitivity of mPCR assays with control strains/DNAs and bacterial dilutions in PBS (phosphate buffered saline), fetal liver, cotiledon tissues, and abomasum contents</a:t>
            </a:r>
          </a:p>
          <a:p>
            <a:pPr lvl="1" eaLnBrk="1" hangingPunct="1">
              <a:lnSpc>
                <a:spcPct val="80000"/>
              </a:lnSpc>
              <a:buFont typeface="Tahoma" pitchFamily="34" charset="0"/>
              <a:buNone/>
              <a:defRPr/>
            </a:pPr>
            <a:r>
              <a:rPr lang="tr-TR" sz="1800">
                <a:solidFill>
                  <a:srgbClr val="000000"/>
                </a:solidFill>
                <a:ea typeface="ＭＳ Ｐゴシック" charset="0"/>
              </a:rPr>
              <a:t> </a:t>
            </a:r>
          </a:p>
          <a:p>
            <a:pPr eaLnBrk="1" hangingPunct="1">
              <a:lnSpc>
                <a:spcPct val="80000"/>
              </a:lnSpc>
              <a:defRPr/>
            </a:pPr>
            <a:endParaRPr lang="tr-TR" sz="1800">
              <a:solidFill>
                <a:srgbClr val="000000"/>
              </a:solidFill>
            </a:endParaRPr>
          </a:p>
        </p:txBody>
      </p:sp>
    </p:spTree>
    <p:extLst>
      <p:ext uri="{BB962C8B-B14F-4D97-AF65-F5344CB8AC3E}">
        <p14:creationId xmlns:p14="http://schemas.microsoft.com/office/powerpoint/2010/main" val="4019800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5910" name="Group 918"/>
          <p:cNvGraphicFramePr>
            <a:graphicFrameLocks noGrp="1"/>
          </p:cNvGraphicFramePr>
          <p:nvPr/>
        </p:nvGraphicFramePr>
        <p:xfrm>
          <a:off x="2135189" y="300039"/>
          <a:ext cx="7921625" cy="6600825"/>
        </p:xfrm>
        <a:graphic>
          <a:graphicData uri="http://schemas.openxmlformats.org/drawingml/2006/table">
            <a:tbl>
              <a:tblPr/>
              <a:tblGrid>
                <a:gridCol w="1216025"/>
                <a:gridCol w="3627437"/>
                <a:gridCol w="969963"/>
                <a:gridCol w="1054100"/>
                <a:gridCol w="1054100"/>
              </a:tblGrid>
              <a:tr h="244475">
                <a:tc gridSpan="5">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Brucella</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Campylobacter</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 abortus</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Multiplex PCR-I</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Name of </a:t>
                      </a: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Primer</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Primer sequence</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Length</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Ta*</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Target Size</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Bru1F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AGGGCAAGGTGGAAGATTTG</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337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Bru1R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ATCGGAACGAGCGAAATACC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Campgen2F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AGCGCAACCCACGTATTTAG</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235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Campgen2R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ATTCCGGCTTCATGCTCTC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19</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Cabort5F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CCCATCACATTATCAGCAGGA</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21</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104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Cabort5R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CCTAGATCCATGACAACGGTAGA</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23</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gridSpan="5">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Brucella</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Campylobacter</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 abortus</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Multiplex PCR-II</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Bru1F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AGGGCAAGGTGGAAGATTTG</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337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Bru1R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ATCGGAACGAGCGAAATACC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Campgen3F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TGCCCTACACAAGAGGACAAC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21</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154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Campgen3R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AAGCGTCATAGCCTTGGT</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Cabort1F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TCCCAATGTAGGCATCACTC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213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Cabort1F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CCCTTGTATCCTCTAGGCTTGT</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22</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gridSpan="5">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Brucella</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Campylobacter</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Multiplex PCR</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Bru2F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CATGACACCCAAACTTAGCC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135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Bru2R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TTACTGCTCTACCTTCTGTGGATT</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24</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CampgenF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AGCGCAACCCACGTATTTAG</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206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CampgenR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GAACAATCCGAACTGGGACA</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gridSpan="5">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Coxiella burnetii </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Leptospira</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 </a:t>
                      </a:r>
                      <a:r>
                        <a:rPr kumimoji="0" lang="tr-TR" altLang="tr-TR" sz="1000" b="1" i="1"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Listeria</a:t>
                      </a:r>
                      <a:r>
                        <a:rPr kumimoji="0" lang="tr-TR" altLang="tr-TR" sz="10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 spp. Multiplex PCR</a:t>
                      </a:r>
                      <a:endPar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Lepto1F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GCGATTATGCCTGACCAAAT</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249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Lepto1R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TCCTTTCACTTCACCTGGTTT</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21</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CoxburF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GACGGCCAATTATCAGAACA</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20</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180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CoxburR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CGCTTTATTACCAATGACGAAC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22</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Listgen2F</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TGACACAAGTAACCGAGAATCA</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22</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132 bp</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Listgen2R</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CGTGCGCCCTTTCTAACT</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18</a:t>
                      </a: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bl>
          </a:graphicData>
        </a:graphic>
      </p:graphicFrame>
    </p:spTree>
    <p:extLst>
      <p:ext uri="{BB962C8B-B14F-4D97-AF65-F5344CB8AC3E}">
        <p14:creationId xmlns:p14="http://schemas.microsoft.com/office/powerpoint/2010/main" val="83568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317" name="Group 253"/>
          <p:cNvGraphicFramePr>
            <a:graphicFrameLocks noGrp="1"/>
          </p:cNvGraphicFramePr>
          <p:nvPr/>
        </p:nvGraphicFramePr>
        <p:xfrm>
          <a:off x="2711450" y="1268414"/>
          <a:ext cx="6840538" cy="4359275"/>
        </p:xfrm>
        <a:graphic>
          <a:graphicData uri="http://schemas.openxmlformats.org/drawingml/2006/table">
            <a:tbl>
              <a:tblPr/>
              <a:tblGrid>
                <a:gridCol w="2279650"/>
                <a:gridCol w="2281238"/>
                <a:gridCol w="2279650"/>
              </a:tblGrid>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PCR Content</a:t>
                      </a:r>
                      <a:endPar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endParaRP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Concentration</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Final Conc.</a:t>
                      </a:r>
                      <a:endPar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endParaRP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 x PCR Buffer</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 x PCR Buffer</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2.5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MgCl</a:t>
                      </a:r>
                      <a:r>
                        <a:rPr kumimoji="0" lang="tr-TR" altLang="tr-TR" sz="1600" b="0" i="0" u="none" strike="noStrike" cap="none" normalizeH="0" baseline="-30000" smtClean="0">
                          <a:ln>
                            <a:noFill/>
                          </a:ln>
                          <a:solidFill>
                            <a:srgbClr val="000000"/>
                          </a:solidFill>
                          <a:effectLst/>
                          <a:latin typeface="Arial" panose="020B0604020202020204" pitchFamily="34" charset="0"/>
                          <a:ea typeface="Times New Roman" panose="02020603050405020304" pitchFamily="18" charset="0"/>
                        </a:rPr>
                        <a:t>2</a:t>
                      </a:r>
                      <a:endPar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endParaRP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25 mM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3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dNTP mix</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 mM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Forward primer 1</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100 µM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Reverse primer 1</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100 µM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Forward primer 2</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100 µM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Reverse primer 2</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100 µM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Forward primer 3</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100 µM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Reverse primer 3</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100 µM</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0.1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Taq polimeraz</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5 U /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0.4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DEPC-water</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15.5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5329">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Extracted</a:t>
                      </a: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 DNA</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&gt;10 ng</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2 µl</a:t>
                      </a:r>
                    </a:p>
                  </a:txBody>
                  <a:tcPr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4268" name="Text Box 252"/>
          <p:cNvSpPr txBox="1">
            <a:spLocks noChangeArrowheads="1"/>
          </p:cNvSpPr>
          <p:nvPr/>
        </p:nvSpPr>
        <p:spPr bwMode="auto">
          <a:xfrm>
            <a:off x="2566989" y="476251"/>
            <a:ext cx="7273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tr-TR" altLang="tr-TR" sz="1800">
                <a:solidFill>
                  <a:srgbClr val="000000"/>
                </a:solidFill>
              </a:rPr>
              <a:t>Table. Multiplex-PCR Mix</a:t>
            </a:r>
          </a:p>
        </p:txBody>
      </p:sp>
    </p:spTree>
    <p:extLst>
      <p:ext uri="{BB962C8B-B14F-4D97-AF65-F5344CB8AC3E}">
        <p14:creationId xmlns:p14="http://schemas.microsoft.com/office/powerpoint/2010/main" val="36743132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9200" name="Group 112"/>
          <p:cNvGraphicFramePr>
            <a:graphicFrameLocks noGrp="1"/>
          </p:cNvGraphicFramePr>
          <p:nvPr/>
        </p:nvGraphicFramePr>
        <p:xfrm>
          <a:off x="2495550" y="1268414"/>
          <a:ext cx="6985000" cy="4105278"/>
        </p:xfrm>
        <a:graphic>
          <a:graphicData uri="http://schemas.openxmlformats.org/drawingml/2006/table">
            <a:tbl>
              <a:tblPr/>
              <a:tblGrid>
                <a:gridCol w="2328863"/>
                <a:gridCol w="2327275"/>
                <a:gridCol w="2328862"/>
              </a:tblGrid>
              <a:tr h="684213">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PCR Step</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Cycling Conditions</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Cycles</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4213">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Initial Denaturation</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94°C 4 min.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 cycle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4213">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Denaturation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94°C 30 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3">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30 cycles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4213">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Primer annealing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54°C 30 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r>
              <a:tr h="684213">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Arial" panose="020B0604020202020204" pitchFamily="34" charset="0"/>
                        </a:rPr>
                        <a:t>Extension</a:t>
                      </a:r>
                      <a:endPar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65°C 1 min.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r>
              <a:tr h="684213">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Final extension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65°C 3 min.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cs typeface="Times New Roman" panose="02020603050405020304" pitchFamily="18" charset="0"/>
                        </a:rPr>
                        <a:t>1 cycle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5262" name="Text Box 114"/>
          <p:cNvSpPr txBox="1">
            <a:spLocks noChangeArrowheads="1"/>
          </p:cNvSpPr>
          <p:nvPr/>
        </p:nvSpPr>
        <p:spPr bwMode="auto">
          <a:xfrm>
            <a:off x="2495551" y="476251"/>
            <a:ext cx="7273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tr-TR" altLang="tr-TR" sz="1800">
                <a:solidFill>
                  <a:srgbClr val="000000"/>
                </a:solidFill>
              </a:rPr>
              <a:t>Table. Optimized Multiplex-PCR Amplification Protocol.</a:t>
            </a:r>
          </a:p>
        </p:txBody>
      </p:sp>
    </p:spTree>
    <p:extLst>
      <p:ext uri="{BB962C8B-B14F-4D97-AF65-F5344CB8AC3E}">
        <p14:creationId xmlns:p14="http://schemas.microsoft.com/office/powerpoint/2010/main" val="2454233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35188" y="2060576"/>
            <a:ext cx="7847012" cy="1431925"/>
          </a:xfrm>
          <a:gradFill rotWithShape="1">
            <a:gsLst>
              <a:gs pos="0">
                <a:schemeClr val="folHlink">
                  <a:alpha val="67000"/>
                </a:schemeClr>
              </a:gs>
              <a:gs pos="100000">
                <a:schemeClr val="folHlink">
                  <a:gamma/>
                  <a:shade val="46275"/>
                  <a:invGamma/>
                </a:schemeClr>
              </a:gs>
            </a:gsLst>
            <a:lin ang="5400000" scaled="1"/>
          </a:gradFill>
        </p:spPr>
        <p:txBody>
          <a:bodyPr/>
          <a:lstStyle/>
          <a:p>
            <a:pPr eaLnBrk="1" hangingPunct="1">
              <a:defRPr/>
            </a:pPr>
            <a:r>
              <a:rPr lang="en-US" altLang="tr-TR" sz="2400" b="1">
                <a:solidFill>
                  <a:srgbClr val="000000"/>
                </a:solidFill>
                <a:effectLst>
                  <a:outerShdw blurRad="38100" dist="38100" dir="2700000" algn="tl">
                    <a:srgbClr val="FFFFFF"/>
                  </a:outerShdw>
                </a:effectLst>
              </a:rPr>
              <a:t>DEVELOPMENT OF MULTIPLEX-PCR TECHNIQUES FOR DETECTION OF ABORTIVE BACTERIAL INFECTIONS OF SHEEP</a:t>
            </a:r>
            <a:r>
              <a:rPr lang="tr-TR" altLang="tr-TR" sz="4000">
                <a:effectLst>
                  <a:outerShdw blurRad="38100" dist="38100" dir="2700000" algn="tl">
                    <a:srgbClr val="FFFFFF"/>
                  </a:outerShdw>
                </a:effectLst>
                <a:latin typeface="Tahoma" panose="020B0604030504040204" pitchFamily="34" charset="0"/>
              </a:rPr>
              <a:t> </a:t>
            </a:r>
          </a:p>
        </p:txBody>
      </p:sp>
      <p:sp>
        <p:nvSpPr>
          <p:cNvPr id="2051" name="Rectangle 3"/>
          <p:cNvSpPr>
            <a:spLocks noGrp="1" noChangeArrowheads="1"/>
          </p:cNvSpPr>
          <p:nvPr>
            <p:ph type="subTitle" idx="1"/>
          </p:nvPr>
        </p:nvSpPr>
        <p:spPr>
          <a:xfrm>
            <a:off x="2895600" y="3886200"/>
            <a:ext cx="6400800" cy="838200"/>
          </a:xfrm>
        </p:spPr>
        <p:txBody>
          <a:bodyPr/>
          <a:lstStyle/>
          <a:p>
            <a:pPr eaLnBrk="1" hangingPunct="1">
              <a:lnSpc>
                <a:spcPct val="90000"/>
              </a:lnSpc>
              <a:defRPr/>
            </a:pPr>
            <a:r>
              <a:rPr lang="tr-TR" altLang="tr-TR" sz="2000" b="1" u="sng">
                <a:solidFill>
                  <a:srgbClr val="000000"/>
                </a:solidFill>
                <a:effectLst>
                  <a:outerShdw blurRad="38100" dist="38100" dir="2700000" algn="tl">
                    <a:srgbClr val="C0C0C0"/>
                  </a:outerShdw>
                </a:effectLst>
                <a:latin typeface="Tahoma" panose="020B0604030504040204" pitchFamily="34" charset="0"/>
              </a:rPr>
              <a:t>B. SAREYYUPOGLU</a:t>
            </a:r>
            <a:r>
              <a:rPr lang="tr-TR" altLang="tr-TR" sz="2000">
                <a:solidFill>
                  <a:srgbClr val="000000"/>
                </a:solidFill>
                <a:effectLst>
                  <a:outerShdw blurRad="38100" dist="38100" dir="2700000" algn="tl">
                    <a:srgbClr val="C0C0C0"/>
                  </a:outerShdw>
                </a:effectLst>
                <a:latin typeface="Tahoma" panose="020B0604030504040204" pitchFamily="34" charset="0"/>
              </a:rPr>
              <a:t>, K. S. DİKER, S. GÜNGÖRDÜ, Z. CANTEKİN, R. JAHED</a:t>
            </a:r>
            <a:r>
              <a:rPr lang="tr-TR" altLang="tr-TR" smtClean="0">
                <a:solidFill>
                  <a:srgbClr val="000000"/>
                </a:solidFill>
                <a:effectLst>
                  <a:outerShdw blurRad="38100" dist="38100" dir="2700000" algn="tl">
                    <a:srgbClr val="C0C0C0"/>
                  </a:outerShdw>
                </a:effectLst>
                <a:latin typeface="Tahoma" panose="020B0604030504040204" pitchFamily="34" charset="0"/>
              </a:rPr>
              <a:t> </a:t>
            </a:r>
          </a:p>
        </p:txBody>
      </p:sp>
      <p:pic>
        <p:nvPicPr>
          <p:cNvPr id="79876" name="Picture 4" descr="top"/>
          <p:cNvPicPr>
            <a:picLocks noChangeAspect="1" noChangeArrowheads="1"/>
          </p:cNvPicPr>
          <p:nvPr/>
        </p:nvPicPr>
        <p:blipFill>
          <a:blip r:embed="rId2">
            <a:extLst>
              <a:ext uri="{28A0092B-C50C-407E-A947-70E740481C1C}">
                <a14:useLocalDpi xmlns:a14="http://schemas.microsoft.com/office/drawing/2010/main" val="0"/>
              </a:ext>
            </a:extLst>
          </a:blip>
          <a:srcRect l="1755" t="4185" r="80536" b="7176"/>
          <a:stretch>
            <a:fillRect/>
          </a:stretch>
        </p:blipFill>
        <p:spPr bwMode="auto">
          <a:xfrm>
            <a:off x="2351089" y="333375"/>
            <a:ext cx="1163637" cy="1219200"/>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9877" name="Picture 5" descr="veterinerli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388" y="404813"/>
            <a:ext cx="1219200" cy="1219200"/>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9878" name="Picture 6" descr="top"/>
          <p:cNvPicPr>
            <a:picLocks noChangeAspect="1" noChangeArrowheads="1"/>
          </p:cNvPicPr>
          <p:nvPr/>
        </p:nvPicPr>
        <p:blipFill>
          <a:blip r:embed="rId2">
            <a:extLst>
              <a:ext uri="{28A0092B-C50C-407E-A947-70E740481C1C}">
                <a14:useLocalDpi xmlns:a14="http://schemas.microsoft.com/office/drawing/2010/main" val="0"/>
              </a:ext>
            </a:extLst>
          </a:blip>
          <a:srcRect l="59735" t="66872" r="4900"/>
          <a:stretch>
            <a:fillRect/>
          </a:stretch>
        </p:blipFill>
        <p:spPr bwMode="auto">
          <a:xfrm>
            <a:off x="3935413" y="549275"/>
            <a:ext cx="4176712"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7"/>
          <p:cNvSpPr>
            <a:spLocks noChangeArrowheads="1"/>
          </p:cNvSpPr>
          <p:nvPr/>
        </p:nvSpPr>
        <p:spPr bwMode="auto">
          <a:xfrm>
            <a:off x="2566989" y="5229225"/>
            <a:ext cx="6840537" cy="641350"/>
          </a:xfrm>
          <a:prstGeom prst="rect">
            <a:avLst/>
          </a:prstGeom>
          <a:gradFill rotWithShape="1">
            <a:gsLst>
              <a:gs pos="0">
                <a:schemeClr val="folHlink">
                  <a:alpha val="77000"/>
                </a:schemeClr>
              </a:gs>
              <a:gs pos="100000">
                <a:schemeClr val="folHlink">
                  <a:gamma/>
                  <a:shade val="31765"/>
                  <a:invGamma/>
                </a:schemeClr>
              </a:gs>
            </a:gsLst>
            <a:lin ang="5400000" scaled="1"/>
          </a:gradFill>
          <a:ln w="9525">
            <a:noFill/>
            <a:miter lim="800000"/>
            <a:headEnd/>
            <a:tailEnd/>
          </a:ln>
          <a:effectLst/>
        </p:spPr>
        <p:txBody>
          <a:bodyPr>
            <a:spAutoFit/>
          </a:bodyPr>
          <a:lstStyle/>
          <a:p>
            <a:pPr algn="ctr">
              <a:defRPr/>
            </a:pPr>
            <a:r>
              <a:rPr lang="en-US">
                <a:solidFill>
                  <a:srgbClr val="000000"/>
                </a:solidFill>
                <a:latin typeface="Comic Sans MS" pitchFamily="66" charset="0"/>
                <a:cs typeface="ＭＳ Ｐゴシック" charset="0"/>
              </a:rPr>
              <a:t>Department of Microbiology, Faculty of Veterinary Medicine, </a:t>
            </a:r>
          </a:p>
          <a:p>
            <a:pPr algn="ctr">
              <a:defRPr/>
            </a:pPr>
            <a:r>
              <a:rPr lang="en-US">
                <a:solidFill>
                  <a:srgbClr val="000000"/>
                </a:solidFill>
                <a:latin typeface="Comic Sans MS" pitchFamily="66" charset="0"/>
                <a:cs typeface="ＭＳ Ｐゴシック" charset="0"/>
              </a:rPr>
              <a:t>Ankara University, 06110, Ankara-Turkey</a:t>
            </a:r>
            <a:endParaRPr lang="tr-TR">
              <a:solidFill>
                <a:srgbClr val="000000"/>
              </a:solidFill>
              <a:latin typeface="Comic Sans MS" pitchFamily="66" charset="0"/>
              <a:cs typeface="ＭＳ Ｐゴシック" charset="0"/>
            </a:endParaRPr>
          </a:p>
        </p:txBody>
      </p:sp>
    </p:spTree>
    <p:extLst>
      <p:ext uri="{BB962C8B-B14F-4D97-AF65-F5344CB8AC3E}">
        <p14:creationId xmlns:p14="http://schemas.microsoft.com/office/powerpoint/2010/main" val="224861086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981200" y="292100"/>
            <a:ext cx="8229600" cy="833438"/>
          </a:xfrm>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sz="3200" dirty="0">
                <a:solidFill>
                  <a:srgbClr val="FFC000"/>
                </a:solidFill>
              </a:rPr>
              <a:t>MULTIPLEX PCR</a:t>
            </a:r>
          </a:p>
        </p:txBody>
      </p:sp>
      <p:sp>
        <p:nvSpPr>
          <p:cNvPr id="80899" name="Rectangle 3"/>
          <p:cNvSpPr>
            <a:spLocks noGrp="1" noChangeArrowheads="1"/>
          </p:cNvSpPr>
          <p:nvPr>
            <p:ph type="body" idx="1"/>
          </p:nvPr>
        </p:nvSpPr>
        <p:spPr>
          <a:xfrm>
            <a:off x="1703388" y="1341439"/>
            <a:ext cx="8642350" cy="4967287"/>
          </a:xfrm>
        </p:spPr>
        <p:txBody>
          <a:bodyPr/>
          <a:lstStyle/>
          <a:p>
            <a:pPr eaLnBrk="1" hangingPunct="1">
              <a:buFont typeface="Wingdings" panose="05000000000000000000" pitchFamily="2" charset="2"/>
              <a:buChar char="Ø"/>
            </a:pPr>
            <a:r>
              <a:rPr lang="en-US" altLang="tr-TR">
                <a:solidFill>
                  <a:srgbClr val="000000"/>
                </a:solidFill>
                <a:latin typeface="Tahoma" panose="020B0604030504040204" pitchFamily="34" charset="0"/>
              </a:rPr>
              <a:t>Multiplex PCR is a widespread molecular biology technique for amplification of multiple targets in a single PCR experiment. </a:t>
            </a:r>
            <a:endParaRPr lang="tr-TR" altLang="tr-TR">
              <a:solidFill>
                <a:srgbClr val="000000"/>
              </a:solidFill>
              <a:latin typeface="Tahoma" panose="020B0604030504040204" pitchFamily="34" charset="0"/>
            </a:endParaRPr>
          </a:p>
          <a:p>
            <a:pPr eaLnBrk="1" hangingPunct="1">
              <a:buFont typeface="Wingdings" panose="05000000000000000000" pitchFamily="2" charset="2"/>
              <a:buChar char="Ø"/>
            </a:pPr>
            <a:r>
              <a:rPr lang="en-US" altLang="tr-TR">
                <a:solidFill>
                  <a:srgbClr val="000000"/>
                </a:solidFill>
                <a:latin typeface="Tahoma" panose="020B0604030504040204" pitchFamily="34" charset="0"/>
              </a:rPr>
              <a:t>In a multiplexing assay, more than one target sequence can be amplified by using multiple primer pairs in a reaction mixture. </a:t>
            </a:r>
            <a:endParaRPr lang="tr-TR" altLang="tr-TR">
              <a:solidFill>
                <a:srgbClr val="000000"/>
              </a:solidFill>
              <a:latin typeface="Tahoma" panose="020B0604030504040204" pitchFamily="34" charset="0"/>
            </a:endParaRPr>
          </a:p>
          <a:p>
            <a:pPr eaLnBrk="1" hangingPunct="1">
              <a:buFont typeface="Wingdings" panose="05000000000000000000" pitchFamily="2" charset="2"/>
              <a:buChar char="Ø"/>
            </a:pPr>
            <a:r>
              <a:rPr lang="en-US" altLang="tr-TR">
                <a:solidFill>
                  <a:srgbClr val="000000"/>
                </a:solidFill>
                <a:latin typeface="Tahoma" panose="020B0604030504040204" pitchFamily="34" charset="0"/>
              </a:rPr>
              <a:t>As an extension to the practical use of PCR, this technique has the potential to produce considerable savings in time and effort within the laboratory without compromising on the utility of the experiment.</a:t>
            </a:r>
          </a:p>
          <a:p>
            <a:pPr eaLnBrk="1" hangingPunct="1">
              <a:buFontTx/>
              <a:buNone/>
            </a:pPr>
            <a:endParaRPr lang="tr-TR" altLang="tr-TR">
              <a:solidFill>
                <a:srgbClr val="000000"/>
              </a:solidFill>
            </a:endParaRPr>
          </a:p>
          <a:p>
            <a:pPr eaLnBrk="1" hangingPunct="1"/>
            <a:endParaRPr lang="tr-TR" altLang="tr-TR">
              <a:solidFill>
                <a:srgbClr val="000000"/>
              </a:solidFill>
            </a:endParaRPr>
          </a:p>
          <a:p>
            <a:pPr eaLnBrk="1" hangingPunct="1">
              <a:buFontTx/>
              <a:buNone/>
            </a:pPr>
            <a:endParaRPr lang="tr-TR" altLang="tr-TR">
              <a:solidFill>
                <a:srgbClr val="000000"/>
              </a:solidFill>
            </a:endParaRPr>
          </a:p>
        </p:txBody>
      </p:sp>
    </p:spTree>
    <p:extLst>
      <p:ext uri="{BB962C8B-B14F-4D97-AF65-F5344CB8AC3E}">
        <p14:creationId xmlns:p14="http://schemas.microsoft.com/office/powerpoint/2010/main" val="36596985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981200" y="292100"/>
            <a:ext cx="8229600" cy="833438"/>
          </a:xfrm>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sz="3200" dirty="0">
                <a:solidFill>
                  <a:srgbClr val="FFC000"/>
                </a:solidFill>
              </a:rPr>
              <a:t>TYPES OF MULTIPLEX PCR</a:t>
            </a:r>
          </a:p>
        </p:txBody>
      </p:sp>
      <p:sp>
        <p:nvSpPr>
          <p:cNvPr id="81923" name="Rectangle 3"/>
          <p:cNvSpPr>
            <a:spLocks noGrp="1" noChangeArrowheads="1"/>
          </p:cNvSpPr>
          <p:nvPr>
            <p:ph type="body" idx="1"/>
          </p:nvPr>
        </p:nvSpPr>
        <p:spPr>
          <a:xfrm>
            <a:off x="1703388" y="1341439"/>
            <a:ext cx="8642350" cy="4967287"/>
          </a:xfrm>
        </p:spPr>
        <p:txBody>
          <a:bodyPr/>
          <a:lstStyle/>
          <a:p>
            <a:r>
              <a:rPr lang="en-US" altLang="tr-TR" sz="2400">
                <a:solidFill>
                  <a:srgbClr val="000000"/>
                </a:solidFill>
                <a:latin typeface="Tahoma" panose="020B0604030504040204" pitchFamily="34" charset="0"/>
              </a:rPr>
              <a:t>Multiplexing reactions can be broadly divided in two categories:</a:t>
            </a:r>
            <a:br>
              <a:rPr lang="en-US" altLang="tr-TR" sz="2400">
                <a:solidFill>
                  <a:srgbClr val="000000"/>
                </a:solidFill>
                <a:latin typeface="Tahoma" panose="020B0604030504040204" pitchFamily="34" charset="0"/>
              </a:rPr>
            </a:br>
            <a:r>
              <a:rPr lang="en-US" altLang="tr-TR" sz="2400" b="1">
                <a:solidFill>
                  <a:srgbClr val="000000"/>
                </a:solidFill>
                <a:latin typeface="Tahoma" panose="020B0604030504040204" pitchFamily="34" charset="0"/>
              </a:rPr>
              <a:t>1. Single Template PCR Reaction</a:t>
            </a:r>
            <a:r>
              <a:rPr lang="en-US" altLang="tr-TR" sz="2400">
                <a:solidFill>
                  <a:srgbClr val="000000"/>
                </a:solidFill>
                <a:latin typeface="Tahoma" panose="020B0604030504040204" pitchFamily="34" charset="0"/>
              </a:rPr>
              <a:t/>
            </a:r>
            <a:br>
              <a:rPr lang="en-US" altLang="tr-TR" sz="2400">
                <a:solidFill>
                  <a:srgbClr val="000000"/>
                </a:solidFill>
                <a:latin typeface="Tahoma" panose="020B0604030504040204" pitchFamily="34" charset="0"/>
              </a:rPr>
            </a:br>
            <a:r>
              <a:rPr lang="en-US" altLang="tr-TR" sz="2400">
                <a:solidFill>
                  <a:srgbClr val="000000"/>
                </a:solidFill>
                <a:latin typeface="Tahoma" panose="020B0604030504040204" pitchFamily="34" charset="0"/>
              </a:rPr>
              <a:t>This technique uses a single template which can be a genomic DNA along with several pairs of forward and reverse primers to amplify specific regions within a template.</a:t>
            </a:r>
          </a:p>
          <a:p>
            <a:r>
              <a:rPr lang="en-US" altLang="tr-TR" sz="2400" b="1">
                <a:solidFill>
                  <a:srgbClr val="000000"/>
                </a:solidFill>
                <a:latin typeface="Tahoma" panose="020B0604030504040204" pitchFamily="34" charset="0"/>
              </a:rPr>
              <a:t>2. Multiple Template PCR Reaction</a:t>
            </a:r>
            <a:r>
              <a:rPr lang="en-US" altLang="tr-TR" sz="2400">
                <a:solidFill>
                  <a:srgbClr val="000000"/>
                </a:solidFill>
                <a:latin typeface="Tahoma" panose="020B0604030504040204" pitchFamily="34" charset="0"/>
              </a:rPr>
              <a:t/>
            </a:r>
            <a:br>
              <a:rPr lang="en-US" altLang="tr-TR" sz="2400">
                <a:solidFill>
                  <a:srgbClr val="000000"/>
                </a:solidFill>
                <a:latin typeface="Tahoma" panose="020B0604030504040204" pitchFamily="34" charset="0"/>
              </a:rPr>
            </a:br>
            <a:r>
              <a:rPr lang="en-US" altLang="tr-TR" sz="2400">
                <a:solidFill>
                  <a:srgbClr val="000000"/>
                </a:solidFill>
                <a:latin typeface="Tahoma" panose="020B0604030504040204" pitchFamily="34" charset="0"/>
              </a:rPr>
              <a:t>It uses multiple templates and several primer sets in the same reaction tube. Presence of multiple primers may lead to cross hybridization with each other and the possibility of mis-priming with other templates.</a:t>
            </a:r>
          </a:p>
          <a:p>
            <a:pPr eaLnBrk="1" hangingPunct="1">
              <a:buFont typeface="Wingdings" panose="05000000000000000000" pitchFamily="2" charset="2"/>
              <a:buChar char="Ø"/>
            </a:pPr>
            <a:endParaRPr lang="en-US" altLang="tr-TR" sz="2400">
              <a:solidFill>
                <a:srgbClr val="000000"/>
              </a:solidFill>
              <a:latin typeface="Tahoma" panose="020B0604030504040204" pitchFamily="34" charset="0"/>
            </a:endParaRPr>
          </a:p>
          <a:p>
            <a:pPr eaLnBrk="1" hangingPunct="1">
              <a:buFontTx/>
              <a:buNone/>
            </a:pPr>
            <a:endParaRPr lang="tr-TR" altLang="tr-TR" sz="2400">
              <a:solidFill>
                <a:srgbClr val="000000"/>
              </a:solidFill>
            </a:endParaRPr>
          </a:p>
          <a:p>
            <a:pPr eaLnBrk="1" hangingPunct="1"/>
            <a:endParaRPr lang="tr-TR" altLang="tr-TR" sz="2400">
              <a:solidFill>
                <a:srgbClr val="000000"/>
              </a:solidFill>
            </a:endParaRPr>
          </a:p>
          <a:p>
            <a:pPr eaLnBrk="1" hangingPunct="1">
              <a:buFontTx/>
              <a:buNone/>
            </a:pPr>
            <a:endParaRPr lang="tr-TR" altLang="tr-TR" sz="2400">
              <a:solidFill>
                <a:srgbClr val="000000"/>
              </a:solidFill>
            </a:endParaRPr>
          </a:p>
        </p:txBody>
      </p:sp>
    </p:spTree>
    <p:extLst>
      <p:ext uri="{BB962C8B-B14F-4D97-AF65-F5344CB8AC3E}">
        <p14:creationId xmlns:p14="http://schemas.microsoft.com/office/powerpoint/2010/main" val="839482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981200" y="292100"/>
            <a:ext cx="8229600" cy="833438"/>
          </a:xfrm>
          <a:gradFill rotWithShape="1">
            <a:gsLst>
              <a:gs pos="0">
                <a:schemeClr val="bg1">
                  <a:alpha val="39999"/>
                </a:schemeClr>
              </a:gs>
              <a:gs pos="100000">
                <a:schemeClr val="bg1">
                  <a:gamma/>
                  <a:shade val="46275"/>
                  <a:invGamma/>
                </a:schemeClr>
              </a:gs>
            </a:gsLst>
            <a:lin ang="5400000" scaled="1"/>
          </a:gradFill>
        </p:spPr>
        <p:txBody>
          <a:bodyPr/>
          <a:lstStyle/>
          <a:p>
            <a:pPr>
              <a:defRPr/>
            </a:pPr>
            <a:r>
              <a:rPr lang="tr-TR" sz="2800" dirty="0" err="1">
                <a:solidFill>
                  <a:srgbClr val="FFC000"/>
                </a:solidFill>
              </a:rPr>
              <a:t>Primer</a:t>
            </a:r>
            <a:r>
              <a:rPr lang="tr-TR" sz="2800" dirty="0">
                <a:solidFill>
                  <a:srgbClr val="FFC000"/>
                </a:solidFill>
              </a:rPr>
              <a:t> </a:t>
            </a:r>
            <a:r>
              <a:rPr lang="tr-TR" sz="2800" dirty="0" err="1">
                <a:solidFill>
                  <a:srgbClr val="FFC000"/>
                </a:solidFill>
              </a:rPr>
              <a:t>Design</a:t>
            </a:r>
            <a:r>
              <a:rPr lang="tr-TR" sz="2800" dirty="0">
                <a:solidFill>
                  <a:srgbClr val="FFC000"/>
                </a:solidFill>
              </a:rPr>
              <a:t> </a:t>
            </a:r>
            <a:r>
              <a:rPr lang="tr-TR" sz="2800" dirty="0" err="1">
                <a:solidFill>
                  <a:srgbClr val="FFC000"/>
                </a:solidFill>
              </a:rPr>
              <a:t>Parameters</a:t>
            </a:r>
            <a:r>
              <a:rPr lang="tr-TR" sz="2800" dirty="0">
                <a:solidFill>
                  <a:srgbClr val="FFC000"/>
                </a:solidFill>
              </a:rPr>
              <a:t> </a:t>
            </a:r>
            <a:r>
              <a:rPr lang="tr-TR" sz="2800" dirty="0" err="1">
                <a:solidFill>
                  <a:srgbClr val="FFC000"/>
                </a:solidFill>
              </a:rPr>
              <a:t>for</a:t>
            </a:r>
            <a:r>
              <a:rPr lang="tr-TR" sz="2800" dirty="0">
                <a:solidFill>
                  <a:srgbClr val="FFC000"/>
                </a:solidFill>
              </a:rPr>
              <a:t> </a:t>
            </a:r>
            <a:r>
              <a:rPr lang="tr-TR" sz="2800" dirty="0" err="1">
                <a:solidFill>
                  <a:srgbClr val="FFC000"/>
                </a:solidFill>
              </a:rPr>
              <a:t>Multiplex</a:t>
            </a:r>
            <a:r>
              <a:rPr lang="tr-TR" sz="2800" dirty="0">
                <a:solidFill>
                  <a:srgbClr val="FFC000"/>
                </a:solidFill>
              </a:rPr>
              <a:t> PCR</a:t>
            </a:r>
          </a:p>
        </p:txBody>
      </p:sp>
      <p:sp>
        <p:nvSpPr>
          <p:cNvPr id="82947" name="Rectangle 3"/>
          <p:cNvSpPr>
            <a:spLocks noGrp="1" noChangeArrowheads="1"/>
          </p:cNvSpPr>
          <p:nvPr>
            <p:ph type="body" idx="1"/>
          </p:nvPr>
        </p:nvSpPr>
        <p:spPr>
          <a:xfrm>
            <a:off x="1703388" y="1341439"/>
            <a:ext cx="8642350" cy="4967287"/>
          </a:xfrm>
        </p:spPr>
        <p:txBody>
          <a:bodyPr/>
          <a:lstStyle/>
          <a:p>
            <a:r>
              <a:rPr lang="en-US" altLang="tr-TR" sz="2000">
                <a:solidFill>
                  <a:srgbClr val="000000"/>
                </a:solidFill>
                <a:latin typeface="Tahoma" panose="020B0604030504040204" pitchFamily="34" charset="0"/>
              </a:rPr>
              <a:t>Design of specific primer sets is essential for a successful multiplex reaction. The important primer design considerations described below are a key to specific amplification with high yield. </a:t>
            </a:r>
          </a:p>
          <a:p>
            <a:r>
              <a:rPr lang="en-US" altLang="tr-TR" sz="2000" b="1">
                <a:solidFill>
                  <a:srgbClr val="000000"/>
                </a:solidFill>
                <a:latin typeface="Tahoma" panose="020B0604030504040204" pitchFamily="34" charset="0"/>
              </a:rPr>
              <a:t>1. Primer Length</a:t>
            </a:r>
            <a:r>
              <a:rPr lang="en-US" altLang="tr-TR" sz="2000">
                <a:solidFill>
                  <a:srgbClr val="000000"/>
                </a:solidFill>
                <a:latin typeface="Tahoma" panose="020B0604030504040204" pitchFamily="34" charset="0"/>
              </a:rPr>
              <a:t/>
            </a:r>
            <a:br>
              <a:rPr lang="en-US" altLang="tr-TR" sz="2000">
                <a:solidFill>
                  <a:srgbClr val="000000"/>
                </a:solidFill>
                <a:latin typeface="Tahoma" panose="020B0604030504040204" pitchFamily="34" charset="0"/>
              </a:rPr>
            </a:br>
            <a:r>
              <a:rPr lang="en-US" altLang="tr-TR" sz="2000">
                <a:solidFill>
                  <a:srgbClr val="000000"/>
                </a:solidFill>
                <a:latin typeface="Tahoma" panose="020B0604030504040204" pitchFamily="34" charset="0"/>
              </a:rPr>
              <a:t>Multiplex PCR assays involve designing of large number of primers, hence it is required that the designed primer should be of appropriate length. Usually, primers of short length, in the range of 18-22 bases are used. </a:t>
            </a:r>
          </a:p>
          <a:p>
            <a:r>
              <a:rPr lang="en-US" altLang="tr-TR" sz="2000" b="1">
                <a:solidFill>
                  <a:srgbClr val="000000"/>
                </a:solidFill>
                <a:latin typeface="Tahoma" panose="020B0604030504040204" pitchFamily="34" charset="0"/>
              </a:rPr>
              <a:t>2. Melting Temperature</a:t>
            </a:r>
            <a:r>
              <a:rPr lang="en-US" altLang="tr-TR" sz="2000">
                <a:solidFill>
                  <a:srgbClr val="000000"/>
                </a:solidFill>
                <a:latin typeface="Tahoma" panose="020B0604030504040204" pitchFamily="34" charset="0"/>
              </a:rPr>
              <a:t/>
            </a:r>
            <a:br>
              <a:rPr lang="en-US" altLang="tr-TR" sz="2000">
                <a:solidFill>
                  <a:srgbClr val="000000"/>
                </a:solidFill>
                <a:latin typeface="Tahoma" panose="020B0604030504040204" pitchFamily="34" charset="0"/>
              </a:rPr>
            </a:br>
            <a:r>
              <a:rPr lang="en-US" altLang="tr-TR" sz="2000">
                <a:solidFill>
                  <a:srgbClr val="000000"/>
                </a:solidFill>
                <a:latin typeface="Tahoma" panose="020B0604030504040204" pitchFamily="34" charset="0"/>
              </a:rPr>
              <a:t>Primers with similar Tm, preferably between 55°C-60°C are used. For sequences with high GC content, primers with a higher Tm (preferably 75°C-80°C) are recommended. A Tm variation of between 3°-5° C is acceptable for primers used in a pool.</a:t>
            </a:r>
          </a:p>
        </p:txBody>
      </p:sp>
    </p:spTree>
    <p:extLst>
      <p:ext uri="{BB962C8B-B14F-4D97-AF65-F5344CB8AC3E}">
        <p14:creationId xmlns:p14="http://schemas.microsoft.com/office/powerpoint/2010/main" val="1132506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type="body" idx="1"/>
          </p:nvPr>
        </p:nvSpPr>
        <p:spPr>
          <a:xfrm>
            <a:off x="1703388" y="1341439"/>
            <a:ext cx="8642350" cy="4967287"/>
          </a:xfrm>
        </p:spPr>
        <p:txBody>
          <a:bodyPr/>
          <a:lstStyle/>
          <a:p>
            <a:r>
              <a:rPr lang="en-US" altLang="tr-TR" sz="2000" b="1">
                <a:solidFill>
                  <a:srgbClr val="000000"/>
                </a:solidFill>
                <a:latin typeface="Tahoma" panose="020B0604030504040204" pitchFamily="34" charset="0"/>
              </a:rPr>
              <a:t>3. Specificity</a:t>
            </a:r>
            <a:r>
              <a:rPr lang="en-US" altLang="tr-TR" sz="2000">
                <a:solidFill>
                  <a:srgbClr val="000000"/>
                </a:solidFill>
                <a:latin typeface="Tahoma" panose="020B0604030504040204" pitchFamily="34" charset="0"/>
              </a:rPr>
              <a:t/>
            </a:r>
            <a:br>
              <a:rPr lang="en-US" altLang="tr-TR" sz="2000">
                <a:solidFill>
                  <a:srgbClr val="000000"/>
                </a:solidFill>
                <a:latin typeface="Tahoma" panose="020B0604030504040204" pitchFamily="34" charset="0"/>
              </a:rPr>
            </a:br>
            <a:r>
              <a:rPr lang="en-US" altLang="tr-TR" sz="2000">
                <a:solidFill>
                  <a:srgbClr val="000000"/>
                </a:solidFill>
                <a:latin typeface="Tahoma" panose="020B0604030504040204" pitchFamily="34" charset="0"/>
              </a:rPr>
              <a:t>It is important to consider the specificity of designed primers to the target sequences, while preparing a multiplex assay, especially since competition exists when multiple target sequences are in a single reaction vessel. </a:t>
            </a:r>
          </a:p>
          <a:p>
            <a:r>
              <a:rPr lang="en-US" altLang="tr-TR" sz="2000" b="1">
                <a:solidFill>
                  <a:srgbClr val="000000"/>
                </a:solidFill>
                <a:latin typeface="Tahoma" panose="020B0604030504040204" pitchFamily="34" charset="0"/>
              </a:rPr>
              <a:t>4. Avoid Primer Dimer Formation</a:t>
            </a:r>
            <a:r>
              <a:rPr lang="en-US" altLang="tr-TR" sz="2000">
                <a:solidFill>
                  <a:srgbClr val="000000"/>
                </a:solidFill>
                <a:latin typeface="Tahoma" panose="020B0604030504040204" pitchFamily="34" charset="0"/>
              </a:rPr>
              <a:t/>
            </a:r>
            <a:br>
              <a:rPr lang="en-US" altLang="tr-TR" sz="2000">
                <a:solidFill>
                  <a:srgbClr val="000000"/>
                </a:solidFill>
                <a:latin typeface="Tahoma" panose="020B0604030504040204" pitchFamily="34" charset="0"/>
              </a:rPr>
            </a:br>
            <a:r>
              <a:rPr lang="en-US" altLang="tr-TR" sz="2000">
                <a:solidFill>
                  <a:srgbClr val="000000"/>
                </a:solidFill>
                <a:latin typeface="Tahoma" panose="020B0604030504040204" pitchFamily="34" charset="0"/>
              </a:rPr>
              <a:t>The designed primers should be checked for formation of primer dimers, with all the primers present in the reaction mixture. Dimerization leads to unspecific amplification.</a:t>
            </a:r>
          </a:p>
          <a:p>
            <a:r>
              <a:rPr lang="en-US" altLang="tr-TR" sz="2000">
                <a:solidFill>
                  <a:srgbClr val="000000"/>
                </a:solidFill>
                <a:latin typeface="Tahoma" panose="020B0604030504040204" pitchFamily="34" charset="0"/>
              </a:rPr>
              <a:t>All other parameters are similar to standard PCR primer design guidelines.</a:t>
            </a:r>
          </a:p>
          <a:p>
            <a:pPr eaLnBrk="1" hangingPunct="1">
              <a:buFont typeface="Wingdings" panose="05000000000000000000" pitchFamily="2" charset="2"/>
              <a:buChar char="Ø"/>
            </a:pPr>
            <a:endParaRPr lang="en-US" altLang="tr-TR" sz="2000">
              <a:solidFill>
                <a:srgbClr val="000000"/>
              </a:solidFill>
              <a:latin typeface="Tahoma" panose="020B0604030504040204" pitchFamily="34" charset="0"/>
            </a:endParaRPr>
          </a:p>
          <a:p>
            <a:pPr eaLnBrk="1" hangingPunct="1">
              <a:buFontTx/>
              <a:buNone/>
            </a:pPr>
            <a:endParaRPr lang="tr-TR" altLang="tr-TR" sz="2000">
              <a:solidFill>
                <a:srgbClr val="000000"/>
              </a:solidFill>
            </a:endParaRPr>
          </a:p>
          <a:p>
            <a:pPr eaLnBrk="1" hangingPunct="1"/>
            <a:endParaRPr lang="tr-TR" altLang="tr-TR" sz="2000">
              <a:solidFill>
                <a:srgbClr val="000000"/>
              </a:solidFill>
            </a:endParaRPr>
          </a:p>
          <a:p>
            <a:pPr eaLnBrk="1" hangingPunct="1">
              <a:buFontTx/>
              <a:buNone/>
            </a:pPr>
            <a:endParaRPr lang="tr-TR" altLang="tr-TR" sz="2000">
              <a:solidFill>
                <a:srgbClr val="000000"/>
              </a:solidFill>
            </a:endParaRPr>
          </a:p>
        </p:txBody>
      </p:sp>
      <p:sp>
        <p:nvSpPr>
          <p:cNvPr id="4" name="Rectangle 2"/>
          <p:cNvSpPr txBox="1">
            <a:spLocks noChangeArrowheads="1"/>
          </p:cNvSpPr>
          <p:nvPr/>
        </p:nvSpPr>
        <p:spPr bwMode="auto">
          <a:xfrm>
            <a:off x="2133600" y="444500"/>
            <a:ext cx="8229600" cy="833438"/>
          </a:xfrm>
          <a:prstGeom prst="rect">
            <a:avLst/>
          </a:prstGeom>
          <a:gradFill rotWithShape="1">
            <a:gsLst>
              <a:gs pos="0">
                <a:schemeClr val="bg1">
                  <a:alpha val="39999"/>
                </a:schemeClr>
              </a:gs>
              <a:gs pos="100000">
                <a:schemeClr val="bg1">
                  <a:gamma/>
                  <a:shade val="46275"/>
                  <a:invGamma/>
                </a:schemeClr>
              </a:gs>
            </a:gsLst>
            <a:lin ang="5400000" scaled="1"/>
          </a:gradFill>
          <a:ln w="9525">
            <a:noFill/>
            <a:miter lim="800000"/>
            <a:headEnd/>
            <a:tailEnd/>
          </a:ln>
          <a:effectLst/>
        </p:spPr>
        <p:txBody>
          <a:bodyPr anchor="ctr"/>
          <a:lstStyle/>
          <a:p>
            <a:pPr algn="ctr">
              <a:defRPr/>
            </a:pPr>
            <a:r>
              <a:rPr lang="tr-TR" sz="2800" kern="0" dirty="0" err="1">
                <a:solidFill>
                  <a:srgbClr val="FFC000"/>
                </a:solidFill>
                <a:latin typeface="+mj-lt"/>
                <a:ea typeface="+mj-ea"/>
                <a:cs typeface="+mj-cs"/>
              </a:rPr>
              <a:t>Primer</a:t>
            </a:r>
            <a:r>
              <a:rPr lang="tr-TR" sz="2800" kern="0" dirty="0">
                <a:solidFill>
                  <a:srgbClr val="FFC000"/>
                </a:solidFill>
                <a:latin typeface="+mj-lt"/>
                <a:ea typeface="+mj-ea"/>
                <a:cs typeface="+mj-cs"/>
              </a:rPr>
              <a:t> </a:t>
            </a:r>
            <a:r>
              <a:rPr lang="tr-TR" sz="2800" kern="0" dirty="0" err="1">
                <a:solidFill>
                  <a:srgbClr val="FFC000"/>
                </a:solidFill>
                <a:latin typeface="+mj-lt"/>
                <a:ea typeface="+mj-ea"/>
                <a:cs typeface="+mj-cs"/>
              </a:rPr>
              <a:t>Design</a:t>
            </a:r>
            <a:r>
              <a:rPr lang="tr-TR" sz="2800" kern="0" dirty="0">
                <a:solidFill>
                  <a:srgbClr val="FFC000"/>
                </a:solidFill>
                <a:latin typeface="+mj-lt"/>
                <a:ea typeface="+mj-ea"/>
                <a:cs typeface="+mj-cs"/>
              </a:rPr>
              <a:t> </a:t>
            </a:r>
            <a:r>
              <a:rPr lang="tr-TR" sz="2800" kern="0" dirty="0" err="1">
                <a:solidFill>
                  <a:srgbClr val="FFC000"/>
                </a:solidFill>
                <a:latin typeface="+mj-lt"/>
                <a:ea typeface="+mj-ea"/>
                <a:cs typeface="+mj-cs"/>
              </a:rPr>
              <a:t>Parameters</a:t>
            </a:r>
            <a:r>
              <a:rPr lang="tr-TR" sz="2800" kern="0" dirty="0">
                <a:solidFill>
                  <a:srgbClr val="FFC000"/>
                </a:solidFill>
                <a:latin typeface="+mj-lt"/>
                <a:ea typeface="+mj-ea"/>
                <a:cs typeface="+mj-cs"/>
              </a:rPr>
              <a:t> </a:t>
            </a:r>
            <a:r>
              <a:rPr lang="tr-TR" sz="2800" kern="0" dirty="0" err="1">
                <a:solidFill>
                  <a:srgbClr val="FFC000"/>
                </a:solidFill>
                <a:latin typeface="+mj-lt"/>
                <a:ea typeface="+mj-ea"/>
                <a:cs typeface="+mj-cs"/>
              </a:rPr>
              <a:t>for</a:t>
            </a:r>
            <a:r>
              <a:rPr lang="tr-TR" sz="2800" kern="0" dirty="0">
                <a:solidFill>
                  <a:srgbClr val="FFC000"/>
                </a:solidFill>
                <a:latin typeface="+mj-lt"/>
                <a:ea typeface="+mj-ea"/>
                <a:cs typeface="+mj-cs"/>
              </a:rPr>
              <a:t> </a:t>
            </a:r>
            <a:r>
              <a:rPr lang="tr-TR" sz="2800" kern="0" dirty="0" err="1">
                <a:solidFill>
                  <a:srgbClr val="FFC000"/>
                </a:solidFill>
                <a:latin typeface="+mj-lt"/>
                <a:ea typeface="+mj-ea"/>
                <a:cs typeface="+mj-cs"/>
              </a:rPr>
              <a:t>Multiplex</a:t>
            </a:r>
            <a:r>
              <a:rPr lang="tr-TR" sz="2800" kern="0" dirty="0">
                <a:solidFill>
                  <a:srgbClr val="FFC000"/>
                </a:solidFill>
                <a:latin typeface="+mj-lt"/>
                <a:ea typeface="+mj-ea"/>
                <a:cs typeface="+mj-cs"/>
              </a:rPr>
              <a:t> PCR</a:t>
            </a:r>
          </a:p>
        </p:txBody>
      </p:sp>
    </p:spTree>
    <p:extLst>
      <p:ext uri="{BB962C8B-B14F-4D97-AF65-F5344CB8AC3E}">
        <p14:creationId xmlns:p14="http://schemas.microsoft.com/office/powerpoint/2010/main" val="890539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type="body" idx="1"/>
          </p:nvPr>
        </p:nvSpPr>
        <p:spPr>
          <a:xfrm>
            <a:off x="1703388" y="1341439"/>
            <a:ext cx="8642350" cy="4967287"/>
          </a:xfrm>
        </p:spPr>
        <p:txBody>
          <a:bodyPr/>
          <a:lstStyle/>
          <a:p>
            <a:r>
              <a:rPr lang="en-US" altLang="tr-TR" sz="1800" b="1">
                <a:solidFill>
                  <a:srgbClr val="000000"/>
                </a:solidFill>
                <a:latin typeface="Tahoma" panose="020B0604030504040204" pitchFamily="34" charset="0"/>
              </a:rPr>
              <a:t>1. Internal Controls</a:t>
            </a:r>
            <a:r>
              <a:rPr lang="en-US" altLang="tr-TR" sz="1800">
                <a:solidFill>
                  <a:srgbClr val="000000"/>
                </a:solidFill>
                <a:latin typeface="Tahoma" panose="020B0604030504040204" pitchFamily="34" charset="0"/>
              </a:rPr>
              <a:t/>
            </a:r>
            <a:br>
              <a:rPr lang="en-US" altLang="tr-TR" sz="1800">
                <a:solidFill>
                  <a:srgbClr val="000000"/>
                </a:solidFill>
                <a:latin typeface="Tahoma" panose="020B0604030504040204" pitchFamily="34" charset="0"/>
              </a:rPr>
            </a:br>
            <a:r>
              <a:rPr lang="en-US" altLang="tr-TR" sz="1800">
                <a:solidFill>
                  <a:srgbClr val="000000"/>
                </a:solidFill>
                <a:latin typeface="Tahoma" panose="020B0604030504040204" pitchFamily="34" charset="0"/>
              </a:rPr>
              <a:t>Potential problems in a simple PCR include false negatives due to reaction failure or false positives due to contamination. False negatives are often revealed in multiplex assays because each amplicon provides an internal control for the other amplified fragments.</a:t>
            </a:r>
          </a:p>
          <a:p>
            <a:r>
              <a:rPr lang="en-US" altLang="tr-TR" sz="1800" b="1">
                <a:solidFill>
                  <a:srgbClr val="000000"/>
                </a:solidFill>
                <a:latin typeface="Tahoma" panose="020B0604030504040204" pitchFamily="34" charset="0"/>
              </a:rPr>
              <a:t>2. Efficiency</a:t>
            </a:r>
            <a:r>
              <a:rPr lang="en-US" altLang="tr-TR" sz="1800">
                <a:solidFill>
                  <a:srgbClr val="000000"/>
                </a:solidFill>
                <a:latin typeface="Tahoma" panose="020B0604030504040204" pitchFamily="34" charset="0"/>
              </a:rPr>
              <a:t/>
            </a:r>
            <a:br>
              <a:rPr lang="en-US" altLang="tr-TR" sz="1800">
                <a:solidFill>
                  <a:srgbClr val="000000"/>
                </a:solidFill>
                <a:latin typeface="Tahoma" panose="020B0604030504040204" pitchFamily="34" charset="0"/>
              </a:rPr>
            </a:br>
            <a:r>
              <a:rPr lang="en-US" altLang="tr-TR" sz="1800">
                <a:solidFill>
                  <a:srgbClr val="000000"/>
                </a:solidFill>
                <a:latin typeface="Tahoma" panose="020B0604030504040204" pitchFamily="34" charset="0"/>
              </a:rPr>
              <a:t>The expense of reagents and preparation time is less in multiplex PCR than in systems where several tubes of uniplex PCRs are used. A multiplex reaction is ideal for conserving costly polymerase and templates in short supply.</a:t>
            </a:r>
          </a:p>
          <a:p>
            <a:r>
              <a:rPr lang="en-US" altLang="tr-TR" sz="1800" b="1">
                <a:solidFill>
                  <a:srgbClr val="000000"/>
                </a:solidFill>
                <a:latin typeface="Tahoma" panose="020B0604030504040204" pitchFamily="34" charset="0"/>
              </a:rPr>
              <a:t>3. Indication of Template Quality</a:t>
            </a:r>
            <a:r>
              <a:rPr lang="en-US" altLang="tr-TR" sz="1800">
                <a:solidFill>
                  <a:srgbClr val="000000"/>
                </a:solidFill>
                <a:latin typeface="Tahoma" panose="020B0604030504040204" pitchFamily="34" charset="0"/>
              </a:rPr>
              <a:t/>
            </a:r>
            <a:br>
              <a:rPr lang="en-US" altLang="tr-TR" sz="1800">
                <a:solidFill>
                  <a:srgbClr val="000000"/>
                </a:solidFill>
                <a:latin typeface="Tahoma" panose="020B0604030504040204" pitchFamily="34" charset="0"/>
              </a:rPr>
            </a:br>
            <a:r>
              <a:rPr lang="en-US" altLang="tr-TR" sz="1800">
                <a:solidFill>
                  <a:srgbClr val="000000"/>
                </a:solidFill>
                <a:latin typeface="Tahoma" panose="020B0604030504040204" pitchFamily="34" charset="0"/>
              </a:rPr>
              <a:t>The quality of the template may be determined more effectively in multiplex than in a simple PCR reaction.</a:t>
            </a:r>
          </a:p>
          <a:p>
            <a:r>
              <a:rPr lang="en-US" altLang="tr-TR" sz="1800" b="1">
                <a:solidFill>
                  <a:srgbClr val="000000"/>
                </a:solidFill>
                <a:latin typeface="Tahoma" panose="020B0604030504040204" pitchFamily="34" charset="0"/>
              </a:rPr>
              <a:t>4. Indication of Template Quantity</a:t>
            </a:r>
            <a:r>
              <a:rPr lang="en-US" altLang="tr-TR" sz="1800">
                <a:solidFill>
                  <a:srgbClr val="000000"/>
                </a:solidFill>
                <a:latin typeface="Tahoma" panose="020B0604030504040204" pitchFamily="34" charset="0"/>
              </a:rPr>
              <a:t/>
            </a:r>
            <a:br>
              <a:rPr lang="en-US" altLang="tr-TR" sz="1800">
                <a:solidFill>
                  <a:srgbClr val="000000"/>
                </a:solidFill>
                <a:latin typeface="Tahoma" panose="020B0604030504040204" pitchFamily="34" charset="0"/>
              </a:rPr>
            </a:br>
            <a:r>
              <a:rPr lang="en-US" altLang="tr-TR" sz="1800">
                <a:solidFill>
                  <a:srgbClr val="000000"/>
                </a:solidFill>
                <a:latin typeface="Tahoma" panose="020B0604030504040204" pitchFamily="34" charset="0"/>
              </a:rPr>
              <a:t>The exponential amplification and internal standards of multiplex PCR can be used to assess the amount of a particular template in a sample. To quantitate templates accurately by multiplex PCR, the amount of reference template, the number of reaction cycles, and the minimum inhibition of the theoretical doubling of product for each cycle must be accounted.</a:t>
            </a:r>
          </a:p>
          <a:p>
            <a:pPr eaLnBrk="1" hangingPunct="1">
              <a:buFont typeface="Wingdings" panose="05000000000000000000" pitchFamily="2" charset="2"/>
              <a:buChar char="Ø"/>
            </a:pPr>
            <a:endParaRPr lang="en-US" altLang="tr-TR" sz="1800">
              <a:solidFill>
                <a:srgbClr val="000000"/>
              </a:solidFill>
              <a:latin typeface="Tahoma" panose="020B0604030504040204" pitchFamily="34" charset="0"/>
            </a:endParaRPr>
          </a:p>
          <a:p>
            <a:pPr eaLnBrk="1" hangingPunct="1">
              <a:buFontTx/>
              <a:buNone/>
            </a:pPr>
            <a:endParaRPr lang="tr-TR" altLang="tr-TR" sz="1800">
              <a:solidFill>
                <a:srgbClr val="000000"/>
              </a:solidFill>
            </a:endParaRPr>
          </a:p>
          <a:p>
            <a:pPr eaLnBrk="1" hangingPunct="1"/>
            <a:endParaRPr lang="tr-TR" altLang="tr-TR" sz="1800">
              <a:solidFill>
                <a:srgbClr val="000000"/>
              </a:solidFill>
            </a:endParaRPr>
          </a:p>
          <a:p>
            <a:pPr eaLnBrk="1" hangingPunct="1">
              <a:buFontTx/>
              <a:buNone/>
            </a:pPr>
            <a:endParaRPr lang="tr-TR" altLang="tr-TR" sz="1800">
              <a:solidFill>
                <a:srgbClr val="000000"/>
              </a:solidFill>
            </a:endParaRPr>
          </a:p>
        </p:txBody>
      </p:sp>
      <p:sp>
        <p:nvSpPr>
          <p:cNvPr id="4" name="Rectangle 2"/>
          <p:cNvSpPr txBox="1">
            <a:spLocks noChangeArrowheads="1"/>
          </p:cNvSpPr>
          <p:nvPr/>
        </p:nvSpPr>
        <p:spPr bwMode="auto">
          <a:xfrm>
            <a:off x="2133600" y="444500"/>
            <a:ext cx="8229600" cy="833438"/>
          </a:xfrm>
          <a:prstGeom prst="rect">
            <a:avLst/>
          </a:prstGeom>
          <a:gradFill rotWithShape="1">
            <a:gsLst>
              <a:gs pos="0">
                <a:schemeClr val="bg1">
                  <a:alpha val="39999"/>
                </a:schemeClr>
              </a:gs>
              <a:gs pos="100000">
                <a:schemeClr val="bg1">
                  <a:gamma/>
                  <a:shade val="46275"/>
                  <a:invGamma/>
                </a:schemeClr>
              </a:gs>
            </a:gsLst>
            <a:lin ang="5400000" scaled="1"/>
          </a:gradFill>
          <a:ln w="9525">
            <a:noFill/>
            <a:miter lim="800000"/>
            <a:headEnd/>
            <a:tailEnd/>
          </a:ln>
          <a:effectLst/>
        </p:spPr>
        <p:txBody>
          <a:bodyPr anchor="ctr"/>
          <a:lstStyle/>
          <a:p>
            <a:pPr>
              <a:defRPr/>
            </a:pPr>
            <a:r>
              <a:rPr lang="tr-TR" sz="2800" dirty="0" err="1">
                <a:solidFill>
                  <a:srgbClr val="FFC000"/>
                </a:solidFill>
                <a:latin typeface="+mj-lt"/>
                <a:cs typeface="Times New Roman" pitchFamily="18" charset="0"/>
              </a:rPr>
              <a:t>Advantages</a:t>
            </a:r>
            <a:r>
              <a:rPr lang="tr-TR" sz="2800" dirty="0">
                <a:solidFill>
                  <a:srgbClr val="FFC000"/>
                </a:solidFill>
                <a:latin typeface="+mj-lt"/>
                <a:cs typeface="Times New Roman" pitchFamily="18" charset="0"/>
              </a:rPr>
              <a:t> of </a:t>
            </a:r>
            <a:r>
              <a:rPr lang="tr-TR" sz="2800" dirty="0" err="1">
                <a:solidFill>
                  <a:srgbClr val="FFC000"/>
                </a:solidFill>
                <a:latin typeface="+mj-lt"/>
                <a:cs typeface="Times New Roman" pitchFamily="18" charset="0"/>
              </a:rPr>
              <a:t>Multiplex</a:t>
            </a:r>
            <a:r>
              <a:rPr lang="tr-TR" sz="2800" dirty="0">
                <a:solidFill>
                  <a:srgbClr val="FFC000"/>
                </a:solidFill>
                <a:latin typeface="+mj-lt"/>
                <a:cs typeface="Times New Roman" pitchFamily="18" charset="0"/>
              </a:rPr>
              <a:t> PCR</a:t>
            </a:r>
          </a:p>
        </p:txBody>
      </p:sp>
    </p:spTree>
    <p:extLst>
      <p:ext uri="{BB962C8B-B14F-4D97-AF65-F5344CB8AC3E}">
        <p14:creationId xmlns:p14="http://schemas.microsoft.com/office/powerpoint/2010/main" val="895834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p:cNvSpPr>
            <a:spLocks noGrp="1" noChangeArrowheads="1"/>
          </p:cNvSpPr>
          <p:nvPr>
            <p:ph type="body" idx="1"/>
          </p:nvPr>
        </p:nvSpPr>
        <p:spPr>
          <a:xfrm>
            <a:off x="1703388" y="1341439"/>
            <a:ext cx="8642350" cy="4967287"/>
          </a:xfrm>
        </p:spPr>
        <p:txBody>
          <a:bodyPr/>
          <a:lstStyle/>
          <a:p>
            <a:r>
              <a:rPr lang="tr-TR" altLang="tr-TR" sz="2400">
                <a:solidFill>
                  <a:srgbClr val="000000"/>
                </a:solidFill>
                <a:latin typeface="Tahoma" panose="020B0604030504040204" pitchFamily="34" charset="0"/>
              </a:rPr>
              <a:t>Pathogen Identification</a:t>
            </a:r>
          </a:p>
          <a:p>
            <a:r>
              <a:rPr lang="tr-TR" altLang="tr-TR" sz="2400">
                <a:solidFill>
                  <a:srgbClr val="000000"/>
                </a:solidFill>
                <a:latin typeface="Tahoma" panose="020B0604030504040204" pitchFamily="34" charset="0"/>
              </a:rPr>
              <a:t>High Throughput SNP Genotyping</a:t>
            </a:r>
          </a:p>
          <a:p>
            <a:r>
              <a:rPr lang="tr-TR" altLang="tr-TR" sz="2400">
                <a:solidFill>
                  <a:srgbClr val="000000"/>
                </a:solidFill>
                <a:latin typeface="Tahoma" panose="020B0604030504040204" pitchFamily="34" charset="0"/>
              </a:rPr>
              <a:t>Mutation Analysis</a:t>
            </a:r>
          </a:p>
          <a:p>
            <a:r>
              <a:rPr lang="tr-TR" altLang="tr-TR" sz="2400">
                <a:solidFill>
                  <a:srgbClr val="000000"/>
                </a:solidFill>
                <a:latin typeface="Tahoma" panose="020B0604030504040204" pitchFamily="34" charset="0"/>
              </a:rPr>
              <a:t>Gene Deletion Analysis</a:t>
            </a:r>
          </a:p>
          <a:p>
            <a:r>
              <a:rPr lang="tr-TR" altLang="tr-TR" sz="2400">
                <a:solidFill>
                  <a:srgbClr val="000000"/>
                </a:solidFill>
                <a:latin typeface="Tahoma" panose="020B0604030504040204" pitchFamily="34" charset="0"/>
              </a:rPr>
              <a:t>Template Quantitation</a:t>
            </a:r>
          </a:p>
          <a:p>
            <a:r>
              <a:rPr lang="tr-TR" altLang="tr-TR" sz="2400">
                <a:solidFill>
                  <a:srgbClr val="000000"/>
                </a:solidFill>
                <a:latin typeface="Tahoma" panose="020B0604030504040204" pitchFamily="34" charset="0"/>
              </a:rPr>
              <a:t>Linkage Analysis</a:t>
            </a:r>
          </a:p>
          <a:p>
            <a:r>
              <a:rPr lang="tr-TR" altLang="tr-TR" sz="2400">
                <a:solidFill>
                  <a:srgbClr val="000000"/>
                </a:solidFill>
                <a:latin typeface="Tahoma" panose="020B0604030504040204" pitchFamily="34" charset="0"/>
              </a:rPr>
              <a:t>RNA Detection</a:t>
            </a:r>
          </a:p>
          <a:p>
            <a:r>
              <a:rPr lang="tr-TR" altLang="tr-TR" sz="2400">
                <a:solidFill>
                  <a:srgbClr val="000000"/>
                </a:solidFill>
                <a:latin typeface="Tahoma" panose="020B0604030504040204" pitchFamily="34" charset="0"/>
              </a:rPr>
              <a:t>Forensic Studies</a:t>
            </a:r>
          </a:p>
          <a:p>
            <a:pPr eaLnBrk="1" hangingPunct="1">
              <a:buFontTx/>
              <a:buNone/>
            </a:pPr>
            <a:endParaRPr lang="en-US" altLang="tr-TR" sz="2400">
              <a:solidFill>
                <a:srgbClr val="000000"/>
              </a:solidFill>
              <a:latin typeface="Tahoma" panose="020B0604030504040204" pitchFamily="34" charset="0"/>
            </a:endParaRPr>
          </a:p>
          <a:p>
            <a:pPr eaLnBrk="1" hangingPunct="1">
              <a:buFontTx/>
              <a:buNone/>
            </a:pPr>
            <a:endParaRPr lang="tr-TR" altLang="tr-TR" sz="2400">
              <a:solidFill>
                <a:srgbClr val="000000"/>
              </a:solidFill>
            </a:endParaRPr>
          </a:p>
          <a:p>
            <a:pPr eaLnBrk="1" hangingPunct="1"/>
            <a:endParaRPr lang="tr-TR" altLang="tr-TR" sz="2400">
              <a:solidFill>
                <a:srgbClr val="000000"/>
              </a:solidFill>
            </a:endParaRPr>
          </a:p>
          <a:p>
            <a:pPr eaLnBrk="1" hangingPunct="1">
              <a:buFontTx/>
              <a:buNone/>
            </a:pPr>
            <a:endParaRPr lang="tr-TR" altLang="tr-TR" sz="2400">
              <a:solidFill>
                <a:srgbClr val="000000"/>
              </a:solidFill>
            </a:endParaRPr>
          </a:p>
        </p:txBody>
      </p:sp>
      <p:sp>
        <p:nvSpPr>
          <p:cNvPr id="4" name="Rectangle 2"/>
          <p:cNvSpPr txBox="1">
            <a:spLocks noChangeArrowheads="1"/>
          </p:cNvSpPr>
          <p:nvPr/>
        </p:nvSpPr>
        <p:spPr bwMode="auto">
          <a:xfrm>
            <a:off x="2133600" y="444500"/>
            <a:ext cx="8229600" cy="833438"/>
          </a:xfrm>
          <a:prstGeom prst="rect">
            <a:avLst/>
          </a:prstGeom>
          <a:gradFill rotWithShape="1">
            <a:gsLst>
              <a:gs pos="0">
                <a:schemeClr val="bg1">
                  <a:alpha val="39999"/>
                </a:schemeClr>
              </a:gs>
              <a:gs pos="100000">
                <a:schemeClr val="bg1">
                  <a:gamma/>
                  <a:shade val="46275"/>
                  <a:invGamma/>
                </a:schemeClr>
              </a:gs>
            </a:gsLst>
            <a:lin ang="5400000" scaled="1"/>
          </a:gradFill>
          <a:ln w="9525">
            <a:noFill/>
            <a:miter lim="800000"/>
            <a:headEnd/>
            <a:tailEnd/>
          </a:ln>
          <a:effectLst/>
        </p:spPr>
        <p:txBody>
          <a:bodyPr anchor="ctr"/>
          <a:lstStyle/>
          <a:p>
            <a:pPr>
              <a:defRPr/>
            </a:pPr>
            <a:r>
              <a:rPr lang="tr-TR" sz="2800" dirty="0" err="1">
                <a:solidFill>
                  <a:srgbClr val="FFC000"/>
                </a:solidFill>
                <a:latin typeface="+mj-lt"/>
                <a:cs typeface="ＭＳ Ｐゴシック" charset="0"/>
              </a:rPr>
              <a:t>Applications</a:t>
            </a:r>
            <a:r>
              <a:rPr lang="tr-TR" sz="2800" dirty="0">
                <a:solidFill>
                  <a:srgbClr val="FFC000"/>
                </a:solidFill>
                <a:latin typeface="+mj-lt"/>
                <a:cs typeface="ＭＳ Ｐゴシック" charset="0"/>
              </a:rPr>
              <a:t> of </a:t>
            </a:r>
            <a:r>
              <a:rPr lang="tr-TR" sz="2800" dirty="0" err="1">
                <a:solidFill>
                  <a:srgbClr val="FFC000"/>
                </a:solidFill>
                <a:latin typeface="+mj-lt"/>
                <a:cs typeface="ＭＳ Ｐゴシック" charset="0"/>
              </a:rPr>
              <a:t>Multiplex</a:t>
            </a:r>
            <a:r>
              <a:rPr lang="tr-TR" sz="2800" dirty="0">
                <a:solidFill>
                  <a:srgbClr val="FFC000"/>
                </a:solidFill>
                <a:latin typeface="+mj-lt"/>
                <a:cs typeface="ＭＳ Ｐゴシック" charset="0"/>
              </a:rPr>
              <a:t> PCR</a:t>
            </a:r>
          </a:p>
        </p:txBody>
      </p:sp>
    </p:spTree>
    <p:extLst>
      <p:ext uri="{BB962C8B-B14F-4D97-AF65-F5344CB8AC3E}">
        <p14:creationId xmlns:p14="http://schemas.microsoft.com/office/powerpoint/2010/main" val="4049213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981200" y="292100"/>
            <a:ext cx="8229600" cy="833438"/>
          </a:xfrm>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altLang="tr-TR" sz="3200">
                <a:solidFill>
                  <a:srgbClr val="000000"/>
                </a:solidFill>
                <a:effectLst>
                  <a:outerShdw blurRad="38100" dist="38100" dir="2700000" algn="tl">
                    <a:srgbClr val="C0C0C0"/>
                  </a:outerShdw>
                </a:effectLst>
                <a:latin typeface="Tahoma" panose="020B0604030504040204" pitchFamily="34" charset="0"/>
              </a:rPr>
              <a:t>INTRODUCTION</a:t>
            </a:r>
          </a:p>
        </p:txBody>
      </p:sp>
      <p:sp>
        <p:nvSpPr>
          <p:cNvPr id="82947" name="Rectangle 3"/>
          <p:cNvSpPr>
            <a:spLocks noGrp="1" noChangeArrowheads="1"/>
          </p:cNvSpPr>
          <p:nvPr>
            <p:ph type="body" idx="1"/>
          </p:nvPr>
        </p:nvSpPr>
        <p:spPr>
          <a:xfrm>
            <a:off x="1703388" y="1341439"/>
            <a:ext cx="8642350" cy="4967287"/>
          </a:xfrm>
        </p:spPr>
        <p:txBody>
          <a:bodyPr/>
          <a:lstStyle/>
          <a:p>
            <a:pPr eaLnBrk="1" hangingPunct="1">
              <a:buClr>
                <a:schemeClr val="bg1"/>
              </a:buClr>
              <a:buFont typeface="Wingdings" pitchFamily="2" charset="2"/>
              <a:buChar char="Ø"/>
              <a:defRPr/>
            </a:pPr>
            <a:r>
              <a:rPr lang="tr-TR">
                <a:solidFill>
                  <a:srgbClr val="000000"/>
                </a:solidFill>
              </a:rPr>
              <a:t>One of the most important problems of sheep breeding in Turkey is bacterial abortion</a:t>
            </a:r>
          </a:p>
          <a:p>
            <a:pPr eaLnBrk="1" hangingPunct="1">
              <a:buClr>
                <a:schemeClr val="bg1"/>
              </a:buClr>
              <a:buFont typeface="Wingdings" pitchFamily="2" charset="2"/>
              <a:buChar char="Ø"/>
              <a:defRPr/>
            </a:pPr>
            <a:r>
              <a:rPr lang="en-US">
                <a:solidFill>
                  <a:srgbClr val="000000"/>
                </a:solidFill>
              </a:rPr>
              <a:t>Amongst the bacterial infectious diseases causing ovine abortions in Turkey are </a:t>
            </a:r>
            <a:r>
              <a:rPr lang="en-US" b="1">
                <a:solidFill>
                  <a:srgbClr val="000000"/>
                </a:solidFill>
              </a:rPr>
              <a:t>brucellosis</a:t>
            </a:r>
            <a:r>
              <a:rPr lang="en-US">
                <a:solidFill>
                  <a:srgbClr val="000000"/>
                </a:solidFill>
              </a:rPr>
              <a:t>, </a:t>
            </a:r>
            <a:r>
              <a:rPr lang="en-US" b="1">
                <a:solidFill>
                  <a:srgbClr val="000000"/>
                </a:solidFill>
              </a:rPr>
              <a:t>campylobacteriosis</a:t>
            </a:r>
            <a:r>
              <a:rPr lang="en-US">
                <a:solidFill>
                  <a:srgbClr val="000000"/>
                </a:solidFill>
              </a:rPr>
              <a:t>,</a:t>
            </a:r>
            <a:r>
              <a:rPr lang="tr-TR">
                <a:solidFill>
                  <a:srgbClr val="000000"/>
                </a:solidFill>
              </a:rPr>
              <a:t> </a:t>
            </a:r>
            <a:r>
              <a:rPr lang="en-US" b="1">
                <a:solidFill>
                  <a:srgbClr val="000000"/>
                </a:solidFill>
              </a:rPr>
              <a:t>chlamydiosis</a:t>
            </a:r>
            <a:r>
              <a:rPr lang="en-US">
                <a:solidFill>
                  <a:srgbClr val="000000"/>
                </a:solidFill>
              </a:rPr>
              <a:t>, </a:t>
            </a:r>
            <a:r>
              <a:rPr lang="en-US" b="1">
                <a:solidFill>
                  <a:srgbClr val="000000"/>
                </a:solidFill>
              </a:rPr>
              <a:t>listeriosis</a:t>
            </a:r>
            <a:r>
              <a:rPr lang="en-US">
                <a:solidFill>
                  <a:srgbClr val="000000"/>
                </a:solidFill>
              </a:rPr>
              <a:t> and </a:t>
            </a:r>
            <a:r>
              <a:rPr lang="en-US" b="1">
                <a:solidFill>
                  <a:srgbClr val="000000"/>
                </a:solidFill>
              </a:rPr>
              <a:t>salmonellosis</a:t>
            </a:r>
            <a:endParaRPr lang="tr-TR" b="1">
              <a:solidFill>
                <a:srgbClr val="000000"/>
              </a:solidFill>
            </a:endParaRPr>
          </a:p>
          <a:p>
            <a:pPr eaLnBrk="1" hangingPunct="1">
              <a:buClr>
                <a:schemeClr val="bg1"/>
              </a:buClr>
              <a:buFont typeface="Wingdings" pitchFamily="2" charset="2"/>
              <a:buChar char="Ø"/>
              <a:defRPr/>
            </a:pPr>
            <a:r>
              <a:rPr lang="en-US">
                <a:solidFill>
                  <a:srgbClr val="000000"/>
                </a:solidFill>
              </a:rPr>
              <a:t>More than </a:t>
            </a:r>
            <a:r>
              <a:rPr lang="en-US" b="1">
                <a:solidFill>
                  <a:srgbClr val="000000"/>
                </a:solidFill>
              </a:rPr>
              <a:t>9 genus</a:t>
            </a:r>
            <a:r>
              <a:rPr lang="en-US">
                <a:solidFill>
                  <a:srgbClr val="000000"/>
                </a:solidFill>
              </a:rPr>
              <a:t> of bacteria are known to be regularly encountered in ovine abortion cases</a:t>
            </a:r>
            <a:endParaRPr lang="tr-TR">
              <a:solidFill>
                <a:srgbClr val="000000"/>
              </a:solidFill>
            </a:endParaRPr>
          </a:p>
          <a:p>
            <a:pPr eaLnBrk="1" hangingPunct="1">
              <a:buClr>
                <a:schemeClr val="bg1"/>
              </a:buClr>
              <a:buFont typeface="Wingdings" pitchFamily="2" charset="2"/>
              <a:buChar char="Ø"/>
              <a:defRPr/>
            </a:pPr>
            <a:r>
              <a:rPr lang="tr-TR">
                <a:solidFill>
                  <a:srgbClr val="000000"/>
                </a:solidFill>
              </a:rPr>
              <a:t>Most of these are </a:t>
            </a:r>
            <a:r>
              <a:rPr lang="tr-TR" b="1">
                <a:solidFill>
                  <a:srgbClr val="000000"/>
                </a:solidFill>
              </a:rPr>
              <a:t>zoonotic agents</a:t>
            </a:r>
            <a:r>
              <a:rPr lang="tr-TR">
                <a:solidFill>
                  <a:srgbClr val="000000"/>
                </a:solidFill>
              </a:rPr>
              <a:t> threatening human health </a:t>
            </a:r>
          </a:p>
          <a:p>
            <a:pPr eaLnBrk="1" hangingPunct="1">
              <a:defRPr/>
            </a:pPr>
            <a:endParaRPr lang="tr-TR">
              <a:solidFill>
                <a:srgbClr val="000000"/>
              </a:solidFill>
            </a:endParaRPr>
          </a:p>
          <a:p>
            <a:pPr eaLnBrk="1" hangingPunct="1">
              <a:buFontTx/>
              <a:buNone/>
              <a:defRPr/>
            </a:pPr>
            <a:endParaRPr lang="tr-TR">
              <a:solidFill>
                <a:srgbClr val="000000"/>
              </a:solidFill>
            </a:endParaRPr>
          </a:p>
        </p:txBody>
      </p:sp>
    </p:spTree>
    <p:extLst>
      <p:ext uri="{BB962C8B-B14F-4D97-AF65-F5344CB8AC3E}">
        <p14:creationId xmlns:p14="http://schemas.microsoft.com/office/powerpoint/2010/main" val="2348162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1020</Words>
  <Application>Microsoft Office PowerPoint</Application>
  <PresentationFormat>Geniş ekran</PresentationFormat>
  <Paragraphs>245</Paragraphs>
  <Slides>17</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17</vt:i4>
      </vt:variant>
    </vt:vector>
  </HeadingPairs>
  <TitlesOfParts>
    <vt:vector size="27" baseType="lpstr">
      <vt:lpstr>MS PGothic</vt:lpstr>
      <vt:lpstr>MS PGothic</vt:lpstr>
      <vt:lpstr>Arial</vt:lpstr>
      <vt:lpstr>Calibri</vt:lpstr>
      <vt:lpstr>Calibri Light</vt:lpstr>
      <vt:lpstr>Comic Sans MS</vt:lpstr>
      <vt:lpstr>Tahoma</vt:lpstr>
      <vt:lpstr>Times New Roman</vt:lpstr>
      <vt:lpstr>Wingdings</vt:lpstr>
      <vt:lpstr>Office Teması</vt:lpstr>
      <vt:lpstr>PowerPoint Sunusu</vt:lpstr>
      <vt:lpstr>DEVELOPMENT OF MULTIPLEX-PCR TECHNIQUES FOR DETECTION OF ABORTIVE BACTERIAL INFECTIONS OF SHEEP </vt:lpstr>
      <vt:lpstr>MULTIPLEX PCR</vt:lpstr>
      <vt:lpstr>TYPES OF MULTIPLEX PCR</vt:lpstr>
      <vt:lpstr>Primer Design Parameters for Multiplex PCR</vt:lpstr>
      <vt:lpstr>PowerPoint Sunusu</vt:lpstr>
      <vt:lpstr>PowerPoint Sunusu</vt:lpstr>
      <vt:lpstr>PowerPoint Sunusu</vt:lpstr>
      <vt:lpstr>INTRODUCTION</vt:lpstr>
      <vt:lpstr>Bacterial agents causing abortions in sheep</vt:lpstr>
      <vt:lpstr>PowerPoint Sunusu</vt:lpstr>
      <vt:lpstr>PowerPoint Sunusu</vt:lpstr>
      <vt:lpstr>OBJECTIVE OF THE STUDY</vt:lpstr>
      <vt:lpstr>MATERIALS AND METHODS</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Inci Basak Kaya</dc:creator>
  <cp:lastModifiedBy>Inci Basak Kaya</cp:lastModifiedBy>
  <cp:revision>1</cp:revision>
  <dcterms:created xsi:type="dcterms:W3CDTF">2018-02-15T14:26:34Z</dcterms:created>
  <dcterms:modified xsi:type="dcterms:W3CDTF">2018-02-15T14:26:45Z</dcterms:modified>
</cp:coreProperties>
</file>