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2.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Nesneleş(tir)me Teorisi ve Tüketim</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beşinci haftası, tüketime bakışta neredeyse tüm kavramsal haritamızı biçimlendiren Marksist paradigmaya ayrıldı. Tüketim ve antropoloji bağlantısına ayrılan üçüncü konunun zemini için bu </a:t>
            </a:r>
            <a:r>
              <a:rPr lang="tr-TR" sz="2400" dirty="0" err="1">
                <a:latin typeface="Bell MT" pitchFamily="18" charset="0"/>
              </a:rPr>
              <a:t>paradigmatik</a:t>
            </a:r>
            <a:r>
              <a:rPr lang="tr-TR" sz="2400" dirty="0">
                <a:latin typeface="Bell MT" pitchFamily="18" charset="0"/>
              </a:rPr>
              <a:t> yaklaşımın </a:t>
            </a:r>
            <a:r>
              <a:rPr lang="tr-TR" sz="2400" dirty="0" err="1">
                <a:latin typeface="Bell MT" pitchFamily="18" charset="0"/>
              </a:rPr>
              <a:t>köşetaşlarını</a:t>
            </a:r>
            <a:r>
              <a:rPr lang="tr-TR" sz="2400" dirty="0">
                <a:latin typeface="Bell MT" pitchFamily="18" charset="0"/>
              </a:rPr>
              <a:t> ele almalı ve kurduğu insan ve </a:t>
            </a:r>
            <a:r>
              <a:rPr lang="tr-TR" sz="2400" dirty="0" err="1">
                <a:latin typeface="Bell MT" pitchFamily="18" charset="0"/>
              </a:rPr>
              <a:t>kollektivite</a:t>
            </a:r>
            <a:r>
              <a:rPr lang="tr-TR" sz="2400" dirty="0">
                <a:latin typeface="Bell MT" pitchFamily="18" charset="0"/>
              </a:rPr>
              <a:t> modeli üzerinde durmalıyız. Bu uğraşımız üç hafta sürecektir.</a:t>
            </a:r>
          </a:p>
          <a:p>
            <a:r>
              <a:rPr lang="tr-TR" sz="2400" dirty="0">
                <a:latin typeface="Bell MT" pitchFamily="18" charset="0"/>
              </a:rPr>
              <a:t>İlk konumuzun içine işlemiş bulunan kapitalizm ve kapitalizmin işleyişi başlıkları, Marksist paradigmanın incelikli değerlendirmeleri ile bu ders konusunda kodlanacaktır.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Yabancılaşma ve nesneleşme kavramlarının içerisinde kodlanan yeni kapitalist insan fikri tüketime dair çok derinlikli bir çerçeve çiziyor.</a:t>
            </a:r>
          </a:p>
          <a:p>
            <a:r>
              <a:rPr lang="tr-TR" sz="2400" dirty="0">
                <a:latin typeface="Bell MT" pitchFamily="18" charset="0"/>
              </a:rPr>
              <a:t>Son olarak, bu kavramsal çerçevede hareket eden </a:t>
            </a:r>
            <a:r>
              <a:rPr lang="tr-TR" sz="2400" dirty="0" err="1">
                <a:latin typeface="Bell MT" pitchFamily="18" charset="0"/>
              </a:rPr>
              <a:t>Georg</a:t>
            </a:r>
            <a:r>
              <a:rPr lang="tr-TR" sz="2400" dirty="0">
                <a:latin typeface="Bell MT" pitchFamily="18" charset="0"/>
              </a:rPr>
              <a:t> </a:t>
            </a:r>
            <a:r>
              <a:rPr lang="tr-TR" sz="2400" dirty="0" err="1">
                <a:latin typeface="Bell MT" pitchFamily="18" charset="0"/>
              </a:rPr>
              <a:t>Simmel’e</a:t>
            </a:r>
            <a:r>
              <a:rPr lang="tr-TR" sz="2400" dirty="0">
                <a:latin typeface="Bell MT" pitchFamily="18" charset="0"/>
              </a:rPr>
              <a:t> ve onun çatışma kavramını kentsel ölçekte konumlandırdığı özgün kuramına odaklanıyoruz. Her nedense geç keşfedilen ve hakkı tam manasıyla verilmemiş </a:t>
            </a:r>
            <a:r>
              <a:rPr lang="tr-TR" sz="2400" dirty="0" err="1">
                <a:latin typeface="Bell MT" pitchFamily="18" charset="0"/>
              </a:rPr>
              <a:t>Simmel’in</a:t>
            </a:r>
            <a:r>
              <a:rPr lang="tr-TR" sz="2400" dirty="0">
                <a:latin typeface="Bell MT" pitchFamily="18" charset="0"/>
              </a:rPr>
              <a:t>, yabancılaşma fikrinde modern kültürün kent içerisinde kapitalist işleyişine dönük çok değerli tespitler bulunuyor.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Kent, her şeyden önce, </a:t>
            </a:r>
            <a:r>
              <a:rPr lang="tr-TR" sz="2400" dirty="0" err="1">
                <a:latin typeface="Bell MT" pitchFamily="18" charset="0"/>
              </a:rPr>
              <a:t>Simmel’e</a:t>
            </a:r>
            <a:r>
              <a:rPr lang="tr-TR" sz="2400" dirty="0">
                <a:latin typeface="Bell MT" pitchFamily="18" charset="0"/>
              </a:rPr>
              <a:t> göre, eski sosyal ağların sağladıkları denetim ve güvenlik kanalları ile birlikte kaybolduğu ve insanın kendisini güvensiz hissettiği bir yaşam sunar. Bununla birlikte insanın kendisini güvende hissedebileceği sosyal ağlar bulmaya dönük arayışı son bulmaz. Moda, sözgelimi, öne çıkardığı takip kanalları ile doğru çizgide yürümeye ve muteber bir anlam çerçevesi içerisinde bulunmaya dair bir çerçeve çizer.</a:t>
            </a:r>
          </a:p>
          <a:p>
            <a:r>
              <a:rPr lang="tr-TR" sz="2400" dirty="0">
                <a:latin typeface="Bell MT" pitchFamily="18" charset="0"/>
              </a:rPr>
              <a:t>Yalnız, kentsel ağlar süreksizdir, devamlı keşfedilmeyi ve uyanık olmayı gerektirir. Yabancılaşmış insani benlik, iş yükü yoğun çatışmalı bir benliktir. Yorumlayacağımız üzere gündelik beğeni siyasetinin kırılgan yüzeyinde hafif adımlarla sakınımlı yürür.  </a:t>
            </a:r>
          </a:p>
        </p:txBody>
      </p:sp>
    </p:spTree>
    <p:extLst>
      <p:ext uri="{BB962C8B-B14F-4D97-AF65-F5344CB8AC3E}">
        <p14:creationId xmlns:p14="http://schemas.microsoft.com/office/powerpoint/2010/main"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err="1">
                <a:latin typeface="Bell MT" pitchFamily="18" charset="0"/>
              </a:rPr>
              <a:t>Georg</a:t>
            </a:r>
            <a:r>
              <a:rPr lang="tr-TR" sz="2400" dirty="0">
                <a:latin typeface="Bell MT" pitchFamily="18" charset="0"/>
              </a:rPr>
              <a:t> </a:t>
            </a:r>
            <a:r>
              <a:rPr lang="tr-TR" sz="2400" dirty="0" err="1">
                <a:latin typeface="Bell MT" pitchFamily="18" charset="0"/>
              </a:rPr>
              <a:t>Simmel</a:t>
            </a:r>
            <a:r>
              <a:rPr lang="tr-TR" sz="2400" dirty="0">
                <a:latin typeface="Bell MT" pitchFamily="18" charset="0"/>
              </a:rPr>
              <a:t>. </a:t>
            </a:r>
            <a:r>
              <a:rPr lang="tr-TR" sz="2400" i="1" dirty="0">
                <a:latin typeface="Bell MT" pitchFamily="18" charset="0"/>
              </a:rPr>
              <a:t>Modern Kültürde Çatışma. </a:t>
            </a:r>
            <a:r>
              <a:rPr lang="tr-TR" sz="2400" dirty="0">
                <a:latin typeface="Bell MT" pitchFamily="18" charset="0"/>
              </a:rPr>
              <a:t>İletişim Yayınları. (Kitabın tamamının David </a:t>
            </a:r>
            <a:r>
              <a:rPr lang="tr-TR" sz="2400" dirty="0" err="1">
                <a:latin typeface="Bell MT" pitchFamily="18" charset="0"/>
              </a:rPr>
              <a:t>Frisby’nin</a:t>
            </a:r>
            <a:r>
              <a:rPr lang="tr-TR" sz="2400" dirty="0">
                <a:latin typeface="Bell MT" pitchFamily="18" charset="0"/>
              </a:rPr>
              <a:t> değerli Sunuş yazısı dahil okunması gerekiyor. Önceki haftalarınızı bu kitabın tam bu haftada okunup bitirilmiş olması gerekliliği üzerine planlayın) </a:t>
            </a:r>
          </a:p>
          <a:p>
            <a:r>
              <a:rPr lang="tr-TR" sz="2400" b="1" dirty="0">
                <a:latin typeface="Bell MT" pitchFamily="18" charset="0"/>
              </a:rPr>
              <a:t>Önerilen okumalar:</a:t>
            </a:r>
          </a:p>
          <a:p>
            <a:r>
              <a:rPr lang="en-US" sz="2400" dirty="0">
                <a:latin typeface="Bell MT" pitchFamily="18" charset="0"/>
              </a:rPr>
              <a:t>Melanie Klein. </a:t>
            </a:r>
            <a:r>
              <a:rPr lang="en-US" sz="2400" i="1" dirty="0" err="1">
                <a:latin typeface="Bell MT" pitchFamily="18" charset="0"/>
              </a:rPr>
              <a:t>Haset</a:t>
            </a:r>
            <a:r>
              <a:rPr lang="en-US" sz="2400" i="1" dirty="0">
                <a:latin typeface="Bell MT" pitchFamily="18" charset="0"/>
              </a:rPr>
              <a:t> </a:t>
            </a:r>
            <a:r>
              <a:rPr lang="en-US" sz="2400" i="1" dirty="0" err="1">
                <a:latin typeface="Bell MT" pitchFamily="18" charset="0"/>
              </a:rPr>
              <a:t>ve</a:t>
            </a:r>
            <a:r>
              <a:rPr lang="en-US" sz="2400" i="1" dirty="0">
                <a:latin typeface="Bell MT" pitchFamily="18" charset="0"/>
              </a:rPr>
              <a:t> </a:t>
            </a:r>
            <a:r>
              <a:rPr lang="en-US" sz="2400" i="1" dirty="0" err="1">
                <a:latin typeface="Bell MT" pitchFamily="18" charset="0"/>
              </a:rPr>
              <a:t>Şükran</a:t>
            </a:r>
            <a:r>
              <a:rPr lang="en-US" sz="2400" i="1" dirty="0">
                <a:latin typeface="Bell MT" pitchFamily="18" charset="0"/>
              </a:rPr>
              <a:t>. </a:t>
            </a:r>
            <a:r>
              <a:rPr lang="en-US" sz="2400" dirty="0">
                <a:latin typeface="Bell MT" pitchFamily="18" charset="0"/>
              </a:rPr>
              <a:t>Metis </a:t>
            </a:r>
            <a:r>
              <a:rPr lang="en-US" sz="2400" dirty="0" err="1">
                <a:latin typeface="Bell MT" pitchFamily="18" charset="0"/>
              </a:rPr>
              <a:t>Yayınları</a:t>
            </a:r>
            <a:r>
              <a:rPr lang="en-US" sz="2400" dirty="0">
                <a:latin typeface="Bell MT" pitchFamily="18" charset="0"/>
              </a:rPr>
              <a:t> (</a:t>
            </a:r>
            <a:r>
              <a:rPr lang="en-US" sz="2400" dirty="0" err="1">
                <a:latin typeface="Bell MT" pitchFamily="18" charset="0"/>
              </a:rPr>
              <a:t>Bazı</a:t>
            </a:r>
            <a:r>
              <a:rPr lang="en-US" sz="2400" dirty="0">
                <a:latin typeface="Bell MT" pitchFamily="18" charset="0"/>
              </a:rPr>
              <a:t> </a:t>
            </a:r>
            <a:r>
              <a:rPr lang="en-US" sz="2400" dirty="0" err="1">
                <a:latin typeface="Bell MT" pitchFamily="18" charset="0"/>
              </a:rPr>
              <a:t>Şizoid</a:t>
            </a:r>
            <a:r>
              <a:rPr lang="en-US" sz="2400" dirty="0">
                <a:latin typeface="Bell MT" pitchFamily="18" charset="0"/>
              </a:rPr>
              <a:t> </a:t>
            </a:r>
            <a:r>
              <a:rPr lang="en-US" sz="2400" dirty="0" err="1">
                <a:latin typeface="Bell MT" pitchFamily="18" charset="0"/>
              </a:rPr>
              <a:t>Mekanizmaları</a:t>
            </a:r>
            <a:r>
              <a:rPr lang="en-US" sz="2400" dirty="0">
                <a:latin typeface="Bell MT" pitchFamily="18" charset="0"/>
              </a:rPr>
              <a:t> </a:t>
            </a:r>
            <a:r>
              <a:rPr lang="en-US" sz="2400" dirty="0" err="1">
                <a:latin typeface="Bell MT" pitchFamily="18" charset="0"/>
              </a:rPr>
              <a:t>Üzerine</a:t>
            </a:r>
            <a:r>
              <a:rPr lang="en-US" sz="2400" dirty="0">
                <a:latin typeface="Bell MT" pitchFamily="18" charset="0"/>
              </a:rPr>
              <a:t> </a:t>
            </a:r>
            <a:r>
              <a:rPr lang="en-US" sz="2400" dirty="0" err="1">
                <a:latin typeface="Bell MT" pitchFamily="18" charset="0"/>
              </a:rPr>
              <a:t>Notlar</a:t>
            </a:r>
            <a:r>
              <a:rPr lang="en-US" sz="2400" dirty="0">
                <a:latin typeface="Bell MT" pitchFamily="18" charset="0"/>
              </a:rPr>
              <a:t>).</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315</Words>
  <Application>Microsoft Office PowerPoint</Application>
  <PresentationFormat>On-screen Show (4:3)</PresentationFormat>
  <Paragraphs>17</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2. konu</vt:lpstr>
      <vt:lpstr>5. hafta</vt:lpstr>
      <vt:lpstr>5. hafta</vt:lpstr>
      <vt:lpstr>5. hafta</vt:lpstr>
      <vt:lpstr>5.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32</cp:revision>
  <dcterms:created xsi:type="dcterms:W3CDTF">2018-05-08T13:48:36Z</dcterms:created>
  <dcterms:modified xsi:type="dcterms:W3CDTF">2018-12-10T16:44:18Z</dcterms:modified>
</cp:coreProperties>
</file>