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7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64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59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76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948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89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527">
              <a:spcBef>
                <a:spcPts val="5"/>
              </a:spcBef>
            </a:pPr>
            <a:r>
              <a:rPr lang="tr-TR" sz="998" i="1" spc="45" smtClean="0"/>
              <a:t> </a:t>
            </a:r>
            <a:r>
              <a:rPr lang="tr-TR" sz="1634" baseline="2314" smtClean="0"/>
              <a:t>c </a:t>
            </a:r>
            <a:r>
              <a:rPr lang="tr-TR" spc="-5" smtClean="0"/>
              <a:t>1999 Roland</a:t>
            </a:r>
            <a:r>
              <a:rPr lang="tr-TR" spc="-54" smtClean="0"/>
              <a:t> </a:t>
            </a:r>
            <a:r>
              <a:rPr lang="tr-TR" spc="-5" smtClean="0"/>
              <a:t>Hausser</a:t>
            </a:r>
            <a:endParaRPr lang="tr-TR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639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76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87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03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95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38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72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3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494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158BA-F9F7-4CBC-9AF3-DA9F8DFD1A36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86C46-1133-41F7-8DF3-25075C617F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12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9565" y="2590800"/>
            <a:ext cx="10515600" cy="762001"/>
          </a:xfrm>
        </p:spPr>
        <p:txBody>
          <a:bodyPr>
            <a:normAutofit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Bühler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64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58137"/>
            <a:ext cx="3491240" cy="587270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861" b="1" dirty="0" smtClean="0">
                <a:latin typeface="Times New Roman"/>
                <a:cs typeface="Times New Roman"/>
              </a:rPr>
              <a:t>Finding </a:t>
            </a:r>
            <a:r>
              <a:rPr sz="1861" b="1" dirty="0">
                <a:latin typeface="Times New Roman"/>
                <a:cs typeface="Times New Roman"/>
              </a:rPr>
              <a:t>the </a:t>
            </a:r>
            <a:r>
              <a:rPr sz="1861" b="1" spc="-5" dirty="0">
                <a:latin typeface="Times New Roman"/>
                <a:cs typeface="Times New Roman"/>
              </a:rPr>
              <a:t>correct</a:t>
            </a:r>
            <a:r>
              <a:rPr sz="1861" b="1" spc="-36" dirty="0">
                <a:latin typeface="Times New Roman"/>
                <a:cs typeface="Times New Roman"/>
              </a:rPr>
              <a:t> </a:t>
            </a:r>
            <a:r>
              <a:rPr sz="1861" b="1" dirty="0" err="1" smtClean="0">
                <a:latin typeface="Times New Roman"/>
                <a:cs typeface="Times New Roman"/>
              </a:rPr>
              <a:t>subcontext</a:t>
            </a:r>
            <a:r>
              <a:rPr sz="1543" b="1" dirty="0" err="1" smtClean="0">
                <a:latin typeface="Times New Roman"/>
                <a:cs typeface="Times New Roman"/>
              </a:rPr>
              <a:t>Postcard</a:t>
            </a:r>
            <a:r>
              <a:rPr sz="1543" b="1" spc="-41" dirty="0" smtClean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example</a:t>
            </a:r>
            <a:endParaRPr sz="1543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48347" y="1696369"/>
            <a:ext cx="8619757" cy="4054037"/>
          </a:xfrm>
          <a:prstGeom prst="rect">
            <a:avLst/>
          </a:prstGeom>
        </p:spPr>
        <p:txBody>
          <a:bodyPr vert="horz" wrap="square" lIns="0" tIns="50715" rIns="0" bIns="0" rtlCol="0">
            <a:spAutoFit/>
          </a:bodyPr>
          <a:lstStyle/>
          <a:p>
            <a:pPr marR="13832" algn="r">
              <a:spcBef>
                <a:spcPts val="399"/>
              </a:spcBef>
            </a:pPr>
            <a:r>
              <a:rPr sz="1543" dirty="0">
                <a:latin typeface="Times New Roman"/>
                <a:cs typeface="Times New Roman"/>
              </a:rPr>
              <a:t>New </a:t>
            </a:r>
            <a:r>
              <a:rPr sz="1543" spc="-27" dirty="0">
                <a:latin typeface="Times New Roman"/>
                <a:cs typeface="Times New Roman"/>
              </a:rPr>
              <a:t>York, </a:t>
            </a:r>
            <a:r>
              <a:rPr sz="1543" spc="5" dirty="0">
                <a:latin typeface="Times New Roman"/>
                <a:cs typeface="Times New Roman"/>
              </a:rPr>
              <a:t>December 1,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1998</a:t>
            </a:r>
            <a:endParaRPr sz="1543" dirty="0">
              <a:latin typeface="Times New Roman"/>
              <a:cs typeface="Times New Roman"/>
            </a:endParaRPr>
          </a:p>
          <a:p>
            <a:pPr marL="299113">
              <a:spcBef>
                <a:spcPts val="313"/>
              </a:spcBef>
            </a:pPr>
            <a:r>
              <a:rPr sz="1543" spc="5" dirty="0">
                <a:latin typeface="Times New Roman"/>
                <a:cs typeface="Times New Roman"/>
              </a:rPr>
              <a:t>Dear</a:t>
            </a:r>
            <a:r>
              <a:rPr sz="1543" spc="-23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Heather,</a:t>
            </a:r>
          </a:p>
          <a:p>
            <a:pPr marL="299113" marR="4611" algn="just">
              <a:lnSpc>
                <a:spcPts val="1997"/>
              </a:lnSpc>
              <a:spcBef>
                <a:spcPts val="73"/>
              </a:spcBef>
            </a:pPr>
            <a:r>
              <a:rPr sz="1543" spc="-32" dirty="0">
                <a:latin typeface="Times New Roman"/>
                <a:cs typeface="Times New Roman"/>
              </a:rPr>
              <a:t>Your </a:t>
            </a:r>
            <a:r>
              <a:rPr sz="1543" spc="5" dirty="0">
                <a:latin typeface="Times New Roman"/>
                <a:cs typeface="Times New Roman"/>
              </a:rPr>
              <a:t>dog </a:t>
            </a:r>
            <a:r>
              <a:rPr sz="1543" dirty="0">
                <a:latin typeface="Times New Roman"/>
                <a:cs typeface="Times New Roman"/>
              </a:rPr>
              <a:t>is </a:t>
            </a:r>
            <a:r>
              <a:rPr sz="1543" spc="5" dirty="0">
                <a:latin typeface="Times New Roman"/>
                <a:cs typeface="Times New Roman"/>
              </a:rPr>
              <a:t>doing fine. The weather </a:t>
            </a:r>
            <a:r>
              <a:rPr sz="1543" dirty="0">
                <a:latin typeface="Times New Roman"/>
                <a:cs typeface="Times New Roman"/>
              </a:rPr>
              <a:t>is very </a:t>
            </a:r>
            <a:r>
              <a:rPr sz="1543" spc="5" dirty="0">
                <a:latin typeface="Times New Roman"/>
                <a:cs typeface="Times New Roman"/>
              </a:rPr>
              <a:t>cold. In the morning he played in the </a:t>
            </a:r>
            <a:r>
              <a:rPr sz="1543" spc="-18" dirty="0">
                <a:latin typeface="Times New Roman"/>
                <a:cs typeface="Times New Roman"/>
              </a:rPr>
              <a:t>snow. </a:t>
            </a:r>
            <a:r>
              <a:rPr sz="1543" spc="5" dirty="0">
                <a:latin typeface="Times New Roman"/>
                <a:cs typeface="Times New Roman"/>
              </a:rPr>
              <a:t>Then he ate a  bone. Right </a:t>
            </a:r>
            <a:r>
              <a:rPr sz="1543" spc="-5" dirty="0">
                <a:latin typeface="Times New Roman"/>
                <a:cs typeface="Times New Roman"/>
              </a:rPr>
              <a:t>now </a:t>
            </a:r>
            <a:r>
              <a:rPr sz="1543" dirty="0">
                <a:latin typeface="Times New Roman"/>
                <a:cs typeface="Times New Roman"/>
              </a:rPr>
              <a:t>I </a:t>
            </a:r>
            <a:r>
              <a:rPr sz="1543" spc="9" dirty="0">
                <a:latin typeface="Times New Roman"/>
                <a:cs typeface="Times New Roman"/>
              </a:rPr>
              <a:t>am </a:t>
            </a:r>
            <a:r>
              <a:rPr sz="1543" spc="5" dirty="0">
                <a:latin typeface="Times New Roman"/>
                <a:cs typeface="Times New Roman"/>
              </a:rPr>
              <a:t>sitting in the kitchen. Fido </a:t>
            </a:r>
            <a:r>
              <a:rPr sz="1543" dirty="0">
                <a:latin typeface="Times New Roman"/>
                <a:cs typeface="Times New Roman"/>
              </a:rPr>
              <a:t>is </a:t>
            </a:r>
            <a:r>
              <a:rPr sz="1543" spc="5" dirty="0">
                <a:latin typeface="Times New Roman"/>
                <a:cs typeface="Times New Roman"/>
              </a:rPr>
              <a:t>here, too. The fuzzball hissed at him </a:t>
            </a:r>
            <a:r>
              <a:rPr sz="1543" dirty="0">
                <a:latin typeface="Times New Roman"/>
                <a:cs typeface="Times New Roman"/>
              </a:rPr>
              <a:t>again. </a:t>
            </a:r>
            <a:r>
              <a:rPr sz="1543" spc="-50" dirty="0">
                <a:latin typeface="Times New Roman"/>
                <a:cs typeface="Times New Roman"/>
              </a:rPr>
              <a:t>We </a:t>
            </a:r>
            <a:r>
              <a:rPr sz="1543" spc="5" dirty="0">
                <a:latin typeface="Times New Roman"/>
                <a:cs typeface="Times New Roman"/>
              </a:rPr>
              <a:t>miss  you.</a:t>
            </a:r>
            <a:endParaRPr sz="1543" dirty="0">
              <a:latin typeface="Times New Roman"/>
              <a:cs typeface="Times New Roman"/>
            </a:endParaRPr>
          </a:p>
          <a:p>
            <a:pPr marL="7959062" marR="11527" indent="187882" algn="r">
              <a:lnSpc>
                <a:spcPct val="107600"/>
              </a:lnSpc>
              <a:spcBef>
                <a:spcPts val="799"/>
              </a:spcBef>
            </a:pPr>
            <a:r>
              <a:rPr sz="1543" spc="9" dirty="0">
                <a:latin typeface="Times New Roman"/>
                <a:cs typeface="Times New Roman"/>
              </a:rPr>
              <a:t>L</a:t>
            </a:r>
            <a:r>
              <a:rPr sz="1543" spc="-14" dirty="0">
                <a:latin typeface="Times New Roman"/>
                <a:cs typeface="Times New Roman"/>
              </a:rPr>
              <a:t>ov</a:t>
            </a:r>
            <a:r>
              <a:rPr sz="1543" spc="5" dirty="0">
                <a:latin typeface="Times New Roman"/>
                <a:cs typeface="Times New Roman"/>
              </a:rPr>
              <a:t>e,  Spencer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</a:pPr>
            <a:endParaRPr sz="2314" dirty="0">
              <a:latin typeface="Times New Roman"/>
              <a:cs typeface="Times New Roman"/>
            </a:endParaRPr>
          </a:p>
          <a:p>
            <a:pPr marL="11526" lvl="2">
              <a:tabLst>
                <a:tab pos="458755" algn="l"/>
              </a:tabLst>
            </a:pPr>
            <a:r>
              <a:rPr sz="1543" b="1" spc="5" dirty="0">
                <a:latin typeface="Times New Roman"/>
                <a:cs typeface="Times New Roman"/>
              </a:rPr>
              <a:t>Parameters of origin of signs</a:t>
            </a:r>
            <a:r>
              <a:rPr sz="1543" b="1" spc="-113" dirty="0">
                <a:latin typeface="Times New Roman"/>
                <a:cs typeface="Times New Roman"/>
              </a:rPr>
              <a:t> </a:t>
            </a:r>
            <a:r>
              <a:rPr sz="1543" b="1" dirty="0">
                <a:latin typeface="Times New Roman"/>
                <a:cs typeface="Times New Roman"/>
              </a:rPr>
              <a:t>(STAR-point)</a:t>
            </a:r>
            <a:endParaRPr sz="1543" dirty="0">
              <a:latin typeface="Times New Roman"/>
              <a:cs typeface="Times New Roman"/>
            </a:endParaRPr>
          </a:p>
          <a:p>
            <a:pPr lvl="2">
              <a:spcBef>
                <a:spcPts val="5"/>
              </a:spcBef>
              <a:buFont typeface="Times New Roman"/>
              <a:buAutoNum type="arabicPeriod" startAt="2"/>
            </a:pPr>
            <a:endParaRPr sz="2314" dirty="0">
              <a:latin typeface="Times New Roman"/>
              <a:cs typeface="Times New Roman"/>
            </a:endParaRPr>
          </a:p>
          <a:p>
            <a:pPr marL="299113" lvl="3" indent="-264534">
              <a:buAutoNum type="arabicPeriod"/>
              <a:tabLst>
                <a:tab pos="299690" algn="l"/>
              </a:tabLst>
            </a:pPr>
            <a:r>
              <a:rPr sz="1543" spc="9" dirty="0">
                <a:latin typeface="Times New Roman"/>
                <a:cs typeface="Times New Roman"/>
              </a:rPr>
              <a:t>S = </a:t>
            </a: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b="1" spc="5" dirty="0">
                <a:latin typeface="Times New Roman"/>
                <a:cs typeface="Times New Roman"/>
              </a:rPr>
              <a:t>S</a:t>
            </a:r>
            <a:r>
              <a:rPr sz="1543" spc="5" dirty="0">
                <a:latin typeface="Times New Roman"/>
                <a:cs typeface="Times New Roman"/>
              </a:rPr>
              <a:t>patial place of</a:t>
            </a:r>
            <a:r>
              <a:rPr sz="1543" spc="-109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origin</a:t>
            </a:r>
            <a:endParaRPr sz="1543" dirty="0">
              <a:latin typeface="Times New Roman"/>
              <a:cs typeface="Times New Roman"/>
            </a:endParaRPr>
          </a:p>
          <a:p>
            <a:pPr marL="299113" lvl="3" indent="-264534">
              <a:spcBef>
                <a:spcPts val="499"/>
              </a:spcBef>
              <a:buAutoNum type="arabicPeriod"/>
              <a:tabLst>
                <a:tab pos="299690" algn="l"/>
              </a:tabLst>
            </a:pPr>
            <a:r>
              <a:rPr sz="1543" spc="9" dirty="0">
                <a:latin typeface="Times New Roman"/>
                <a:cs typeface="Times New Roman"/>
              </a:rPr>
              <a:t>T = </a:t>
            </a: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b="1" spc="5" dirty="0">
                <a:latin typeface="Times New Roman"/>
                <a:cs typeface="Times New Roman"/>
              </a:rPr>
              <a:t>T</a:t>
            </a:r>
            <a:r>
              <a:rPr sz="1543" spc="5" dirty="0">
                <a:latin typeface="Times New Roman"/>
                <a:cs typeface="Times New Roman"/>
              </a:rPr>
              <a:t>emporal </a:t>
            </a:r>
            <a:r>
              <a:rPr sz="1543" spc="9" dirty="0">
                <a:latin typeface="Times New Roman"/>
                <a:cs typeface="Times New Roman"/>
              </a:rPr>
              <a:t>moment </a:t>
            </a:r>
            <a:r>
              <a:rPr sz="1543" spc="5" dirty="0">
                <a:latin typeface="Times New Roman"/>
                <a:cs typeface="Times New Roman"/>
              </a:rPr>
              <a:t>of</a:t>
            </a:r>
            <a:r>
              <a:rPr sz="1543" spc="-12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origin</a:t>
            </a:r>
            <a:endParaRPr sz="1543" dirty="0">
              <a:latin typeface="Times New Roman"/>
              <a:cs typeface="Times New Roman"/>
            </a:endParaRPr>
          </a:p>
          <a:p>
            <a:pPr marL="299113" lvl="3" indent="-264534">
              <a:spcBef>
                <a:spcPts val="499"/>
              </a:spcBef>
              <a:buAutoNum type="arabicPeriod"/>
              <a:tabLst>
                <a:tab pos="299690" algn="l"/>
              </a:tabLst>
            </a:pPr>
            <a:r>
              <a:rPr sz="1543" spc="14" dirty="0">
                <a:latin typeface="Times New Roman"/>
                <a:cs typeface="Times New Roman"/>
              </a:rPr>
              <a:t>A </a:t>
            </a:r>
            <a:r>
              <a:rPr sz="1543" spc="9" dirty="0">
                <a:latin typeface="Times New Roman"/>
                <a:cs typeface="Times New Roman"/>
              </a:rPr>
              <a:t>=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50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A</a:t>
            </a:r>
            <a:r>
              <a:rPr sz="1543" spc="5" dirty="0">
                <a:latin typeface="Times New Roman"/>
                <a:cs typeface="Times New Roman"/>
              </a:rPr>
              <a:t>uthor</a:t>
            </a:r>
            <a:endParaRPr sz="1543" dirty="0">
              <a:latin typeface="Times New Roman"/>
              <a:cs typeface="Times New Roman"/>
            </a:endParaRPr>
          </a:p>
          <a:p>
            <a:pPr marL="299113" lvl="3" indent="-264534">
              <a:spcBef>
                <a:spcPts val="499"/>
              </a:spcBef>
              <a:buAutoNum type="arabicPeriod"/>
              <a:tabLst>
                <a:tab pos="299690" algn="l"/>
              </a:tabLst>
            </a:pPr>
            <a:r>
              <a:rPr sz="1543" spc="9" dirty="0">
                <a:latin typeface="Times New Roman"/>
                <a:cs typeface="Times New Roman"/>
              </a:rPr>
              <a:t>R = </a:t>
            </a:r>
            <a:r>
              <a:rPr sz="1543" spc="5" dirty="0">
                <a:latin typeface="Times New Roman"/>
                <a:cs typeface="Times New Roman"/>
              </a:rPr>
              <a:t>the intended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R</a:t>
            </a:r>
            <a:r>
              <a:rPr sz="1543" spc="5" dirty="0">
                <a:latin typeface="Times New Roman"/>
                <a:cs typeface="Times New Roman"/>
              </a:rPr>
              <a:t>ecipient.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7220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08" y="671737"/>
            <a:ext cx="8611112" cy="1874097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6" lvl="2">
              <a:spcBef>
                <a:spcPts val="113"/>
              </a:spcBef>
              <a:tabLst>
                <a:tab pos="458755" algn="l"/>
              </a:tabLst>
            </a:pPr>
            <a:r>
              <a:rPr sz="1543" b="1" spc="5" dirty="0">
                <a:latin typeface="Times New Roman"/>
                <a:cs typeface="Times New Roman"/>
              </a:rPr>
              <a:t>Second principle of pragmatics</a:t>
            </a:r>
            <a:r>
              <a:rPr sz="1543" b="1" spc="-91" dirty="0">
                <a:latin typeface="Times New Roman"/>
                <a:cs typeface="Times New Roman"/>
              </a:rPr>
              <a:t> </a:t>
            </a:r>
            <a:r>
              <a:rPr sz="1543" b="1" dirty="0">
                <a:latin typeface="Times New Roman"/>
                <a:cs typeface="Times New Roman"/>
              </a:rPr>
              <a:t>(PoP-2)</a:t>
            </a:r>
            <a:endParaRPr sz="1543" dirty="0">
              <a:latin typeface="Times New Roman"/>
              <a:cs typeface="Times New Roman"/>
            </a:endParaRPr>
          </a:p>
          <a:p>
            <a:pPr lvl="2">
              <a:spcBef>
                <a:spcPts val="18"/>
              </a:spcBef>
              <a:buFont typeface="Times New Roman"/>
              <a:buAutoNum type="arabicPeriod" startAt="3"/>
            </a:pPr>
            <a:endParaRPr sz="1724" dirty="0">
              <a:latin typeface="Times New Roman"/>
              <a:cs typeface="Times New Roman"/>
            </a:endParaRPr>
          </a:p>
          <a:p>
            <a:pPr marL="299113" marR="4611">
              <a:lnSpc>
                <a:spcPct val="107600"/>
              </a:lnSpc>
            </a:pP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spc="-5" dirty="0">
                <a:latin typeface="Times New Roman"/>
                <a:cs typeface="Times New Roman"/>
              </a:rPr>
              <a:t>STAR-point </a:t>
            </a:r>
            <a:r>
              <a:rPr sz="1543" spc="5" dirty="0">
                <a:latin typeface="Times New Roman"/>
                <a:cs typeface="Times New Roman"/>
              </a:rPr>
              <a:t>of the sign determines </a:t>
            </a:r>
            <a:r>
              <a:rPr sz="1543" dirty="0">
                <a:latin typeface="Times New Roman"/>
                <a:cs typeface="Times New Roman"/>
              </a:rPr>
              <a:t>its </a:t>
            </a:r>
            <a:r>
              <a:rPr sz="1543" spc="5" dirty="0">
                <a:latin typeface="Times New Roman"/>
                <a:cs typeface="Times New Roman"/>
              </a:rPr>
              <a:t>primary positioning in the database by specifying the </a:t>
            </a:r>
            <a:r>
              <a:rPr sz="1543" i="1" spc="5" dirty="0">
                <a:latin typeface="Times New Roman"/>
                <a:cs typeface="Times New Roman"/>
              </a:rPr>
              <a:t>entry  </a:t>
            </a:r>
            <a:r>
              <a:rPr sz="1543" i="1" dirty="0">
                <a:latin typeface="Times New Roman"/>
                <a:cs typeface="Times New Roman"/>
              </a:rPr>
              <a:t>context </a:t>
            </a:r>
            <a:r>
              <a:rPr sz="1543" spc="5" dirty="0">
                <a:latin typeface="Times New Roman"/>
                <a:cs typeface="Times New Roman"/>
              </a:rPr>
              <a:t>of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interpretation.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14"/>
              </a:spcBef>
            </a:pPr>
            <a:endParaRPr sz="2087" dirty="0">
              <a:latin typeface="Times New Roman"/>
              <a:cs typeface="Times New Roman"/>
            </a:endParaRPr>
          </a:p>
          <a:p>
            <a:pPr marL="11526" lvl="2">
              <a:tabLst>
                <a:tab pos="458755" algn="l"/>
              </a:tabLst>
            </a:pPr>
            <a:r>
              <a:rPr sz="1543" b="1" spc="5" dirty="0">
                <a:latin typeface="Times New Roman"/>
                <a:cs typeface="Times New Roman"/>
              </a:rPr>
              <a:t>Primary positioning in terms of the</a:t>
            </a:r>
            <a:r>
              <a:rPr sz="1543" b="1" spc="-123" dirty="0">
                <a:latin typeface="Times New Roman"/>
                <a:cs typeface="Times New Roman"/>
              </a:rPr>
              <a:t> </a:t>
            </a:r>
            <a:r>
              <a:rPr sz="1543" b="1" spc="-5" dirty="0">
                <a:latin typeface="Times New Roman"/>
                <a:cs typeface="Times New Roman"/>
              </a:rPr>
              <a:t>STAR-point</a:t>
            </a:r>
            <a:endParaRPr sz="1543" dirty="0">
              <a:latin typeface="Times New Roman"/>
              <a:cs typeface="Times New Roman"/>
            </a:endParaRPr>
          </a:p>
          <a:p>
            <a:pPr marL="903679">
              <a:spcBef>
                <a:spcPts val="681"/>
              </a:spcBef>
            </a:pPr>
            <a:r>
              <a:rPr sz="1271" spc="-18" dirty="0">
                <a:latin typeface="Arial"/>
                <a:cs typeface="Arial"/>
              </a:rPr>
              <a:t>Heather’s </a:t>
            </a:r>
            <a:r>
              <a:rPr sz="1271" spc="-14" dirty="0">
                <a:latin typeface="Arial"/>
                <a:cs typeface="Arial"/>
              </a:rPr>
              <a:t>cognitive</a:t>
            </a:r>
            <a:r>
              <a:rPr sz="1271" spc="45" dirty="0">
                <a:latin typeface="Arial"/>
                <a:cs typeface="Arial"/>
              </a:rPr>
              <a:t> </a:t>
            </a:r>
            <a:r>
              <a:rPr sz="1271" spc="-14" dirty="0">
                <a:latin typeface="Arial"/>
                <a:cs typeface="Arial"/>
              </a:rPr>
              <a:t>representation:</a:t>
            </a:r>
            <a:endParaRPr sz="1271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37816" y="2641310"/>
            <a:ext cx="2639466" cy="888327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5561">
              <a:lnSpc>
                <a:spcPts val="1411"/>
              </a:lnSpc>
              <a:spcBef>
                <a:spcPts val="127"/>
              </a:spcBef>
            </a:pPr>
            <a:r>
              <a:rPr sz="1271" spc="45" dirty="0">
                <a:latin typeface="Times New Roman"/>
                <a:cs typeface="Times New Roman"/>
              </a:rPr>
              <a:t>ST-</a:t>
            </a:r>
            <a:r>
              <a:rPr sz="1044" spc="45" dirty="0">
                <a:latin typeface="Times New Roman"/>
                <a:cs typeface="Times New Roman"/>
              </a:rPr>
              <a:t>POINT</a:t>
            </a:r>
            <a:endParaRPr sz="1044">
              <a:latin typeface="Times New Roman"/>
              <a:cs typeface="Times New Roman"/>
            </a:endParaRPr>
          </a:p>
          <a:p>
            <a:pPr marL="11527">
              <a:lnSpc>
                <a:spcPts val="1465"/>
              </a:lnSpc>
            </a:pPr>
            <a:r>
              <a:rPr sz="1271" i="1" spc="-14" dirty="0">
                <a:latin typeface="Times New Roman"/>
                <a:cs typeface="Times New Roman"/>
              </a:rPr>
              <a:t>language level: </a:t>
            </a:r>
            <a:r>
              <a:rPr sz="1271" spc="-59" dirty="0">
                <a:latin typeface="Arial"/>
                <a:cs typeface="Arial"/>
              </a:rPr>
              <a:t>Text </a:t>
            </a:r>
            <a:r>
              <a:rPr sz="1271" spc="-9" dirty="0">
                <a:latin typeface="Arial"/>
                <a:cs typeface="Arial"/>
              </a:rPr>
              <a:t>of </a:t>
            </a:r>
            <a:r>
              <a:rPr sz="1271" spc="-14" dirty="0">
                <a:latin typeface="Arial"/>
                <a:cs typeface="Arial"/>
              </a:rPr>
              <a:t>the</a:t>
            </a:r>
            <a:r>
              <a:rPr sz="1271" spc="-123" dirty="0">
                <a:latin typeface="Arial"/>
                <a:cs typeface="Arial"/>
              </a:rPr>
              <a:t> </a:t>
            </a:r>
            <a:r>
              <a:rPr sz="1271" spc="-9" dirty="0">
                <a:latin typeface="Arial"/>
                <a:cs typeface="Arial"/>
              </a:rPr>
              <a:t>postcard</a:t>
            </a:r>
            <a:endParaRPr sz="1271">
              <a:latin typeface="Arial"/>
              <a:cs typeface="Arial"/>
            </a:endParaRPr>
          </a:p>
          <a:p>
            <a:pPr marL="74922">
              <a:lnSpc>
                <a:spcPts val="1425"/>
              </a:lnSpc>
              <a:spcBef>
                <a:spcPts val="1144"/>
              </a:spcBef>
            </a:pPr>
            <a:r>
              <a:rPr sz="1271" i="1" dirty="0">
                <a:latin typeface="Times New Roman"/>
                <a:cs typeface="Times New Roman"/>
              </a:rPr>
              <a:t>context level: </a:t>
            </a:r>
            <a:r>
              <a:rPr sz="1271" spc="5" dirty="0">
                <a:latin typeface="Arial"/>
                <a:cs typeface="Arial"/>
              </a:rPr>
              <a:t>sitting </a:t>
            </a:r>
            <a:r>
              <a:rPr sz="1271" spc="9" dirty="0">
                <a:latin typeface="Arial"/>
                <a:cs typeface="Arial"/>
              </a:rPr>
              <a:t>in </a:t>
            </a:r>
            <a:r>
              <a:rPr sz="1271" spc="5" dirty="0">
                <a:latin typeface="Arial"/>
                <a:cs typeface="Arial"/>
              </a:rPr>
              <a:t>New</a:t>
            </a:r>
            <a:r>
              <a:rPr sz="1271" spc="32" dirty="0">
                <a:latin typeface="Arial"/>
                <a:cs typeface="Arial"/>
              </a:rPr>
              <a:t> </a:t>
            </a:r>
            <a:r>
              <a:rPr sz="1271" spc="5" dirty="0">
                <a:latin typeface="Arial"/>
                <a:cs typeface="Arial"/>
              </a:rPr>
              <a:t>Zealand</a:t>
            </a:r>
            <a:endParaRPr sz="1271">
              <a:latin typeface="Arial"/>
              <a:cs typeface="Arial"/>
            </a:endParaRPr>
          </a:p>
          <a:p>
            <a:pPr marL="1073695">
              <a:lnSpc>
                <a:spcPts val="1425"/>
              </a:lnSpc>
            </a:pPr>
            <a:r>
              <a:rPr sz="1271" spc="9" dirty="0">
                <a:latin typeface="Arial"/>
                <a:cs typeface="Arial"/>
              </a:rPr>
              <a:t>on </a:t>
            </a:r>
            <a:r>
              <a:rPr sz="1271" spc="5" dirty="0">
                <a:latin typeface="Arial"/>
                <a:cs typeface="Arial"/>
              </a:rPr>
              <a:t>the</a:t>
            </a:r>
            <a:r>
              <a:rPr sz="1271" spc="-18" dirty="0">
                <a:latin typeface="Arial"/>
                <a:cs typeface="Arial"/>
              </a:rPr>
              <a:t> </a:t>
            </a:r>
            <a:r>
              <a:rPr sz="1271" spc="9" dirty="0">
                <a:latin typeface="Arial"/>
                <a:cs typeface="Arial"/>
              </a:rPr>
              <a:t>beach</a:t>
            </a:r>
            <a:endParaRPr sz="1271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52062" y="4249886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52062" y="4165514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52062" y="4079760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52062" y="3995389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52062" y="3911020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55658" y="4249886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555658" y="4165514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55658" y="4079760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555658" y="3995389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55658" y="3911020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755151" y="2682020"/>
            <a:ext cx="3152144" cy="11562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17" name="object 17"/>
          <p:cNvSpPr txBox="1"/>
          <p:nvPr/>
        </p:nvSpPr>
        <p:spPr>
          <a:xfrm>
            <a:off x="5781108" y="2811433"/>
            <a:ext cx="944560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702" i="1" spc="40" baseline="15555" dirty="0">
                <a:latin typeface="Times New Roman"/>
                <a:cs typeface="Times New Roman"/>
              </a:rPr>
              <a:t>-</a:t>
            </a:r>
            <a:r>
              <a:rPr sz="1271" i="1" spc="27" dirty="0">
                <a:latin typeface="Times New Roman"/>
                <a:cs typeface="Times New Roman"/>
              </a:rPr>
              <a:t>STAR-point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755151" y="3073445"/>
            <a:ext cx="3412171" cy="28132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19" name="object 19"/>
          <p:cNvSpPr txBox="1"/>
          <p:nvPr/>
        </p:nvSpPr>
        <p:spPr>
          <a:xfrm>
            <a:off x="2837816" y="4509907"/>
            <a:ext cx="2685570" cy="1207645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5561">
              <a:spcBef>
                <a:spcPts val="127"/>
              </a:spcBef>
            </a:pPr>
            <a:r>
              <a:rPr sz="1271" spc="32" dirty="0">
                <a:latin typeface="Times New Roman"/>
                <a:cs typeface="Times New Roman"/>
              </a:rPr>
              <a:t>I</a:t>
            </a:r>
            <a:r>
              <a:rPr sz="1044" spc="32" dirty="0">
                <a:latin typeface="Times New Roman"/>
                <a:cs typeface="Times New Roman"/>
              </a:rPr>
              <a:t>NTERPRETATION</a:t>
            </a:r>
            <a:r>
              <a:rPr sz="1044" spc="50" dirty="0">
                <a:latin typeface="Times New Roman"/>
                <a:cs typeface="Times New Roman"/>
              </a:rPr>
              <a:t> </a:t>
            </a:r>
            <a:r>
              <a:rPr sz="1271" spc="54" dirty="0">
                <a:latin typeface="Times New Roman"/>
                <a:cs typeface="Times New Roman"/>
              </a:rPr>
              <a:t>C</a:t>
            </a:r>
            <a:r>
              <a:rPr sz="1044" spc="54" dirty="0">
                <a:latin typeface="Times New Roman"/>
                <a:cs typeface="Times New Roman"/>
              </a:rPr>
              <a:t>ONTEXT</a:t>
            </a:r>
            <a:endParaRPr sz="1044">
              <a:latin typeface="Times New Roman"/>
              <a:cs typeface="Times New Roman"/>
            </a:endParaRPr>
          </a:p>
          <a:p>
            <a:pPr>
              <a:spcBef>
                <a:spcPts val="50"/>
              </a:spcBef>
            </a:pPr>
            <a:endParaRPr sz="1498">
              <a:latin typeface="Times New Roman"/>
              <a:cs typeface="Times New Roman"/>
            </a:endParaRPr>
          </a:p>
          <a:p>
            <a:pPr marL="11527"/>
            <a:r>
              <a:rPr sz="1271" i="1" spc="-14" dirty="0">
                <a:latin typeface="Times New Roman"/>
                <a:cs typeface="Times New Roman"/>
              </a:rPr>
              <a:t>language level:  </a:t>
            </a:r>
            <a:r>
              <a:rPr sz="1271" spc="-59" dirty="0">
                <a:latin typeface="Arial"/>
                <a:cs typeface="Arial"/>
              </a:rPr>
              <a:t>Text </a:t>
            </a:r>
            <a:r>
              <a:rPr sz="1271" spc="-9" dirty="0">
                <a:latin typeface="Arial"/>
                <a:cs typeface="Arial"/>
              </a:rPr>
              <a:t>of </a:t>
            </a:r>
            <a:r>
              <a:rPr sz="1271" spc="-14" dirty="0">
                <a:latin typeface="Arial"/>
                <a:cs typeface="Arial"/>
              </a:rPr>
              <a:t>the</a:t>
            </a:r>
            <a:r>
              <a:rPr sz="1271" spc="-132" dirty="0">
                <a:latin typeface="Arial"/>
                <a:cs typeface="Arial"/>
              </a:rPr>
              <a:t> </a:t>
            </a:r>
            <a:r>
              <a:rPr sz="1271" spc="-9" dirty="0">
                <a:latin typeface="Arial"/>
                <a:cs typeface="Arial"/>
              </a:rPr>
              <a:t>postcard</a:t>
            </a:r>
            <a:r>
              <a:rPr sz="1271" spc="-14" dirty="0">
                <a:latin typeface="Arial"/>
                <a:cs typeface="Arial"/>
              </a:rPr>
              <a:t> </a:t>
            </a:r>
            <a:r>
              <a:rPr sz="1702" i="1" spc="918" baseline="15555" dirty="0">
                <a:latin typeface="Times New Roman"/>
                <a:cs typeface="Times New Roman"/>
              </a:rPr>
              <a:t> </a:t>
            </a:r>
            <a:endParaRPr sz="1702" baseline="15555"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</a:pPr>
            <a:endParaRPr sz="1452">
              <a:latin typeface="Times New Roman"/>
              <a:cs typeface="Times New Roman"/>
            </a:endParaRPr>
          </a:p>
          <a:p>
            <a:pPr marL="626466" marR="137166" indent="-552120">
              <a:lnSpc>
                <a:spcPts val="1343"/>
              </a:lnSpc>
            </a:pPr>
            <a:r>
              <a:rPr sz="1271" i="1" spc="-14" dirty="0">
                <a:latin typeface="Times New Roman"/>
                <a:cs typeface="Times New Roman"/>
              </a:rPr>
              <a:t>context level: </a:t>
            </a:r>
            <a:r>
              <a:rPr sz="1271" spc="-18" dirty="0">
                <a:latin typeface="Arial"/>
                <a:cs typeface="Arial"/>
              </a:rPr>
              <a:t>Spencer’s </a:t>
            </a:r>
            <a:r>
              <a:rPr sz="1271" spc="-9" dirty="0">
                <a:latin typeface="Arial"/>
                <a:cs typeface="Arial"/>
              </a:rPr>
              <a:t>Apt. </a:t>
            </a:r>
            <a:r>
              <a:rPr sz="1271" spc="-5" dirty="0">
                <a:latin typeface="Arial"/>
                <a:cs typeface="Arial"/>
              </a:rPr>
              <a:t>in  </a:t>
            </a:r>
            <a:r>
              <a:rPr sz="1271" spc="-23" dirty="0">
                <a:latin typeface="Arial"/>
                <a:cs typeface="Arial"/>
              </a:rPr>
              <a:t>New </a:t>
            </a:r>
            <a:r>
              <a:rPr sz="1271" spc="-50" dirty="0">
                <a:latin typeface="Arial"/>
                <a:cs typeface="Arial"/>
              </a:rPr>
              <a:t>York </a:t>
            </a:r>
            <a:r>
              <a:rPr sz="1271" spc="-14" dirty="0">
                <a:latin typeface="Arial"/>
                <a:cs typeface="Arial"/>
              </a:rPr>
              <a:t>on </a:t>
            </a:r>
            <a:r>
              <a:rPr sz="1271" spc="-9" dirty="0">
                <a:latin typeface="Arial"/>
                <a:cs typeface="Arial"/>
              </a:rPr>
              <a:t>Dec. 1,</a:t>
            </a:r>
            <a:r>
              <a:rPr sz="1271" spc="168" dirty="0">
                <a:latin typeface="Arial"/>
                <a:cs typeface="Arial"/>
              </a:rPr>
              <a:t> </a:t>
            </a:r>
            <a:r>
              <a:rPr sz="1271" spc="-18" dirty="0">
                <a:latin typeface="Arial"/>
                <a:cs typeface="Arial"/>
              </a:rPr>
              <a:t>1998</a:t>
            </a:r>
            <a:endParaRPr sz="1271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93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71737"/>
            <a:ext cx="8616299" cy="1621399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543" b="1" spc="5" dirty="0" smtClean="0">
                <a:latin typeface="Times New Roman"/>
                <a:cs typeface="Times New Roman"/>
              </a:rPr>
              <a:t>Fictitious </a:t>
            </a:r>
            <a:r>
              <a:rPr sz="1543" b="1" spc="-5" dirty="0">
                <a:latin typeface="Times New Roman"/>
                <a:cs typeface="Times New Roman"/>
              </a:rPr>
              <a:t>STAR-point: </a:t>
            </a:r>
            <a:r>
              <a:rPr sz="1543" b="1" spc="5" dirty="0">
                <a:latin typeface="Times New Roman"/>
                <a:cs typeface="Times New Roman"/>
              </a:rPr>
              <a:t>Beginning of </a:t>
            </a:r>
            <a:r>
              <a:rPr sz="1543" b="1" dirty="0">
                <a:latin typeface="Times New Roman"/>
                <a:cs typeface="Times New Roman"/>
              </a:rPr>
              <a:t>‘Felix</a:t>
            </a:r>
            <a:r>
              <a:rPr sz="1543" b="1" spc="-36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Krull’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27"/>
              </a:spcBef>
            </a:pPr>
            <a:endParaRPr sz="2178" dirty="0">
              <a:latin typeface="Times New Roman"/>
              <a:cs typeface="Times New Roman"/>
            </a:endParaRPr>
          </a:p>
          <a:p>
            <a:pPr marL="299113" marR="4611">
              <a:lnSpc>
                <a:spcPct val="107100"/>
              </a:lnSpc>
            </a:pPr>
            <a:r>
              <a:rPr sz="1543" spc="9" dirty="0">
                <a:latin typeface="Arial"/>
                <a:cs typeface="Arial"/>
              </a:rPr>
              <a:t>Indem </a:t>
            </a:r>
            <a:r>
              <a:rPr sz="1543" spc="5" dirty="0">
                <a:latin typeface="Arial"/>
                <a:cs typeface="Arial"/>
              </a:rPr>
              <a:t>ich die </a:t>
            </a:r>
            <a:r>
              <a:rPr sz="1543" dirty="0">
                <a:latin typeface="Arial"/>
                <a:cs typeface="Arial"/>
              </a:rPr>
              <a:t>Feder ergreife, </a:t>
            </a:r>
            <a:r>
              <a:rPr sz="1543" spc="9" dirty="0">
                <a:latin typeface="Arial"/>
                <a:cs typeface="Arial"/>
              </a:rPr>
              <a:t>um </a:t>
            </a:r>
            <a:r>
              <a:rPr sz="1543" spc="5" dirty="0">
                <a:latin typeface="Arial"/>
                <a:cs typeface="Arial"/>
              </a:rPr>
              <a:t>in völliger </a:t>
            </a:r>
            <a:r>
              <a:rPr sz="1543" spc="9" dirty="0">
                <a:latin typeface="Arial"/>
                <a:cs typeface="Arial"/>
              </a:rPr>
              <a:t>Muße und </a:t>
            </a:r>
            <a:r>
              <a:rPr sz="1543" spc="5" dirty="0">
                <a:latin typeface="Arial"/>
                <a:cs typeface="Arial"/>
              </a:rPr>
              <a:t>Zurückgezogenheit </a:t>
            </a:r>
            <a:r>
              <a:rPr sz="1543" spc="9" dirty="0">
                <a:latin typeface="Arial"/>
                <a:cs typeface="Arial"/>
              </a:rPr>
              <a:t>– gesund </a:t>
            </a:r>
            <a:r>
              <a:rPr sz="1543" spc="5" dirty="0">
                <a:latin typeface="Arial"/>
                <a:cs typeface="Arial"/>
              </a:rPr>
              <a:t>übrigens,  wenn</a:t>
            </a:r>
            <a:r>
              <a:rPr sz="1543" spc="-23" dirty="0">
                <a:latin typeface="Arial"/>
                <a:cs typeface="Arial"/>
              </a:rPr>
              <a:t> </a:t>
            </a:r>
            <a:r>
              <a:rPr sz="1543" spc="9" dirty="0">
                <a:latin typeface="Arial"/>
                <a:cs typeface="Arial"/>
              </a:rPr>
              <a:t>auch</a:t>
            </a:r>
            <a:r>
              <a:rPr sz="1543" spc="-14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müde,</a:t>
            </a:r>
            <a:r>
              <a:rPr sz="1543" spc="-23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sehr</a:t>
            </a:r>
            <a:r>
              <a:rPr sz="1543" spc="-9" dirty="0">
                <a:latin typeface="Arial"/>
                <a:cs typeface="Arial"/>
              </a:rPr>
              <a:t> </a:t>
            </a:r>
            <a:r>
              <a:rPr sz="1543" spc="9" dirty="0">
                <a:latin typeface="Arial"/>
                <a:cs typeface="Arial"/>
              </a:rPr>
              <a:t>müde</a:t>
            </a:r>
            <a:r>
              <a:rPr sz="1543" spc="-14" dirty="0">
                <a:latin typeface="Arial"/>
                <a:cs typeface="Arial"/>
              </a:rPr>
              <a:t> </a:t>
            </a:r>
            <a:r>
              <a:rPr sz="1543" dirty="0">
                <a:latin typeface="Arial"/>
                <a:cs typeface="Arial"/>
              </a:rPr>
              <a:t>.</a:t>
            </a:r>
            <a:r>
              <a:rPr sz="1543" spc="-177" dirty="0">
                <a:latin typeface="Arial"/>
                <a:cs typeface="Arial"/>
              </a:rPr>
              <a:t> </a:t>
            </a:r>
            <a:r>
              <a:rPr sz="1543" dirty="0">
                <a:latin typeface="Arial"/>
                <a:cs typeface="Arial"/>
              </a:rPr>
              <a:t>.</a:t>
            </a:r>
            <a:r>
              <a:rPr sz="1543" spc="-177" dirty="0">
                <a:latin typeface="Arial"/>
                <a:cs typeface="Arial"/>
              </a:rPr>
              <a:t> </a:t>
            </a:r>
            <a:r>
              <a:rPr sz="1543" dirty="0">
                <a:latin typeface="Arial"/>
                <a:cs typeface="Arial"/>
              </a:rPr>
              <a:t>.</a:t>
            </a:r>
          </a:p>
          <a:p>
            <a:pPr marL="299113">
              <a:spcBef>
                <a:spcPts val="322"/>
              </a:spcBef>
            </a:pPr>
            <a:r>
              <a:rPr sz="1543" spc="5" dirty="0">
                <a:latin typeface="Times New Roman"/>
                <a:cs typeface="Times New Roman"/>
              </a:rPr>
              <a:t>[While</a:t>
            </a:r>
            <a:r>
              <a:rPr sz="1543" spc="32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</a:t>
            </a:r>
            <a:r>
              <a:rPr sz="1543" spc="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seize</a:t>
            </a:r>
            <a:r>
              <a:rPr sz="1543" spc="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pen</a:t>
            </a:r>
            <a:r>
              <a:rPr sz="1543" spc="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in</a:t>
            </a:r>
            <a:r>
              <a:rPr sz="1543" spc="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complete</a:t>
            </a:r>
            <a:r>
              <a:rPr sz="1543" spc="2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leisure</a:t>
            </a:r>
            <a:r>
              <a:rPr sz="1543" spc="2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and</a:t>
            </a:r>
            <a:r>
              <a:rPr sz="1543" spc="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seclusion</a:t>
            </a:r>
            <a:r>
              <a:rPr sz="1543" spc="2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–</a:t>
            </a:r>
            <a:r>
              <a:rPr sz="1543" spc="32" dirty="0">
                <a:latin typeface="Times New Roman"/>
                <a:cs typeface="Times New Roman"/>
              </a:rPr>
              <a:t> </a:t>
            </a:r>
            <a:r>
              <a:rPr sz="1543" spc="-5" dirty="0">
                <a:latin typeface="Times New Roman"/>
                <a:cs typeface="Times New Roman"/>
              </a:rPr>
              <a:t>healthy,</a:t>
            </a:r>
            <a:r>
              <a:rPr sz="1543" spc="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by</a:t>
            </a:r>
            <a:r>
              <a:rPr sz="1543" spc="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way</a:t>
            </a:r>
            <a:r>
              <a:rPr sz="1543" spc="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–</a:t>
            </a:r>
            <a:r>
              <a:rPr sz="1543" spc="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though</a:t>
            </a:r>
            <a:r>
              <a:rPr sz="1543" spc="23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tired,</a:t>
            </a:r>
            <a:r>
              <a:rPr sz="1543" spc="45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very</a:t>
            </a:r>
            <a:r>
              <a:rPr sz="1543" spc="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tired</a:t>
            </a:r>
            <a:endParaRPr sz="1543" dirty="0">
              <a:latin typeface="Times New Roman"/>
              <a:cs typeface="Times New Roman"/>
            </a:endParaRPr>
          </a:p>
          <a:p>
            <a:pPr marL="299113">
              <a:spcBef>
                <a:spcPts val="127"/>
              </a:spcBef>
            </a:pPr>
            <a:r>
              <a:rPr sz="1543" spc="172" dirty="0">
                <a:latin typeface="Times New Roman"/>
                <a:cs typeface="Times New Roman"/>
              </a:rPr>
              <a:t>...]</a:t>
            </a:r>
            <a:r>
              <a:rPr sz="1543" spc="-150" dirty="0">
                <a:latin typeface="Times New Roman"/>
                <a:cs typeface="Times New Roman"/>
              </a:rPr>
              <a:t> 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5051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58137"/>
            <a:ext cx="4487668" cy="756355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861" b="1" dirty="0" smtClean="0">
                <a:latin typeface="Times New Roman"/>
                <a:cs typeface="Times New Roman"/>
              </a:rPr>
              <a:t>Language </a:t>
            </a:r>
            <a:r>
              <a:rPr sz="1861" b="1" dirty="0">
                <a:latin typeface="Times New Roman"/>
                <a:cs typeface="Times New Roman"/>
              </a:rPr>
              <a:t>production and</a:t>
            </a:r>
            <a:r>
              <a:rPr sz="1861" b="1" spc="-50" dirty="0">
                <a:latin typeface="Times New Roman"/>
                <a:cs typeface="Times New Roman"/>
              </a:rPr>
              <a:t> </a:t>
            </a:r>
            <a:r>
              <a:rPr sz="1861" b="1" dirty="0" smtClean="0">
                <a:latin typeface="Times New Roman"/>
                <a:cs typeface="Times New Roman"/>
              </a:rPr>
              <a:t>interpretation</a:t>
            </a:r>
            <a:endParaRPr sz="1861" dirty="0" smtClean="0">
              <a:latin typeface="Times New Roman"/>
              <a:cs typeface="Times New Roman"/>
            </a:endParaRPr>
          </a:p>
          <a:p>
            <a:pPr marL="11527">
              <a:spcBef>
                <a:spcPts val="1702"/>
              </a:spcBef>
            </a:pPr>
            <a:r>
              <a:rPr sz="1543" b="1" spc="9" dirty="0" smtClean="0">
                <a:latin typeface="Times New Roman"/>
                <a:cs typeface="Times New Roman"/>
              </a:rPr>
              <a:t>Schema </a:t>
            </a:r>
            <a:r>
              <a:rPr sz="1543" b="1" spc="5" dirty="0" smtClean="0">
                <a:latin typeface="Times New Roman"/>
                <a:cs typeface="Times New Roman"/>
              </a:rPr>
              <a:t>of language </a:t>
            </a:r>
            <a:r>
              <a:rPr sz="1543" b="1" dirty="0" smtClean="0">
                <a:latin typeface="Times New Roman"/>
                <a:cs typeface="Times New Roman"/>
              </a:rPr>
              <a:t>interpretation</a:t>
            </a:r>
            <a:r>
              <a:rPr sz="1543" b="1" spc="-123" dirty="0" smtClean="0">
                <a:latin typeface="Times New Roman"/>
                <a:cs typeface="Times New Roman"/>
              </a:rPr>
              <a:t> </a:t>
            </a:r>
            <a:r>
              <a:rPr sz="1543" b="1" spc="5" dirty="0" smtClean="0">
                <a:latin typeface="Times New Roman"/>
                <a:cs typeface="Times New Roman"/>
              </a:rPr>
              <a:t>(analysis)</a:t>
            </a:r>
            <a:endParaRPr sz="1543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511721" y="1800968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6" name="object 6"/>
          <p:cNvSpPr txBox="1"/>
          <p:nvPr/>
        </p:nvSpPr>
        <p:spPr>
          <a:xfrm>
            <a:off x="6677374" y="1816966"/>
            <a:ext cx="50715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95355" y="1811434"/>
            <a:ext cx="54749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36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576" algn="ctr">
              <a:lnSpc>
                <a:spcPts val="36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13336" y="1787921"/>
            <a:ext cx="138889" cy="16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40343" algn="ctr">
              <a:lnSpc>
                <a:spcPts val="36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62243" algn="ctr">
              <a:lnSpc>
                <a:spcPts val="23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40343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882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4611" algn="ctr">
              <a:lnSpc>
                <a:spcPts val="18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0171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24206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51869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83567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85873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61744" y="1783770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57596" y="1781004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747914" y="1779621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39614" y="1776856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29933" y="1775472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25784" y="1772706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13335" y="1771323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707803" y="176855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99504" y="1767172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89823" y="1764407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81523" y="176302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77375" y="176025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247544" y="1800968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2" name="object 22"/>
          <p:cNvSpPr txBox="1"/>
          <p:nvPr/>
        </p:nvSpPr>
        <p:spPr>
          <a:xfrm>
            <a:off x="5413196" y="1816966"/>
            <a:ext cx="52444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31178" y="1811434"/>
            <a:ext cx="53019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729" algn="ctr">
              <a:lnSpc>
                <a:spcPts val="36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36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49158" y="1810052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453307" y="1808667"/>
            <a:ext cx="4495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467139" y="1805901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471289" y="1804518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80969" y="1785155"/>
            <a:ext cx="95090" cy="159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36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7664" algn="ctr">
              <a:lnSpc>
                <a:spcPts val="18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43801" algn="ctr">
              <a:lnSpc>
                <a:spcPts val="9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0171" algn="ctr">
              <a:lnSpc>
                <a:spcPts val="18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3053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2305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5187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35156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36885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485119" y="1778239"/>
            <a:ext cx="69156" cy="15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2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18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9392">
              <a:lnSpc>
                <a:spcPts val="32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462990" y="1772705"/>
            <a:ext cx="62817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2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18"/>
              </a:lnSpc>
              <a:spcBef>
                <a:spcPts val="5"/>
              </a:spcBef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435326" y="1765789"/>
            <a:ext cx="70309" cy="15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2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6713">
              <a:lnSpc>
                <a:spcPts val="18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9392">
              <a:lnSpc>
                <a:spcPts val="32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413196" y="1760258"/>
            <a:ext cx="64546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2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6713">
              <a:lnSpc>
                <a:spcPts val="18"/>
              </a:lnSpc>
              <a:spcBef>
                <a:spcPts val="5"/>
              </a:spcBef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114764" y="1890872"/>
            <a:ext cx="6916" cy="218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34" name="object 34"/>
          <p:cNvSpPr/>
          <p:nvPr/>
        </p:nvSpPr>
        <p:spPr>
          <a:xfrm>
            <a:off x="5724722" y="1890872"/>
            <a:ext cx="6916" cy="218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35" name="object 35"/>
          <p:cNvSpPr/>
          <p:nvPr/>
        </p:nvSpPr>
        <p:spPr>
          <a:xfrm>
            <a:off x="6333298" y="1890872"/>
            <a:ext cx="6916" cy="218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36" name="object 36"/>
          <p:cNvSpPr/>
          <p:nvPr/>
        </p:nvSpPr>
        <p:spPr>
          <a:xfrm>
            <a:off x="6987516" y="1890872"/>
            <a:ext cx="6916" cy="218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37" name="object 37"/>
          <p:cNvSpPr txBox="1"/>
          <p:nvPr/>
        </p:nvSpPr>
        <p:spPr>
          <a:xfrm>
            <a:off x="5093695" y="2386814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093695" y="241862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93695" y="2449055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093695" y="248086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093695" y="251129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093695" y="254310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093695" y="257353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093695" y="2605349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090929" y="2735361"/>
            <a:ext cx="53596" cy="15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2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2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45"/>
              </a:lnSpc>
            </a:pPr>
            <a:r>
              <a:rPr sz="100" b="1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088162" y="2721531"/>
            <a:ext cx="59359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2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084013" y="2707699"/>
            <a:ext cx="67427" cy="283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  <a:spcBef>
                <a:spcPts val="5"/>
              </a:spcBef>
            </a:pPr>
            <a:r>
              <a:rPr sz="100" i="1" spc="27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50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081246" y="2693869"/>
            <a:ext cx="73190" cy="283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50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  <a:spcBef>
                <a:spcPts val="5"/>
              </a:spcBef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077098" y="2681420"/>
            <a:ext cx="80106" cy="15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2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064648" y="2631628"/>
            <a:ext cx="104887" cy="41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10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1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6713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91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6713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77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7866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32"/>
              </a:lnSpc>
            </a:pPr>
            <a:r>
              <a:rPr sz="100" i="1" spc="32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22477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   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2477">
              <a:lnSpc>
                <a:spcPts val="50"/>
              </a:lnSpc>
            </a:pPr>
            <a:r>
              <a:rPr sz="100" i="1" spc="50" dirty="0">
                <a:latin typeface="Times New Roman"/>
                <a:cs typeface="Times New Roman"/>
              </a:rPr>
              <a:t>.  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703653" y="2386813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703653" y="241862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703653" y="2449054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703653" y="2480865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703653" y="251129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703653" y="254310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703653" y="257353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703653" y="260534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702269" y="2743661"/>
            <a:ext cx="49562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  <a:spcBef>
                <a:spcPts val="5"/>
              </a:spcBef>
            </a:pPr>
            <a:r>
              <a:rPr sz="100" b="1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699504" y="2729829"/>
            <a:ext cx="56478" cy="283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50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45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698120" y="2725679"/>
            <a:ext cx="5763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696737" y="2721531"/>
            <a:ext cx="6051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696737" y="2717382"/>
            <a:ext cx="6224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695354" y="2711848"/>
            <a:ext cx="6454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7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693971" y="2707700"/>
            <a:ext cx="6742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692587" y="2703549"/>
            <a:ext cx="6915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691205" y="2699399"/>
            <a:ext cx="7146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691206" y="2693868"/>
            <a:ext cx="7319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689822" y="2689717"/>
            <a:ext cx="7607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4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688439" y="2685569"/>
            <a:ext cx="7837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32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687055" y="2681420"/>
            <a:ext cx="8010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674608" y="2631628"/>
            <a:ext cx="104887" cy="41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10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1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00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6713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77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8442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32"/>
              </a:lnSpc>
            </a:pPr>
            <a:r>
              <a:rPr sz="100" i="1" spc="32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          </a:t>
            </a:r>
            <a:r>
              <a:rPr sz="100" i="1" spc="-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2477">
              <a:lnSpc>
                <a:spcPts val="50"/>
              </a:lnSpc>
            </a:pPr>
            <a:r>
              <a:rPr sz="100" i="1" spc="50" dirty="0">
                <a:latin typeface="Times New Roman"/>
                <a:cs typeface="Times New Roman"/>
              </a:rPr>
              <a:t>.  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313612" y="2386813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6313612" y="241862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313612" y="2449054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313612" y="2480865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313612" y="251129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6313612" y="254310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6313612" y="257353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6313612" y="260534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312228" y="2739511"/>
            <a:ext cx="50715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2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b="1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6310845" y="2735362"/>
            <a:ext cx="5359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6309462" y="2729829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6308079" y="2725679"/>
            <a:ext cx="5763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6306696" y="2721531"/>
            <a:ext cx="6051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6306695" y="2717382"/>
            <a:ext cx="6224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6305313" y="2711848"/>
            <a:ext cx="6454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7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6303930" y="2707700"/>
            <a:ext cx="6627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32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6302547" y="2703549"/>
            <a:ext cx="6915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6301163" y="2699399"/>
            <a:ext cx="7146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6301163" y="2693868"/>
            <a:ext cx="7319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6299780" y="2689717"/>
            <a:ext cx="7607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4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6298397" y="2685569"/>
            <a:ext cx="7837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32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6297015" y="2681420"/>
            <a:ext cx="8010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6284565" y="2631628"/>
            <a:ext cx="104887" cy="41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10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1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00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6713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77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8442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32"/>
              </a:lnSpc>
            </a:pPr>
            <a:r>
              <a:rPr sz="100" i="1" spc="32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          </a:t>
            </a:r>
            <a:r>
              <a:rPr sz="100" i="1" spc="-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2477">
              <a:lnSpc>
                <a:spcPts val="50"/>
              </a:lnSpc>
            </a:pPr>
            <a:r>
              <a:rPr sz="100" i="1" spc="50" dirty="0">
                <a:latin typeface="Times New Roman"/>
                <a:cs typeface="Times New Roman"/>
              </a:rPr>
              <a:t>.  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6967831" y="2386813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6967831" y="241862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6967831" y="2449054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6967831" y="2480865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6967831" y="251129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6967831" y="254310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6967831" y="257353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6967831" y="260534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6962298" y="2729830"/>
            <a:ext cx="56478" cy="284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50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2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2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6713">
              <a:lnSpc>
                <a:spcPts val="45"/>
              </a:lnSpc>
            </a:pPr>
            <a:r>
              <a:rPr sz="100" b="1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6962298" y="2725679"/>
            <a:ext cx="5763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6959532" y="2717381"/>
            <a:ext cx="62241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6956765" y="2707699"/>
            <a:ext cx="67427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  <a:spcBef>
                <a:spcPts val="5"/>
              </a:spcBef>
            </a:pPr>
            <a:r>
              <a:rPr sz="100" i="1" spc="27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6956765" y="2703549"/>
            <a:ext cx="6915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6954000" y="2693868"/>
            <a:ext cx="73190" cy="410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50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50"/>
              </a:lnSpc>
              <a:spcBef>
                <a:spcPts val="5"/>
              </a:spcBef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6951233" y="2685568"/>
            <a:ext cx="78377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6951233" y="2681419"/>
            <a:ext cx="8010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6938784" y="2631628"/>
            <a:ext cx="104887" cy="41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10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1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00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6713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77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8442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8442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32"/>
              </a:lnSpc>
            </a:pPr>
            <a:r>
              <a:rPr sz="100" i="1" spc="32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          </a:t>
            </a:r>
            <a:r>
              <a:rPr sz="100" i="1" spc="-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2477">
              <a:lnSpc>
                <a:spcPts val="50"/>
              </a:lnSpc>
            </a:pPr>
            <a:r>
              <a:rPr sz="100" i="1" spc="50" dirty="0">
                <a:latin typeface="Times New Roman"/>
                <a:cs typeface="Times New Roman"/>
              </a:rPr>
              <a:t>.  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3" name="object 113"/>
          <p:cNvSpPr/>
          <p:nvPr/>
        </p:nvSpPr>
        <p:spPr>
          <a:xfrm>
            <a:off x="5247544" y="2889488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114" name="object 114"/>
          <p:cNvSpPr txBox="1"/>
          <p:nvPr/>
        </p:nvSpPr>
        <p:spPr>
          <a:xfrm>
            <a:off x="5413197" y="2893039"/>
            <a:ext cx="114683" cy="158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57633" algn="ctr">
              <a:lnSpc>
                <a:spcPts val="36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31698" algn="ctr">
              <a:lnSpc>
                <a:spcPts val="23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153" algn="ctr">
              <a:lnSpc>
                <a:spcPts val="18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35156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32851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60514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5485119" y="2890271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5493418" y="2887505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5503099" y="2886122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5516930" y="2881973"/>
            <a:ext cx="4379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5529379" y="287920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5521080" y="2877823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5511399" y="2875058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5503099" y="287367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5498950" y="287090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5485119" y="2869525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5480970" y="286675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5467139" y="2865375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5462990" y="286260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5453308" y="2861226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5445008" y="2858460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5435326" y="2857076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5431178" y="2854310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413196" y="2852927"/>
            <a:ext cx="6051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dirty="0">
                <a:latin typeface="Times New Roman"/>
                <a:cs typeface="Times New Roman"/>
              </a:rPr>
              <a:t>....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5857502" y="2889488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134" name="object 134"/>
          <p:cNvSpPr txBox="1"/>
          <p:nvPr/>
        </p:nvSpPr>
        <p:spPr>
          <a:xfrm>
            <a:off x="6023155" y="2891656"/>
            <a:ext cx="111802" cy="159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R="4611" algn="r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32851" algn="ctr">
              <a:lnSpc>
                <a:spcPts val="23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8816" algn="ctr">
              <a:lnSpc>
                <a:spcPts val="18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153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18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28816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8816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57633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6093695" y="2890271"/>
            <a:ext cx="4379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6107526" y="2887505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6111675" y="2886122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6121358" y="288335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6125506" y="2881973"/>
            <a:ext cx="4495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6139338" y="287920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6129655" y="2877823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6125506" y="287505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6111675" y="2873674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6107527" y="287090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6097844" y="2869525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6088163" y="2866759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6079863" y="2865375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6074331" y="286260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6060499" y="2861226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6056350" y="2858460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6046669" y="2857076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6042520" y="2854310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6028688" y="2852927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6023155" y="2850162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5" name="object 155"/>
          <p:cNvSpPr/>
          <p:nvPr/>
        </p:nvSpPr>
        <p:spPr>
          <a:xfrm>
            <a:off x="6511721" y="2889488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156" name="object 156"/>
          <p:cNvSpPr txBox="1"/>
          <p:nvPr/>
        </p:nvSpPr>
        <p:spPr>
          <a:xfrm>
            <a:off x="6677374" y="2893039"/>
            <a:ext cx="112955" cy="158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57633" algn="ctr">
              <a:lnSpc>
                <a:spcPts val="36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29969" algn="ctr">
              <a:lnSpc>
                <a:spcPts val="23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2305" algn="ctr">
              <a:lnSpc>
                <a:spcPts val="18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35156" algn="ctr">
              <a:lnSpc>
                <a:spcPts val="18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32851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59362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6747914" y="2890271"/>
            <a:ext cx="6051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dirty="0">
                <a:latin typeface="Times New Roman"/>
                <a:cs typeface="Times New Roman"/>
              </a:rPr>
              <a:t>....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6765895" y="2886122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6775576" y="288335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6779725" y="2881973"/>
            <a:ext cx="4379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6793557" y="287920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6783875" y="2877823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6775576" y="2875058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6765894" y="2873674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6761745" y="287090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6747913" y="2869525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6743765" y="286675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6729933" y="2865375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6725784" y="286260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6717484" y="2861226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6707803" y="2858460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6699504" y="2857076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6695355" y="2854310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6681523" y="2852927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6677375" y="2850162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6" name="object 176"/>
          <p:cNvSpPr/>
          <p:nvPr/>
        </p:nvSpPr>
        <p:spPr>
          <a:xfrm>
            <a:off x="7164556" y="1800968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177" name="object 177"/>
          <p:cNvSpPr txBox="1"/>
          <p:nvPr/>
        </p:nvSpPr>
        <p:spPr>
          <a:xfrm>
            <a:off x="7330209" y="1787922"/>
            <a:ext cx="175196" cy="162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77804" algn="ctr">
              <a:lnSpc>
                <a:spcPts val="36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6137" algn="r">
              <a:lnSpc>
                <a:spcPts val="23"/>
              </a:lnSpc>
              <a:spcBef>
                <a:spcPts val="5"/>
              </a:spcBef>
            </a:pPr>
            <a:r>
              <a:rPr sz="100" i="1" spc="-132" dirty="0">
                <a:latin typeface="Times New Roman"/>
                <a:cs typeface="Times New Roman"/>
              </a:rPr>
              <a:t>.</a:t>
            </a:r>
            <a:r>
              <a:rPr sz="100" i="1" spc="-100" dirty="0">
                <a:latin typeface="Times New Roman"/>
                <a:cs typeface="Times New Roman"/>
              </a:rPr>
              <a:t>.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78957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41495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43224" algn="ctr">
              <a:lnSpc>
                <a:spcPts val="18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9798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6916" algn="ctr">
              <a:lnSpc>
                <a:spcPts val="18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23628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1324" algn="ctr">
              <a:lnSpc>
                <a:spcPts val="18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58784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53021" algn="ctr">
              <a:lnSpc>
                <a:spcPts val="23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85873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16994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115265" algn="ctr">
              <a:lnSpc>
                <a:spcPts val="36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7415962" y="1783770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7410431" y="1781004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7393834" y="1776856"/>
            <a:ext cx="59359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7384151" y="1775472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7380002" y="1772706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7366171" y="1771323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7362021" y="176855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7344040" y="1764407"/>
            <a:ext cx="60512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7335741" y="176302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7330209" y="176025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8" name="object 188"/>
          <p:cNvSpPr/>
          <p:nvPr/>
        </p:nvSpPr>
        <p:spPr>
          <a:xfrm>
            <a:off x="7164556" y="2889488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189" name="object 189"/>
          <p:cNvSpPr txBox="1"/>
          <p:nvPr/>
        </p:nvSpPr>
        <p:spPr>
          <a:xfrm>
            <a:off x="7330209" y="2887505"/>
            <a:ext cx="132550" cy="159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R="4611" algn="r">
              <a:lnSpc>
                <a:spcPts val="36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42648" algn="ctr">
              <a:lnSpc>
                <a:spcPts val="23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39766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3832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16137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9019" algn="ctr">
              <a:lnSpc>
                <a:spcPts val="23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42648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74346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78380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0" name="object 190"/>
          <p:cNvSpPr txBox="1"/>
          <p:nvPr/>
        </p:nvSpPr>
        <p:spPr>
          <a:xfrm>
            <a:off x="7420113" y="2877823"/>
            <a:ext cx="73190" cy="15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3832" algn="ctr">
              <a:lnSpc>
                <a:spcPts val="36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1900" algn="ctr">
              <a:lnSpc>
                <a:spcPts val="5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2305" algn="ctr">
              <a:lnSpc>
                <a:spcPts val="14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305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35156" algn="ctr">
              <a:lnSpc>
                <a:spcPts val="36"/>
              </a:lnSpc>
            </a:pPr>
            <a:r>
              <a:rPr sz="100" i="1" spc="-100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7415963" y="2872290"/>
            <a:ext cx="62817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36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7402132" y="2869525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7397982" y="286675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7384151" y="2865375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7370319" y="2859844"/>
            <a:ext cx="59935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6713">
              <a:lnSpc>
                <a:spcPts val="36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7362020" y="2858460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7352340" y="2857076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7348191" y="2854310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9" name="object 199"/>
          <p:cNvSpPr txBox="1"/>
          <p:nvPr/>
        </p:nvSpPr>
        <p:spPr>
          <a:xfrm>
            <a:off x="7335741" y="2852927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0" name="object 200"/>
          <p:cNvSpPr txBox="1"/>
          <p:nvPr/>
        </p:nvSpPr>
        <p:spPr>
          <a:xfrm>
            <a:off x="7330209" y="2850162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1" name="object 201"/>
          <p:cNvSpPr/>
          <p:nvPr/>
        </p:nvSpPr>
        <p:spPr>
          <a:xfrm>
            <a:off x="5857502" y="1800968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02" name="object 202"/>
          <p:cNvSpPr txBox="1"/>
          <p:nvPr/>
        </p:nvSpPr>
        <p:spPr>
          <a:xfrm>
            <a:off x="6023155" y="1819732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3" name="object 203"/>
          <p:cNvSpPr txBox="1"/>
          <p:nvPr/>
        </p:nvSpPr>
        <p:spPr>
          <a:xfrm>
            <a:off x="6032837" y="1816966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4" name="object 204"/>
          <p:cNvSpPr txBox="1"/>
          <p:nvPr/>
        </p:nvSpPr>
        <p:spPr>
          <a:xfrm>
            <a:off x="6046668" y="1812817"/>
            <a:ext cx="4495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5" name="object 205"/>
          <p:cNvSpPr txBox="1"/>
          <p:nvPr/>
        </p:nvSpPr>
        <p:spPr>
          <a:xfrm>
            <a:off x="6060500" y="1807284"/>
            <a:ext cx="54749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R="576" algn="ctr">
              <a:lnSpc>
                <a:spcPts val="36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576" algn="ctr">
              <a:lnSpc>
                <a:spcPts val="36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6" name="object 206"/>
          <p:cNvSpPr txBox="1"/>
          <p:nvPr/>
        </p:nvSpPr>
        <p:spPr>
          <a:xfrm>
            <a:off x="6074331" y="1787921"/>
            <a:ext cx="123905" cy="159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24782" algn="ctr">
              <a:lnSpc>
                <a:spcPts val="36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48411" algn="ctr">
              <a:lnSpc>
                <a:spcPts val="23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25358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4611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9798" algn="ctr">
              <a:lnSpc>
                <a:spcPts val="23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31122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59938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69735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6111675" y="1783770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6101994" y="1781004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6093695" y="1779621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6088163" y="1776856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1" name="object 211"/>
          <p:cNvSpPr txBox="1"/>
          <p:nvPr/>
        </p:nvSpPr>
        <p:spPr>
          <a:xfrm>
            <a:off x="6074330" y="1775472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2" name="object 212"/>
          <p:cNvSpPr txBox="1"/>
          <p:nvPr/>
        </p:nvSpPr>
        <p:spPr>
          <a:xfrm>
            <a:off x="6070181" y="1772706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3" name="object 213"/>
          <p:cNvSpPr txBox="1"/>
          <p:nvPr/>
        </p:nvSpPr>
        <p:spPr>
          <a:xfrm>
            <a:off x="6060499" y="1771323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4" name="object 214"/>
          <p:cNvSpPr txBox="1"/>
          <p:nvPr/>
        </p:nvSpPr>
        <p:spPr>
          <a:xfrm>
            <a:off x="6056350" y="176855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5" name="object 215"/>
          <p:cNvSpPr txBox="1"/>
          <p:nvPr/>
        </p:nvSpPr>
        <p:spPr>
          <a:xfrm>
            <a:off x="6042519" y="1767172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6" name="object 216"/>
          <p:cNvSpPr txBox="1"/>
          <p:nvPr/>
        </p:nvSpPr>
        <p:spPr>
          <a:xfrm>
            <a:off x="6036987" y="176440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7" name="object 217"/>
          <p:cNvSpPr txBox="1"/>
          <p:nvPr/>
        </p:nvSpPr>
        <p:spPr>
          <a:xfrm>
            <a:off x="6028688" y="176302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8" name="object 218"/>
          <p:cNvSpPr txBox="1"/>
          <p:nvPr/>
        </p:nvSpPr>
        <p:spPr>
          <a:xfrm>
            <a:off x="6023155" y="176025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9" name="object 219"/>
          <p:cNvSpPr txBox="1"/>
          <p:nvPr/>
        </p:nvSpPr>
        <p:spPr>
          <a:xfrm>
            <a:off x="7545031" y="1670354"/>
            <a:ext cx="609728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spc="-9" dirty="0">
                <a:latin typeface="Arial"/>
                <a:cs typeface="Arial"/>
              </a:rPr>
              <a:t>[control]</a:t>
            </a:r>
            <a:endParaRPr sz="1271">
              <a:latin typeface="Arial"/>
              <a:cs typeface="Arial"/>
            </a:endParaRPr>
          </a:p>
        </p:txBody>
      </p:sp>
      <p:sp>
        <p:nvSpPr>
          <p:cNvPr id="220" name="object 220"/>
          <p:cNvSpPr txBox="1"/>
          <p:nvPr/>
        </p:nvSpPr>
        <p:spPr>
          <a:xfrm>
            <a:off x="3994109" y="2106040"/>
            <a:ext cx="734209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spc="36" dirty="0">
                <a:latin typeface="Arial"/>
                <a:cs typeface="Arial"/>
              </a:rPr>
              <a:t>meaning</a:t>
            </a:r>
            <a:r>
              <a:rPr sz="1089" i="1" spc="54" baseline="-20833" dirty="0">
                <a:latin typeface="Times New Roman"/>
                <a:cs typeface="Times New Roman"/>
              </a:rPr>
              <a:t>1</a:t>
            </a:r>
            <a:endParaRPr sz="1089" baseline="-20833">
              <a:latin typeface="Times New Roman"/>
              <a:cs typeface="Times New Roman"/>
            </a:endParaRPr>
          </a:p>
        </p:txBody>
      </p:sp>
      <p:sp>
        <p:nvSpPr>
          <p:cNvPr id="221" name="object 221"/>
          <p:cNvSpPr txBox="1"/>
          <p:nvPr/>
        </p:nvSpPr>
        <p:spPr>
          <a:xfrm>
            <a:off x="2388300" y="1899953"/>
            <a:ext cx="1040226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i="1" spc="5" dirty="0">
                <a:latin typeface="Times New Roman"/>
                <a:cs typeface="Times New Roman"/>
              </a:rPr>
              <a:t>language</a:t>
            </a:r>
            <a:r>
              <a:rPr sz="1271" i="1" spc="-64" dirty="0">
                <a:latin typeface="Times New Roman"/>
                <a:cs typeface="Times New Roman"/>
              </a:rPr>
              <a:t> </a:t>
            </a:r>
            <a:r>
              <a:rPr sz="1271" i="1" dirty="0">
                <a:latin typeface="Times New Roman"/>
                <a:cs typeface="Times New Roman"/>
              </a:rPr>
              <a:t>level: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222" name="object 222"/>
          <p:cNvSpPr txBox="1"/>
          <p:nvPr/>
        </p:nvSpPr>
        <p:spPr>
          <a:xfrm>
            <a:off x="5669081" y="2106046"/>
            <a:ext cx="114683" cy="272726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algn="ctr">
              <a:spcBef>
                <a:spcPts val="82"/>
              </a:spcBef>
            </a:pPr>
            <a:r>
              <a:rPr sz="1271" spc="-9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  <a:p>
            <a:pPr marL="576" algn="ctr">
              <a:spcBef>
                <a:spcPts val="408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6219570" y="1670361"/>
            <a:ext cx="233979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spc="14" dirty="0">
                <a:latin typeface="Arial"/>
                <a:cs typeface="Arial"/>
              </a:rPr>
              <a:t>w3</a:t>
            </a:r>
            <a:endParaRPr sz="1271">
              <a:latin typeface="Arial"/>
              <a:cs typeface="Arial"/>
            </a:endParaRPr>
          </a:p>
        </p:txBody>
      </p:sp>
      <p:sp>
        <p:nvSpPr>
          <p:cNvPr id="224" name="object 224"/>
          <p:cNvSpPr txBox="1"/>
          <p:nvPr/>
        </p:nvSpPr>
        <p:spPr>
          <a:xfrm>
            <a:off x="6873897" y="1670361"/>
            <a:ext cx="233979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spc="14" dirty="0">
                <a:latin typeface="Arial"/>
                <a:cs typeface="Arial"/>
              </a:rPr>
              <a:t>w4</a:t>
            </a:r>
            <a:endParaRPr sz="1271">
              <a:latin typeface="Arial"/>
              <a:cs typeface="Arial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4093694" y="1670354"/>
            <a:ext cx="1749654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  <a:tabLst>
                <a:tab pos="916935" algn="l"/>
                <a:tab pos="1527264" algn="l"/>
              </a:tabLst>
            </a:pPr>
            <a:r>
              <a:rPr sz="1271" spc="-5" dirty="0">
                <a:latin typeface="Arial"/>
                <a:cs typeface="Arial"/>
              </a:rPr>
              <a:t>s</a:t>
            </a:r>
            <a:r>
              <a:rPr sz="1271" spc="-18" dirty="0">
                <a:latin typeface="Arial"/>
                <a:cs typeface="Arial"/>
              </a:rPr>
              <a:t>u</a:t>
            </a:r>
            <a:r>
              <a:rPr sz="1271" spc="-5" dirty="0">
                <a:latin typeface="Arial"/>
                <a:cs typeface="Arial"/>
              </a:rPr>
              <a:t>r</a:t>
            </a:r>
            <a:r>
              <a:rPr sz="1271" spc="-54" dirty="0">
                <a:latin typeface="Arial"/>
                <a:cs typeface="Arial"/>
              </a:rPr>
              <a:t>f</a:t>
            </a:r>
            <a:r>
              <a:rPr sz="1271" spc="-18" dirty="0">
                <a:latin typeface="Arial"/>
                <a:cs typeface="Arial"/>
              </a:rPr>
              <a:t>a</a:t>
            </a:r>
            <a:r>
              <a:rPr sz="1271" spc="-5" dirty="0">
                <a:latin typeface="Arial"/>
                <a:cs typeface="Arial"/>
              </a:rPr>
              <a:t>c</a:t>
            </a:r>
            <a:r>
              <a:rPr sz="1271" spc="-18" dirty="0">
                <a:latin typeface="Arial"/>
                <a:cs typeface="Arial"/>
              </a:rPr>
              <a:t>e</a:t>
            </a:r>
            <a:r>
              <a:rPr sz="1271" spc="-5" dirty="0">
                <a:latin typeface="Arial"/>
                <a:cs typeface="Arial"/>
              </a:rPr>
              <a:t>s</a:t>
            </a:r>
            <a:r>
              <a:rPr sz="1271" dirty="0">
                <a:latin typeface="Arial"/>
                <a:cs typeface="Arial"/>
              </a:rPr>
              <a:t>	</a:t>
            </a:r>
            <a:r>
              <a:rPr sz="1271" spc="14" dirty="0">
                <a:latin typeface="Arial"/>
                <a:cs typeface="Arial"/>
              </a:rPr>
              <a:t>w1</a:t>
            </a:r>
            <a:r>
              <a:rPr sz="1271" dirty="0">
                <a:latin typeface="Arial"/>
                <a:cs typeface="Arial"/>
              </a:rPr>
              <a:t>	</a:t>
            </a:r>
            <a:r>
              <a:rPr sz="1271" spc="14" dirty="0">
                <a:latin typeface="Arial"/>
                <a:cs typeface="Arial"/>
              </a:rPr>
              <a:t>w2</a:t>
            </a:r>
            <a:endParaRPr sz="1271">
              <a:latin typeface="Arial"/>
              <a:cs typeface="Arial"/>
            </a:endParaRPr>
          </a:p>
        </p:txBody>
      </p:sp>
      <p:sp>
        <p:nvSpPr>
          <p:cNvPr id="226" name="object 226"/>
          <p:cNvSpPr txBox="1"/>
          <p:nvPr/>
        </p:nvSpPr>
        <p:spPr>
          <a:xfrm>
            <a:off x="5060516" y="2106046"/>
            <a:ext cx="114683" cy="272726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algn="ctr">
              <a:spcBef>
                <a:spcPts val="82"/>
              </a:spcBef>
            </a:pPr>
            <a:r>
              <a:rPr sz="1271" spc="-9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  <a:p>
            <a:pPr algn="ctr">
              <a:spcBef>
                <a:spcPts val="408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27" name="object 227"/>
          <p:cNvSpPr txBox="1"/>
          <p:nvPr/>
        </p:nvSpPr>
        <p:spPr>
          <a:xfrm>
            <a:off x="6279049" y="2106046"/>
            <a:ext cx="114683" cy="272726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algn="ctr">
              <a:spcBef>
                <a:spcPts val="82"/>
              </a:spcBef>
            </a:pPr>
            <a:r>
              <a:rPr sz="1271" spc="-9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  <a:p>
            <a:pPr marL="1153" algn="ctr">
              <a:spcBef>
                <a:spcPts val="408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28" name="object 228"/>
          <p:cNvSpPr txBox="1"/>
          <p:nvPr/>
        </p:nvSpPr>
        <p:spPr>
          <a:xfrm>
            <a:off x="6933268" y="2106046"/>
            <a:ext cx="114683" cy="272726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algn="ctr">
              <a:spcBef>
                <a:spcPts val="82"/>
              </a:spcBef>
            </a:pPr>
            <a:r>
              <a:rPr sz="1271" spc="-9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  <a:p>
            <a:pPr marL="1153" algn="ctr">
              <a:spcBef>
                <a:spcPts val="408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29" name="object 229"/>
          <p:cNvSpPr txBox="1"/>
          <p:nvPr/>
        </p:nvSpPr>
        <p:spPr>
          <a:xfrm>
            <a:off x="5060516" y="2760269"/>
            <a:ext cx="114683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5669091" y="2760269"/>
            <a:ext cx="114683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231" name="object 231"/>
          <p:cNvSpPr txBox="1"/>
          <p:nvPr/>
        </p:nvSpPr>
        <p:spPr>
          <a:xfrm>
            <a:off x="6278994" y="2760269"/>
            <a:ext cx="114683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232" name="object 232"/>
          <p:cNvSpPr txBox="1"/>
          <p:nvPr/>
        </p:nvSpPr>
        <p:spPr>
          <a:xfrm>
            <a:off x="6933213" y="2760269"/>
            <a:ext cx="114683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233" name="object 233"/>
          <p:cNvSpPr txBox="1"/>
          <p:nvPr/>
        </p:nvSpPr>
        <p:spPr>
          <a:xfrm>
            <a:off x="2526607" y="2760269"/>
            <a:ext cx="900184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i="1" dirty="0">
                <a:latin typeface="Times New Roman"/>
                <a:cs typeface="Times New Roman"/>
              </a:rPr>
              <a:t>context</a:t>
            </a:r>
            <a:r>
              <a:rPr sz="1271" i="1" spc="-32" dirty="0">
                <a:latin typeface="Times New Roman"/>
                <a:cs typeface="Times New Roman"/>
              </a:rPr>
              <a:t> </a:t>
            </a:r>
            <a:r>
              <a:rPr sz="1271" i="1" dirty="0">
                <a:latin typeface="Times New Roman"/>
                <a:cs typeface="Times New Roman"/>
              </a:rPr>
              <a:t>level: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234" name="object 234"/>
          <p:cNvSpPr txBox="1"/>
          <p:nvPr/>
        </p:nvSpPr>
        <p:spPr>
          <a:xfrm>
            <a:off x="3745114" y="2760269"/>
            <a:ext cx="783195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I</a:t>
            </a:r>
            <a:r>
              <a:rPr sz="1271" spc="9" dirty="0">
                <a:latin typeface="Arial"/>
                <a:cs typeface="Arial"/>
              </a:rPr>
              <a:t>-c</a:t>
            </a:r>
            <a:r>
              <a:rPr sz="1271" spc="5" dirty="0">
                <a:latin typeface="Arial"/>
                <a:cs typeface="Arial"/>
              </a:rPr>
              <a:t>on</a:t>
            </a:r>
            <a:r>
              <a:rPr sz="1271" spc="14" dirty="0">
                <a:latin typeface="Arial"/>
                <a:cs typeface="Arial"/>
              </a:rPr>
              <a:t>c</a:t>
            </a:r>
            <a:r>
              <a:rPr sz="1271" dirty="0">
                <a:latin typeface="Arial"/>
                <a:cs typeface="Arial"/>
              </a:rPr>
              <a:t>epts</a:t>
            </a:r>
            <a:endParaRPr sz="1271">
              <a:latin typeface="Arial"/>
              <a:cs typeface="Arial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4505867" y="2866751"/>
            <a:ext cx="223604" cy="13026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771" i="1" spc="150" dirty="0">
                <a:latin typeface="Times New Roman"/>
                <a:cs typeface="Times New Roman"/>
              </a:rPr>
              <a:t>l</a:t>
            </a:r>
            <a:r>
              <a:rPr sz="771" i="1" spc="259" dirty="0">
                <a:latin typeface="Times New Roman"/>
                <a:cs typeface="Times New Roman"/>
              </a:rPr>
              <a:t>o</a:t>
            </a:r>
            <a:r>
              <a:rPr sz="771" i="1" spc="204" dirty="0">
                <a:latin typeface="Times New Roman"/>
                <a:cs typeface="Times New Roman"/>
              </a:rPr>
              <a:t>c</a:t>
            </a:r>
            <a:endParaRPr sz="771">
              <a:latin typeface="Times New Roman"/>
              <a:cs typeface="Times New Roman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1648327" y="3879207"/>
            <a:ext cx="4229484" cy="251986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543" b="1" spc="9" dirty="0" smtClean="0">
                <a:latin typeface="Times New Roman"/>
                <a:cs typeface="Times New Roman"/>
              </a:rPr>
              <a:t>Schema </a:t>
            </a:r>
            <a:r>
              <a:rPr sz="1543" b="1" spc="5" dirty="0">
                <a:latin typeface="Times New Roman"/>
                <a:cs typeface="Times New Roman"/>
              </a:rPr>
              <a:t>of language </a:t>
            </a:r>
            <a:r>
              <a:rPr sz="1543" b="1" dirty="0">
                <a:latin typeface="Times New Roman"/>
                <a:cs typeface="Times New Roman"/>
              </a:rPr>
              <a:t>production</a:t>
            </a:r>
            <a:r>
              <a:rPr sz="1543" b="1" spc="-103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(generation)</a:t>
            </a:r>
            <a:endParaRPr sz="1543" dirty="0">
              <a:latin typeface="Times New Roman"/>
              <a:cs typeface="Times New Roman"/>
            </a:endParaRPr>
          </a:p>
        </p:txBody>
      </p:sp>
      <p:sp>
        <p:nvSpPr>
          <p:cNvPr id="237" name="object 237"/>
          <p:cNvSpPr/>
          <p:nvPr/>
        </p:nvSpPr>
        <p:spPr>
          <a:xfrm>
            <a:off x="6511721" y="4503596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38" name="object 238"/>
          <p:cNvSpPr txBox="1"/>
          <p:nvPr/>
        </p:nvSpPr>
        <p:spPr>
          <a:xfrm>
            <a:off x="6677374" y="4522361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6681524" y="4493316"/>
            <a:ext cx="159059" cy="161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R="4611" algn="r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7664" algn="r">
              <a:lnSpc>
                <a:spcPts val="27"/>
              </a:lnSpc>
              <a:spcBef>
                <a:spcPts val="5"/>
              </a:spcBef>
            </a:pPr>
            <a:r>
              <a:rPr sz="100" i="1" spc="-100" dirty="0">
                <a:latin typeface="Times New Roman"/>
                <a:cs typeface="Times New Roman"/>
              </a:rPr>
              <a:t>..</a:t>
            </a: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66277" algn="ctr">
              <a:lnSpc>
                <a:spcPts val="27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6137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34003" algn="ctr">
              <a:lnSpc>
                <a:spcPts val="32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2305" algn="ctr">
              <a:lnSpc>
                <a:spcPts val="9"/>
              </a:lnSpc>
            </a:pPr>
            <a:r>
              <a:rPr sz="100" i="1" spc="5" dirty="0">
                <a:latin typeface="Times New Roman"/>
                <a:cs typeface="Times New Roman"/>
              </a:rPr>
              <a:t>..</a:t>
            </a:r>
            <a:r>
              <a:rPr sz="100" i="1" spc="6" baseline="55555" dirty="0">
                <a:latin typeface="Times New Roman"/>
                <a:cs typeface="Times New Roman"/>
              </a:rPr>
              <a:t>.</a:t>
            </a:r>
            <a:endParaRPr sz="100" baseline="55555">
              <a:latin typeface="Times New Roman"/>
              <a:cs typeface="Times New Roman"/>
            </a:endParaRPr>
          </a:p>
          <a:p>
            <a:pPr marR="12103" algn="ctr">
              <a:lnSpc>
                <a:spcPts val="5"/>
              </a:lnSpc>
              <a:spcBef>
                <a:spcPts val="9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16137" algn="ctr">
              <a:lnSpc>
                <a:spcPts val="23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56480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56480" algn="ctr">
              <a:lnSpc>
                <a:spcPts val="23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77228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114688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6783875" y="4491932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6775576" y="4489166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6765894" y="4487782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6761745" y="4485016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4" name="object 244"/>
          <p:cNvSpPr txBox="1"/>
          <p:nvPr/>
        </p:nvSpPr>
        <p:spPr>
          <a:xfrm>
            <a:off x="6747913" y="4483634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5" name="object 245"/>
          <p:cNvSpPr txBox="1"/>
          <p:nvPr/>
        </p:nvSpPr>
        <p:spPr>
          <a:xfrm>
            <a:off x="6743765" y="448086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6" name="object 246"/>
          <p:cNvSpPr txBox="1"/>
          <p:nvPr/>
        </p:nvSpPr>
        <p:spPr>
          <a:xfrm>
            <a:off x="6735465" y="4479483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7" name="object 247"/>
          <p:cNvSpPr txBox="1"/>
          <p:nvPr/>
        </p:nvSpPr>
        <p:spPr>
          <a:xfrm>
            <a:off x="6725783" y="4476717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8" name="object 248"/>
          <p:cNvSpPr txBox="1"/>
          <p:nvPr/>
        </p:nvSpPr>
        <p:spPr>
          <a:xfrm>
            <a:off x="6717484" y="447533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9" name="object 249"/>
          <p:cNvSpPr txBox="1"/>
          <p:nvPr/>
        </p:nvSpPr>
        <p:spPr>
          <a:xfrm>
            <a:off x="6713336" y="447256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0" name="object 250"/>
          <p:cNvSpPr txBox="1"/>
          <p:nvPr/>
        </p:nvSpPr>
        <p:spPr>
          <a:xfrm>
            <a:off x="6699504" y="4471185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1" name="object 251"/>
          <p:cNvSpPr txBox="1"/>
          <p:nvPr/>
        </p:nvSpPr>
        <p:spPr>
          <a:xfrm>
            <a:off x="6695355" y="446841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2" name="object 252"/>
          <p:cNvSpPr txBox="1"/>
          <p:nvPr/>
        </p:nvSpPr>
        <p:spPr>
          <a:xfrm>
            <a:off x="6677375" y="4467035"/>
            <a:ext cx="5935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dirty="0">
                <a:latin typeface="Times New Roman"/>
                <a:cs typeface="Times New Roman"/>
              </a:rPr>
              <a:t>....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3" name="object 253"/>
          <p:cNvSpPr/>
          <p:nvPr/>
        </p:nvSpPr>
        <p:spPr>
          <a:xfrm>
            <a:off x="5247544" y="4503596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54" name="object 254"/>
          <p:cNvSpPr txBox="1"/>
          <p:nvPr/>
        </p:nvSpPr>
        <p:spPr>
          <a:xfrm>
            <a:off x="5413197" y="4493316"/>
            <a:ext cx="163094" cy="16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R="4611" algn="r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7664" algn="r">
              <a:lnSpc>
                <a:spcPts val="23"/>
              </a:lnSpc>
              <a:spcBef>
                <a:spcPts val="5"/>
              </a:spcBef>
            </a:pPr>
            <a:r>
              <a:rPr sz="100" i="1" spc="-100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76075" algn="ctr">
              <a:lnSpc>
                <a:spcPts val="23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55327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1900" algn="ctr">
              <a:lnSpc>
                <a:spcPts val="9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8069" algn="ctr">
              <a:lnSpc>
                <a:spcPts val="18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9221" algn="ctr">
              <a:lnSpc>
                <a:spcPts val="18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20748" algn="ctr">
              <a:lnSpc>
                <a:spcPts val="18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14408" algn="ctr">
              <a:lnSpc>
                <a:spcPts val="23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45530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78380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81262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08925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5" name="object 255"/>
          <p:cNvSpPr txBox="1"/>
          <p:nvPr/>
        </p:nvSpPr>
        <p:spPr>
          <a:xfrm>
            <a:off x="5521080" y="4491932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6" name="object 256"/>
          <p:cNvSpPr txBox="1"/>
          <p:nvPr/>
        </p:nvSpPr>
        <p:spPr>
          <a:xfrm>
            <a:off x="5511399" y="4489166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5485119" y="4482250"/>
            <a:ext cx="69156" cy="15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R="29969" algn="ctr">
              <a:lnSpc>
                <a:spcPts val="32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algn="ctr">
              <a:lnSpc>
                <a:spcPts val="18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305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1900" algn="ctr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5462990" y="4476717"/>
            <a:ext cx="68580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2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9595">
              <a:lnSpc>
                <a:spcPts val="18"/>
              </a:lnSpc>
              <a:spcBef>
                <a:spcPts val="5"/>
              </a:spcBef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5358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5435326" y="4469802"/>
            <a:ext cx="70309" cy="15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R="34580" algn="ctr">
              <a:lnSpc>
                <a:spcPts val="32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1153" algn="ctr">
              <a:lnSpc>
                <a:spcPts val="18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2305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3053" algn="ctr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60" name="object 260"/>
          <p:cNvSpPr txBox="1"/>
          <p:nvPr/>
        </p:nvSpPr>
        <p:spPr>
          <a:xfrm>
            <a:off x="5413196" y="4464269"/>
            <a:ext cx="68580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2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18"/>
              </a:lnSpc>
              <a:spcBef>
                <a:spcPts val="5"/>
              </a:spcBef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5358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61" name="object 261"/>
          <p:cNvSpPr/>
          <p:nvPr/>
        </p:nvSpPr>
        <p:spPr>
          <a:xfrm>
            <a:off x="5114764" y="4594883"/>
            <a:ext cx="6916" cy="218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62" name="object 262"/>
          <p:cNvSpPr/>
          <p:nvPr/>
        </p:nvSpPr>
        <p:spPr>
          <a:xfrm>
            <a:off x="5724722" y="4594883"/>
            <a:ext cx="6916" cy="218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63" name="object 263"/>
          <p:cNvSpPr/>
          <p:nvPr/>
        </p:nvSpPr>
        <p:spPr>
          <a:xfrm>
            <a:off x="6333298" y="4594883"/>
            <a:ext cx="6916" cy="218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64" name="object 264"/>
          <p:cNvSpPr/>
          <p:nvPr/>
        </p:nvSpPr>
        <p:spPr>
          <a:xfrm>
            <a:off x="6987516" y="4594883"/>
            <a:ext cx="6916" cy="218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65" name="object 265"/>
          <p:cNvSpPr/>
          <p:nvPr/>
        </p:nvSpPr>
        <p:spPr>
          <a:xfrm>
            <a:off x="5247544" y="5593500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66" name="object 266"/>
          <p:cNvSpPr txBox="1"/>
          <p:nvPr/>
        </p:nvSpPr>
        <p:spPr>
          <a:xfrm>
            <a:off x="5413196" y="5606732"/>
            <a:ext cx="64546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7866" algn="ctr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305" algn="ctr">
              <a:lnSpc>
                <a:spcPts val="18"/>
              </a:lnSpc>
              <a:spcBef>
                <a:spcPts val="5"/>
              </a:spcBef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5187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67" name="object 267"/>
          <p:cNvSpPr txBox="1"/>
          <p:nvPr/>
        </p:nvSpPr>
        <p:spPr>
          <a:xfrm>
            <a:off x="5435326" y="5605348"/>
            <a:ext cx="4495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68" name="object 268"/>
          <p:cNvSpPr txBox="1"/>
          <p:nvPr/>
        </p:nvSpPr>
        <p:spPr>
          <a:xfrm>
            <a:off x="5449158" y="5576302"/>
            <a:ext cx="126787" cy="161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27087" algn="ctr">
              <a:lnSpc>
                <a:spcPts val="36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29969" algn="ctr">
              <a:lnSpc>
                <a:spcPts val="18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67430" algn="ctr">
              <a:lnSpc>
                <a:spcPts val="18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4611" algn="r">
              <a:lnSpc>
                <a:spcPts val="23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49564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2103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9019" algn="ctr">
              <a:lnSpc>
                <a:spcPts val="18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10950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4408" algn="ctr">
              <a:lnSpc>
                <a:spcPts val="18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46682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45530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73193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69" name="object 269"/>
          <p:cNvSpPr txBox="1"/>
          <p:nvPr/>
        </p:nvSpPr>
        <p:spPr>
          <a:xfrm>
            <a:off x="5493419" y="557353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0" name="object 270"/>
          <p:cNvSpPr txBox="1"/>
          <p:nvPr/>
        </p:nvSpPr>
        <p:spPr>
          <a:xfrm>
            <a:off x="5485119" y="557215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5476820" y="5569388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5467139" y="556800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5462990" y="556523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5449158" y="5563854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5" name="object 275"/>
          <p:cNvSpPr txBox="1"/>
          <p:nvPr/>
        </p:nvSpPr>
        <p:spPr>
          <a:xfrm>
            <a:off x="5445009" y="556108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6" name="object 276"/>
          <p:cNvSpPr txBox="1"/>
          <p:nvPr/>
        </p:nvSpPr>
        <p:spPr>
          <a:xfrm>
            <a:off x="5431177" y="5559705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7" name="object 277"/>
          <p:cNvSpPr txBox="1"/>
          <p:nvPr/>
        </p:nvSpPr>
        <p:spPr>
          <a:xfrm>
            <a:off x="5427029" y="555693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8" name="object 278"/>
          <p:cNvSpPr txBox="1"/>
          <p:nvPr/>
        </p:nvSpPr>
        <p:spPr>
          <a:xfrm>
            <a:off x="5418729" y="5555556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9" name="object 279"/>
          <p:cNvSpPr txBox="1"/>
          <p:nvPr/>
        </p:nvSpPr>
        <p:spPr>
          <a:xfrm>
            <a:off x="5413197" y="5552790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0" name="object 280"/>
          <p:cNvSpPr/>
          <p:nvPr/>
        </p:nvSpPr>
        <p:spPr>
          <a:xfrm>
            <a:off x="5857502" y="5593500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81" name="object 281"/>
          <p:cNvSpPr txBox="1"/>
          <p:nvPr/>
        </p:nvSpPr>
        <p:spPr>
          <a:xfrm>
            <a:off x="6023154" y="5576303"/>
            <a:ext cx="170586" cy="16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57056" algn="ctr">
              <a:lnSpc>
                <a:spcPts val="36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57056" algn="ctr">
              <a:lnSpc>
                <a:spcPts val="18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16137" algn="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12103" algn="r">
              <a:lnSpc>
                <a:spcPts val="23"/>
              </a:lnSpc>
            </a:pPr>
            <a:r>
              <a:rPr sz="100" i="1" spc="-163" dirty="0">
                <a:latin typeface="Times New Roman"/>
                <a:cs typeface="Times New Roman"/>
              </a:rPr>
              <a:t>.</a:t>
            </a: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5935" algn="r">
              <a:lnSpc>
                <a:spcPts val="23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43224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44377" algn="ctr">
              <a:lnSpc>
                <a:spcPts val="18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6916" algn="ctr">
              <a:lnSpc>
                <a:spcPts val="27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8442" algn="ctr">
              <a:lnSpc>
                <a:spcPts val="27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42072" algn="ctr">
              <a:lnSpc>
                <a:spcPts val="5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69735" algn="ctr">
              <a:lnSpc>
                <a:spcPts val="9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78380" algn="ctr">
              <a:lnSpc>
                <a:spcPts val="18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78380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107197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111231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2" name="object 282"/>
          <p:cNvSpPr txBox="1"/>
          <p:nvPr/>
        </p:nvSpPr>
        <p:spPr>
          <a:xfrm>
            <a:off x="6101994" y="5573537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3" name="object 283"/>
          <p:cNvSpPr txBox="1"/>
          <p:nvPr/>
        </p:nvSpPr>
        <p:spPr>
          <a:xfrm>
            <a:off x="6093695" y="557215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4" name="object 284"/>
          <p:cNvSpPr txBox="1"/>
          <p:nvPr/>
        </p:nvSpPr>
        <p:spPr>
          <a:xfrm>
            <a:off x="6088163" y="556938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5" name="object 285"/>
          <p:cNvSpPr txBox="1"/>
          <p:nvPr/>
        </p:nvSpPr>
        <p:spPr>
          <a:xfrm>
            <a:off x="6074330" y="5568004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6" name="object 286"/>
          <p:cNvSpPr txBox="1"/>
          <p:nvPr/>
        </p:nvSpPr>
        <p:spPr>
          <a:xfrm>
            <a:off x="6070181" y="556523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7" name="object 287"/>
          <p:cNvSpPr txBox="1"/>
          <p:nvPr/>
        </p:nvSpPr>
        <p:spPr>
          <a:xfrm>
            <a:off x="6060499" y="5563854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8" name="object 288"/>
          <p:cNvSpPr txBox="1"/>
          <p:nvPr/>
        </p:nvSpPr>
        <p:spPr>
          <a:xfrm>
            <a:off x="6056350" y="556108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9" name="object 289"/>
          <p:cNvSpPr txBox="1"/>
          <p:nvPr/>
        </p:nvSpPr>
        <p:spPr>
          <a:xfrm>
            <a:off x="6042519" y="5559705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0" name="object 290"/>
          <p:cNvSpPr txBox="1"/>
          <p:nvPr/>
        </p:nvSpPr>
        <p:spPr>
          <a:xfrm>
            <a:off x="6036987" y="555693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1" name="object 291"/>
          <p:cNvSpPr txBox="1"/>
          <p:nvPr/>
        </p:nvSpPr>
        <p:spPr>
          <a:xfrm>
            <a:off x="6028688" y="5555556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2" name="object 292"/>
          <p:cNvSpPr txBox="1"/>
          <p:nvPr/>
        </p:nvSpPr>
        <p:spPr>
          <a:xfrm>
            <a:off x="6023155" y="5552790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3" name="object 293"/>
          <p:cNvSpPr/>
          <p:nvPr/>
        </p:nvSpPr>
        <p:spPr>
          <a:xfrm>
            <a:off x="6511721" y="5593500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294" name="object 294"/>
          <p:cNvSpPr txBox="1"/>
          <p:nvPr/>
        </p:nvSpPr>
        <p:spPr>
          <a:xfrm>
            <a:off x="6677374" y="5606732"/>
            <a:ext cx="64546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7866" algn="ctr">
              <a:lnSpc>
                <a:spcPts val="32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4034" algn="ctr">
              <a:lnSpc>
                <a:spcPts val="18"/>
              </a:lnSpc>
              <a:spcBef>
                <a:spcPts val="5"/>
              </a:spcBef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6916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5" name="object 295"/>
          <p:cNvSpPr txBox="1"/>
          <p:nvPr/>
        </p:nvSpPr>
        <p:spPr>
          <a:xfrm>
            <a:off x="6699504" y="5605348"/>
            <a:ext cx="4379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6" name="object 296"/>
          <p:cNvSpPr txBox="1"/>
          <p:nvPr/>
        </p:nvSpPr>
        <p:spPr>
          <a:xfrm>
            <a:off x="6713335" y="5576302"/>
            <a:ext cx="126787" cy="161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25935" algn="ctr">
              <a:lnSpc>
                <a:spcPts val="36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28816" algn="ctr">
              <a:lnSpc>
                <a:spcPts val="18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64549" algn="ctr">
              <a:lnSpc>
                <a:spcPts val="18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4611" algn="r">
              <a:lnSpc>
                <a:spcPts val="23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48411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0950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6137" algn="ctr">
              <a:lnSpc>
                <a:spcPts val="18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13832" algn="ctr">
              <a:lnSpc>
                <a:spcPts val="23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6137" algn="ctr">
              <a:lnSpc>
                <a:spcPts val="18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48988" algn="ctr">
              <a:lnSpc>
                <a:spcPts val="18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48411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73193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7" name="object 297"/>
          <p:cNvSpPr txBox="1"/>
          <p:nvPr/>
        </p:nvSpPr>
        <p:spPr>
          <a:xfrm>
            <a:off x="6757596" y="557353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8" name="object 298"/>
          <p:cNvSpPr txBox="1"/>
          <p:nvPr/>
        </p:nvSpPr>
        <p:spPr>
          <a:xfrm>
            <a:off x="6747914" y="5572154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9" name="object 299"/>
          <p:cNvSpPr txBox="1"/>
          <p:nvPr/>
        </p:nvSpPr>
        <p:spPr>
          <a:xfrm>
            <a:off x="6739614" y="5569388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0" name="object 300"/>
          <p:cNvSpPr txBox="1"/>
          <p:nvPr/>
        </p:nvSpPr>
        <p:spPr>
          <a:xfrm>
            <a:off x="6729933" y="5568004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1" name="object 301"/>
          <p:cNvSpPr txBox="1"/>
          <p:nvPr/>
        </p:nvSpPr>
        <p:spPr>
          <a:xfrm>
            <a:off x="6725784" y="556523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2" name="object 302"/>
          <p:cNvSpPr txBox="1"/>
          <p:nvPr/>
        </p:nvSpPr>
        <p:spPr>
          <a:xfrm>
            <a:off x="6713335" y="5563854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3" name="object 303"/>
          <p:cNvSpPr txBox="1"/>
          <p:nvPr/>
        </p:nvSpPr>
        <p:spPr>
          <a:xfrm>
            <a:off x="6707803" y="556108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4" name="object 304"/>
          <p:cNvSpPr txBox="1"/>
          <p:nvPr/>
        </p:nvSpPr>
        <p:spPr>
          <a:xfrm>
            <a:off x="6695355" y="5559705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5" name="object 305"/>
          <p:cNvSpPr txBox="1"/>
          <p:nvPr/>
        </p:nvSpPr>
        <p:spPr>
          <a:xfrm>
            <a:off x="6689823" y="5556939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6" name="object 306"/>
          <p:cNvSpPr txBox="1"/>
          <p:nvPr/>
        </p:nvSpPr>
        <p:spPr>
          <a:xfrm>
            <a:off x="6681523" y="5555556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7" name="object 307"/>
          <p:cNvSpPr txBox="1"/>
          <p:nvPr/>
        </p:nvSpPr>
        <p:spPr>
          <a:xfrm>
            <a:off x="6677375" y="5552790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8" name="object 308"/>
          <p:cNvSpPr/>
          <p:nvPr/>
        </p:nvSpPr>
        <p:spPr>
          <a:xfrm>
            <a:off x="7164556" y="4503596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309" name="object 309"/>
          <p:cNvSpPr txBox="1"/>
          <p:nvPr/>
        </p:nvSpPr>
        <p:spPr>
          <a:xfrm>
            <a:off x="7330210" y="4493316"/>
            <a:ext cx="163094" cy="162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R="4611" algn="r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7664" algn="r">
              <a:lnSpc>
                <a:spcPts val="27"/>
              </a:lnSpc>
              <a:spcBef>
                <a:spcPts val="5"/>
              </a:spcBef>
            </a:pPr>
            <a:r>
              <a:rPr sz="100" i="1" spc="-100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71464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55327" algn="ctr">
              <a:lnSpc>
                <a:spcPts val="9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21900" algn="ctr">
              <a:lnSpc>
                <a:spcPts val="9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8069" algn="ctr">
              <a:lnSpc>
                <a:spcPts val="23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5187" algn="ctr">
              <a:lnSpc>
                <a:spcPts val="23"/>
              </a:lnSpc>
            </a:pPr>
            <a:r>
              <a:rPr sz="100" i="1" dirty="0">
                <a:latin typeface="Times New Roman"/>
                <a:cs typeface="Times New Roman"/>
              </a:rPr>
              <a:t>....</a:t>
            </a:r>
            <a:endParaRPr sz="100">
              <a:latin typeface="Times New Roman"/>
              <a:cs typeface="Times New Roman"/>
            </a:endParaRPr>
          </a:p>
          <a:p>
            <a:pPr marR="9221" algn="ctr">
              <a:lnSpc>
                <a:spcPts val="9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36885" algn="ctr">
              <a:lnSpc>
                <a:spcPts val="9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50717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49564" algn="ctr">
              <a:lnSpc>
                <a:spcPts val="23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73193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104891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108925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0" name="object 310"/>
          <p:cNvSpPr txBox="1"/>
          <p:nvPr/>
        </p:nvSpPr>
        <p:spPr>
          <a:xfrm>
            <a:off x="7428412" y="4491932"/>
            <a:ext cx="6051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dirty="0">
                <a:latin typeface="Times New Roman"/>
                <a:cs typeface="Times New Roman"/>
              </a:rPr>
              <a:t>....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1" name="object 311"/>
          <p:cNvSpPr txBox="1"/>
          <p:nvPr/>
        </p:nvSpPr>
        <p:spPr>
          <a:xfrm>
            <a:off x="7415962" y="4485016"/>
            <a:ext cx="55325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2" name="object 312"/>
          <p:cNvSpPr txBox="1"/>
          <p:nvPr/>
        </p:nvSpPr>
        <p:spPr>
          <a:xfrm>
            <a:off x="7402132" y="4483634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3" name="object 313"/>
          <p:cNvSpPr txBox="1"/>
          <p:nvPr/>
        </p:nvSpPr>
        <p:spPr>
          <a:xfrm>
            <a:off x="7397982" y="448086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4" name="object 314"/>
          <p:cNvSpPr txBox="1"/>
          <p:nvPr/>
        </p:nvSpPr>
        <p:spPr>
          <a:xfrm>
            <a:off x="7388300" y="4479483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5" name="object 315"/>
          <p:cNvSpPr txBox="1"/>
          <p:nvPr/>
        </p:nvSpPr>
        <p:spPr>
          <a:xfrm>
            <a:off x="7366171" y="4473951"/>
            <a:ext cx="64546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20748">
              <a:lnSpc>
                <a:spcPts val="36"/>
              </a:lnSpc>
              <a:spcBef>
                <a:spcPts val="5"/>
              </a:spcBef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6" name="object 316"/>
          <p:cNvSpPr txBox="1"/>
          <p:nvPr/>
        </p:nvSpPr>
        <p:spPr>
          <a:xfrm>
            <a:off x="7352339" y="4471185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7" name="object 317"/>
          <p:cNvSpPr txBox="1"/>
          <p:nvPr/>
        </p:nvSpPr>
        <p:spPr>
          <a:xfrm>
            <a:off x="7348191" y="446841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8" name="object 318"/>
          <p:cNvSpPr txBox="1"/>
          <p:nvPr/>
        </p:nvSpPr>
        <p:spPr>
          <a:xfrm>
            <a:off x="7330209" y="4467035"/>
            <a:ext cx="6051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dirty="0">
                <a:latin typeface="Times New Roman"/>
                <a:cs typeface="Times New Roman"/>
              </a:rPr>
              <a:t>....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9" name="object 319"/>
          <p:cNvSpPr/>
          <p:nvPr/>
        </p:nvSpPr>
        <p:spPr>
          <a:xfrm>
            <a:off x="7164556" y="5593500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320" name="object 320"/>
          <p:cNvSpPr txBox="1"/>
          <p:nvPr/>
        </p:nvSpPr>
        <p:spPr>
          <a:xfrm>
            <a:off x="7330209" y="5576303"/>
            <a:ext cx="163094" cy="163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63396" algn="ctr">
              <a:lnSpc>
                <a:spcPts val="36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36309" algn="r">
              <a:lnSpc>
                <a:spcPts val="27"/>
              </a:lnSpc>
              <a:spcBef>
                <a:spcPts val="5"/>
              </a:spcBef>
            </a:pPr>
            <a:r>
              <a:rPr sz="100" i="1" spc="-177" dirty="0">
                <a:latin typeface="Times New Roman"/>
                <a:cs typeface="Times New Roman"/>
              </a:rPr>
              <a:t>.</a:t>
            </a: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4611" algn="r">
              <a:lnSpc>
                <a:spcPts val="36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r>
              <a:rPr sz="100" i="1" spc="-132" dirty="0">
                <a:latin typeface="Times New Roman"/>
                <a:cs typeface="Times New Roman"/>
              </a:rPr>
              <a:t>.</a:t>
            </a:r>
            <a:r>
              <a:rPr sz="100" i="1" spc="-100" dirty="0">
                <a:latin typeface="Times New Roman"/>
                <a:cs typeface="Times New Roman"/>
              </a:rPr>
              <a:t>.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77228" algn="ctr">
              <a:lnSpc>
                <a:spcPts val="5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r>
              <a:rPr sz="100" i="1" spc="-20" baseline="55555" dirty="0">
                <a:latin typeface="Times New Roman"/>
                <a:cs typeface="Times New Roman"/>
              </a:rPr>
              <a:t>.</a:t>
            </a:r>
            <a:endParaRPr sz="100" baseline="55555">
              <a:latin typeface="Times New Roman"/>
              <a:cs typeface="Times New Roman"/>
            </a:endParaRPr>
          </a:p>
          <a:p>
            <a:pPr marR="40343" algn="r">
              <a:lnSpc>
                <a:spcPts val="27"/>
              </a:lnSpc>
              <a:spcBef>
                <a:spcPts val="5"/>
              </a:spcBef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41495" algn="ctr">
              <a:lnSpc>
                <a:spcPts val="32"/>
              </a:lnSpc>
            </a:pPr>
            <a:r>
              <a:rPr sz="100" i="1" dirty="0">
                <a:latin typeface="Times New Roman"/>
                <a:cs typeface="Times New Roman"/>
              </a:rPr>
              <a:t>....</a:t>
            </a:r>
            <a:endParaRPr sz="100">
              <a:latin typeface="Times New Roman"/>
              <a:cs typeface="Times New Roman"/>
            </a:endParaRPr>
          </a:p>
          <a:p>
            <a:pPr marL="19019" algn="ctr">
              <a:lnSpc>
                <a:spcPts val="9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1153" algn="ctr">
              <a:lnSpc>
                <a:spcPts val="9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10950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9221" algn="ctr">
              <a:lnSpc>
                <a:spcPts val="18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46682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41495" algn="ctr">
              <a:lnSpc>
                <a:spcPts val="23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73193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00857" algn="ctr">
              <a:lnSpc>
                <a:spcPts val="18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103739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1" name="object 321"/>
          <p:cNvSpPr txBox="1"/>
          <p:nvPr/>
        </p:nvSpPr>
        <p:spPr>
          <a:xfrm>
            <a:off x="7410431" y="557353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2" name="object 322"/>
          <p:cNvSpPr txBox="1"/>
          <p:nvPr/>
        </p:nvSpPr>
        <p:spPr>
          <a:xfrm>
            <a:off x="7393834" y="5572154"/>
            <a:ext cx="5935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dirty="0">
                <a:latin typeface="Times New Roman"/>
                <a:cs typeface="Times New Roman"/>
              </a:rPr>
              <a:t>....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3" name="object 323"/>
          <p:cNvSpPr txBox="1"/>
          <p:nvPr/>
        </p:nvSpPr>
        <p:spPr>
          <a:xfrm>
            <a:off x="7380001" y="5565238"/>
            <a:ext cx="55325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4" name="object 324"/>
          <p:cNvSpPr txBox="1"/>
          <p:nvPr/>
        </p:nvSpPr>
        <p:spPr>
          <a:xfrm>
            <a:off x="7362021" y="5563854"/>
            <a:ext cx="6051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dirty="0">
                <a:latin typeface="Times New Roman"/>
                <a:cs typeface="Times New Roman"/>
              </a:rPr>
              <a:t>....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5" name="object 325"/>
          <p:cNvSpPr txBox="1"/>
          <p:nvPr/>
        </p:nvSpPr>
        <p:spPr>
          <a:xfrm>
            <a:off x="7344040" y="5556939"/>
            <a:ext cx="60512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36"/>
              </a:lnSpc>
              <a:spcBef>
                <a:spcPts val="5"/>
              </a:spcBef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6" name="object 326"/>
          <p:cNvSpPr txBox="1"/>
          <p:nvPr/>
        </p:nvSpPr>
        <p:spPr>
          <a:xfrm>
            <a:off x="7335741" y="5555556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7" name="object 327"/>
          <p:cNvSpPr txBox="1"/>
          <p:nvPr/>
        </p:nvSpPr>
        <p:spPr>
          <a:xfrm>
            <a:off x="7330209" y="5552790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8" name="object 328"/>
          <p:cNvSpPr txBox="1"/>
          <p:nvPr/>
        </p:nvSpPr>
        <p:spPr>
          <a:xfrm>
            <a:off x="5093695" y="5451822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9" name="object 329"/>
          <p:cNvSpPr txBox="1"/>
          <p:nvPr/>
        </p:nvSpPr>
        <p:spPr>
          <a:xfrm>
            <a:off x="5093695" y="5420009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0" name="object 330"/>
          <p:cNvSpPr txBox="1"/>
          <p:nvPr/>
        </p:nvSpPr>
        <p:spPr>
          <a:xfrm>
            <a:off x="5093695" y="5389580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1" name="object 331"/>
          <p:cNvSpPr txBox="1"/>
          <p:nvPr/>
        </p:nvSpPr>
        <p:spPr>
          <a:xfrm>
            <a:off x="5093695" y="535776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2" name="object 332"/>
          <p:cNvSpPr txBox="1"/>
          <p:nvPr/>
        </p:nvSpPr>
        <p:spPr>
          <a:xfrm>
            <a:off x="5093695" y="5327340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3" name="object 333"/>
          <p:cNvSpPr txBox="1"/>
          <p:nvPr/>
        </p:nvSpPr>
        <p:spPr>
          <a:xfrm>
            <a:off x="5093695" y="5295529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4" name="object 334"/>
          <p:cNvSpPr txBox="1"/>
          <p:nvPr/>
        </p:nvSpPr>
        <p:spPr>
          <a:xfrm>
            <a:off x="5093695" y="5265099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5" name="object 335"/>
          <p:cNvSpPr txBox="1"/>
          <p:nvPr/>
        </p:nvSpPr>
        <p:spPr>
          <a:xfrm>
            <a:off x="5093695" y="523328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6" name="object 336"/>
          <p:cNvSpPr txBox="1"/>
          <p:nvPr/>
        </p:nvSpPr>
        <p:spPr>
          <a:xfrm>
            <a:off x="5093695" y="520285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7" name="object 337"/>
          <p:cNvSpPr txBox="1"/>
          <p:nvPr/>
        </p:nvSpPr>
        <p:spPr>
          <a:xfrm>
            <a:off x="5093695" y="5059013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b="1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8" name="object 338"/>
          <p:cNvSpPr txBox="1"/>
          <p:nvPr/>
        </p:nvSpPr>
        <p:spPr>
          <a:xfrm>
            <a:off x="5093694" y="5063163"/>
            <a:ext cx="4840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9" name="object 339"/>
          <p:cNvSpPr txBox="1"/>
          <p:nvPr/>
        </p:nvSpPr>
        <p:spPr>
          <a:xfrm>
            <a:off x="5090929" y="5068695"/>
            <a:ext cx="53596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0" name="object 340"/>
          <p:cNvSpPr txBox="1"/>
          <p:nvPr/>
        </p:nvSpPr>
        <p:spPr>
          <a:xfrm>
            <a:off x="5088161" y="5078377"/>
            <a:ext cx="57630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1" name="object 341"/>
          <p:cNvSpPr txBox="1"/>
          <p:nvPr/>
        </p:nvSpPr>
        <p:spPr>
          <a:xfrm>
            <a:off x="5088162" y="5086677"/>
            <a:ext cx="5935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2" name="object 342"/>
          <p:cNvSpPr txBox="1"/>
          <p:nvPr/>
        </p:nvSpPr>
        <p:spPr>
          <a:xfrm>
            <a:off x="5086779" y="5090826"/>
            <a:ext cx="6224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3" name="object 343"/>
          <p:cNvSpPr txBox="1"/>
          <p:nvPr/>
        </p:nvSpPr>
        <p:spPr>
          <a:xfrm>
            <a:off x="5085396" y="5094974"/>
            <a:ext cx="6454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7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4" name="object 344"/>
          <p:cNvSpPr txBox="1"/>
          <p:nvPr/>
        </p:nvSpPr>
        <p:spPr>
          <a:xfrm>
            <a:off x="5084013" y="5099124"/>
            <a:ext cx="6742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5" name="object 345"/>
          <p:cNvSpPr txBox="1"/>
          <p:nvPr/>
        </p:nvSpPr>
        <p:spPr>
          <a:xfrm>
            <a:off x="5082629" y="5104657"/>
            <a:ext cx="6915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6" name="object 346"/>
          <p:cNvSpPr txBox="1"/>
          <p:nvPr/>
        </p:nvSpPr>
        <p:spPr>
          <a:xfrm>
            <a:off x="5081245" y="5108806"/>
            <a:ext cx="7146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7" name="object 347"/>
          <p:cNvSpPr txBox="1"/>
          <p:nvPr/>
        </p:nvSpPr>
        <p:spPr>
          <a:xfrm>
            <a:off x="5081246" y="5112956"/>
            <a:ext cx="7319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8" name="object 348"/>
          <p:cNvSpPr txBox="1"/>
          <p:nvPr/>
        </p:nvSpPr>
        <p:spPr>
          <a:xfrm>
            <a:off x="5079862" y="5117104"/>
            <a:ext cx="7607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4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9" name="object 349"/>
          <p:cNvSpPr txBox="1"/>
          <p:nvPr/>
        </p:nvSpPr>
        <p:spPr>
          <a:xfrm>
            <a:off x="5078480" y="5121255"/>
            <a:ext cx="7837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32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0" name="object 350"/>
          <p:cNvSpPr txBox="1"/>
          <p:nvPr/>
        </p:nvSpPr>
        <p:spPr>
          <a:xfrm>
            <a:off x="5077098" y="5126786"/>
            <a:ext cx="8010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1" name="object 351"/>
          <p:cNvSpPr txBox="1"/>
          <p:nvPr/>
        </p:nvSpPr>
        <p:spPr>
          <a:xfrm>
            <a:off x="5075714" y="5130937"/>
            <a:ext cx="8298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2" name="object 352"/>
          <p:cNvSpPr txBox="1"/>
          <p:nvPr/>
        </p:nvSpPr>
        <p:spPr>
          <a:xfrm>
            <a:off x="5075714" y="5135085"/>
            <a:ext cx="8414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3" name="object 353"/>
          <p:cNvSpPr txBox="1"/>
          <p:nvPr/>
        </p:nvSpPr>
        <p:spPr>
          <a:xfrm>
            <a:off x="5074330" y="5140618"/>
            <a:ext cx="8702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32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4" name="object 354"/>
          <p:cNvSpPr txBox="1"/>
          <p:nvPr/>
        </p:nvSpPr>
        <p:spPr>
          <a:xfrm>
            <a:off x="5072947" y="5144768"/>
            <a:ext cx="89903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0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5" name="object 355"/>
          <p:cNvSpPr txBox="1"/>
          <p:nvPr/>
        </p:nvSpPr>
        <p:spPr>
          <a:xfrm>
            <a:off x="5071564" y="5148917"/>
            <a:ext cx="9105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 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6" name="object 356"/>
          <p:cNvSpPr txBox="1"/>
          <p:nvPr/>
        </p:nvSpPr>
        <p:spPr>
          <a:xfrm>
            <a:off x="5070182" y="5153066"/>
            <a:ext cx="9393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7" name="object 357"/>
          <p:cNvSpPr txBox="1"/>
          <p:nvPr/>
        </p:nvSpPr>
        <p:spPr>
          <a:xfrm>
            <a:off x="5070182" y="5157215"/>
            <a:ext cx="9509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77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8" name="object 358"/>
          <p:cNvSpPr txBox="1"/>
          <p:nvPr/>
        </p:nvSpPr>
        <p:spPr>
          <a:xfrm>
            <a:off x="5067416" y="5162748"/>
            <a:ext cx="100853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1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9" name="object 359"/>
          <p:cNvSpPr txBox="1"/>
          <p:nvPr/>
        </p:nvSpPr>
        <p:spPr>
          <a:xfrm>
            <a:off x="5064648" y="5171047"/>
            <a:ext cx="104887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10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0" name="object 360"/>
          <p:cNvSpPr txBox="1"/>
          <p:nvPr/>
        </p:nvSpPr>
        <p:spPr>
          <a:xfrm>
            <a:off x="5703653" y="5451822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1" name="object 361"/>
          <p:cNvSpPr txBox="1"/>
          <p:nvPr/>
        </p:nvSpPr>
        <p:spPr>
          <a:xfrm>
            <a:off x="5703653" y="5420009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2" name="object 362"/>
          <p:cNvSpPr txBox="1"/>
          <p:nvPr/>
        </p:nvSpPr>
        <p:spPr>
          <a:xfrm>
            <a:off x="5703653" y="5389580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3" name="object 363"/>
          <p:cNvSpPr txBox="1"/>
          <p:nvPr/>
        </p:nvSpPr>
        <p:spPr>
          <a:xfrm>
            <a:off x="5703653" y="535776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4" name="object 364"/>
          <p:cNvSpPr txBox="1"/>
          <p:nvPr/>
        </p:nvSpPr>
        <p:spPr>
          <a:xfrm>
            <a:off x="5703653" y="5327340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5" name="object 365"/>
          <p:cNvSpPr txBox="1"/>
          <p:nvPr/>
        </p:nvSpPr>
        <p:spPr>
          <a:xfrm>
            <a:off x="5703653" y="529552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6" name="object 366"/>
          <p:cNvSpPr txBox="1"/>
          <p:nvPr/>
        </p:nvSpPr>
        <p:spPr>
          <a:xfrm>
            <a:off x="5703653" y="5265099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7" name="object 367"/>
          <p:cNvSpPr txBox="1"/>
          <p:nvPr/>
        </p:nvSpPr>
        <p:spPr>
          <a:xfrm>
            <a:off x="5703653" y="523328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8" name="object 368"/>
          <p:cNvSpPr txBox="1"/>
          <p:nvPr/>
        </p:nvSpPr>
        <p:spPr>
          <a:xfrm>
            <a:off x="5703653" y="520285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9" name="object 369"/>
          <p:cNvSpPr txBox="1"/>
          <p:nvPr/>
        </p:nvSpPr>
        <p:spPr>
          <a:xfrm>
            <a:off x="5703653" y="5059013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b="1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0" name="object 370"/>
          <p:cNvSpPr txBox="1"/>
          <p:nvPr/>
        </p:nvSpPr>
        <p:spPr>
          <a:xfrm>
            <a:off x="5702269" y="5063163"/>
            <a:ext cx="4956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1" name="object 371"/>
          <p:cNvSpPr txBox="1"/>
          <p:nvPr/>
        </p:nvSpPr>
        <p:spPr>
          <a:xfrm>
            <a:off x="5702269" y="5068695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2" name="object 372"/>
          <p:cNvSpPr txBox="1"/>
          <p:nvPr/>
        </p:nvSpPr>
        <p:spPr>
          <a:xfrm>
            <a:off x="5696737" y="5072845"/>
            <a:ext cx="60512" cy="41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50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2"/>
              </a:lnSpc>
              <a:spcBef>
                <a:spcPts val="5"/>
              </a:spcBef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2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50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3" name="object 373"/>
          <p:cNvSpPr txBox="1"/>
          <p:nvPr/>
        </p:nvSpPr>
        <p:spPr>
          <a:xfrm>
            <a:off x="5696737" y="5090825"/>
            <a:ext cx="6224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4" name="object 374"/>
          <p:cNvSpPr txBox="1"/>
          <p:nvPr/>
        </p:nvSpPr>
        <p:spPr>
          <a:xfrm>
            <a:off x="5695354" y="5094974"/>
            <a:ext cx="6454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7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5" name="object 375"/>
          <p:cNvSpPr txBox="1"/>
          <p:nvPr/>
        </p:nvSpPr>
        <p:spPr>
          <a:xfrm>
            <a:off x="5693971" y="5099123"/>
            <a:ext cx="6742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6" name="object 376"/>
          <p:cNvSpPr txBox="1"/>
          <p:nvPr/>
        </p:nvSpPr>
        <p:spPr>
          <a:xfrm>
            <a:off x="5692587" y="5104656"/>
            <a:ext cx="6915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7" name="object 377"/>
          <p:cNvSpPr txBox="1"/>
          <p:nvPr/>
        </p:nvSpPr>
        <p:spPr>
          <a:xfrm>
            <a:off x="5691205" y="5108806"/>
            <a:ext cx="7146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8" name="object 378"/>
          <p:cNvSpPr txBox="1"/>
          <p:nvPr/>
        </p:nvSpPr>
        <p:spPr>
          <a:xfrm>
            <a:off x="5691206" y="5112955"/>
            <a:ext cx="7319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79" name="object 379"/>
          <p:cNvSpPr txBox="1"/>
          <p:nvPr/>
        </p:nvSpPr>
        <p:spPr>
          <a:xfrm>
            <a:off x="5689822" y="5117104"/>
            <a:ext cx="7607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4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0" name="object 380"/>
          <p:cNvSpPr txBox="1"/>
          <p:nvPr/>
        </p:nvSpPr>
        <p:spPr>
          <a:xfrm>
            <a:off x="5688439" y="5121254"/>
            <a:ext cx="7837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32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1" name="object 381"/>
          <p:cNvSpPr txBox="1"/>
          <p:nvPr/>
        </p:nvSpPr>
        <p:spPr>
          <a:xfrm>
            <a:off x="5687055" y="5126786"/>
            <a:ext cx="8010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2" name="object 382"/>
          <p:cNvSpPr txBox="1"/>
          <p:nvPr/>
        </p:nvSpPr>
        <p:spPr>
          <a:xfrm>
            <a:off x="5685671" y="5130936"/>
            <a:ext cx="8298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3" name="object 383"/>
          <p:cNvSpPr txBox="1"/>
          <p:nvPr/>
        </p:nvSpPr>
        <p:spPr>
          <a:xfrm>
            <a:off x="5684288" y="5135085"/>
            <a:ext cx="85293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77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4" name="object 384"/>
          <p:cNvSpPr txBox="1"/>
          <p:nvPr/>
        </p:nvSpPr>
        <p:spPr>
          <a:xfrm>
            <a:off x="5684289" y="5140618"/>
            <a:ext cx="8702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32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5" name="object 385"/>
          <p:cNvSpPr txBox="1"/>
          <p:nvPr/>
        </p:nvSpPr>
        <p:spPr>
          <a:xfrm>
            <a:off x="5682906" y="5144766"/>
            <a:ext cx="89903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0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6" name="object 386"/>
          <p:cNvSpPr txBox="1"/>
          <p:nvPr/>
        </p:nvSpPr>
        <p:spPr>
          <a:xfrm>
            <a:off x="5681523" y="5148915"/>
            <a:ext cx="9220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7" name="object 387"/>
          <p:cNvSpPr txBox="1"/>
          <p:nvPr/>
        </p:nvSpPr>
        <p:spPr>
          <a:xfrm>
            <a:off x="5680141" y="5153065"/>
            <a:ext cx="9393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8" name="object 388"/>
          <p:cNvSpPr txBox="1"/>
          <p:nvPr/>
        </p:nvSpPr>
        <p:spPr>
          <a:xfrm>
            <a:off x="5677373" y="5157215"/>
            <a:ext cx="100853" cy="283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50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00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1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9" name="object 389"/>
          <p:cNvSpPr txBox="1"/>
          <p:nvPr/>
        </p:nvSpPr>
        <p:spPr>
          <a:xfrm>
            <a:off x="5675990" y="5171045"/>
            <a:ext cx="10373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2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0" name="object 390"/>
          <p:cNvSpPr txBox="1"/>
          <p:nvPr/>
        </p:nvSpPr>
        <p:spPr>
          <a:xfrm>
            <a:off x="5674608" y="5175196"/>
            <a:ext cx="10488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82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1" name="object 391"/>
          <p:cNvSpPr txBox="1"/>
          <p:nvPr/>
        </p:nvSpPr>
        <p:spPr>
          <a:xfrm>
            <a:off x="6313612" y="5451821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2" name="object 392"/>
          <p:cNvSpPr txBox="1"/>
          <p:nvPr/>
        </p:nvSpPr>
        <p:spPr>
          <a:xfrm>
            <a:off x="6313612" y="542000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3" name="object 393"/>
          <p:cNvSpPr txBox="1"/>
          <p:nvPr/>
        </p:nvSpPr>
        <p:spPr>
          <a:xfrm>
            <a:off x="6313612" y="5389579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4" name="object 394"/>
          <p:cNvSpPr txBox="1"/>
          <p:nvPr/>
        </p:nvSpPr>
        <p:spPr>
          <a:xfrm>
            <a:off x="6313612" y="535776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5" name="object 395"/>
          <p:cNvSpPr txBox="1"/>
          <p:nvPr/>
        </p:nvSpPr>
        <p:spPr>
          <a:xfrm>
            <a:off x="6313612" y="5327340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6" name="object 396"/>
          <p:cNvSpPr txBox="1"/>
          <p:nvPr/>
        </p:nvSpPr>
        <p:spPr>
          <a:xfrm>
            <a:off x="6313612" y="529552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7" name="object 397"/>
          <p:cNvSpPr txBox="1"/>
          <p:nvPr/>
        </p:nvSpPr>
        <p:spPr>
          <a:xfrm>
            <a:off x="6313612" y="526509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8" name="object 398"/>
          <p:cNvSpPr txBox="1"/>
          <p:nvPr/>
        </p:nvSpPr>
        <p:spPr>
          <a:xfrm>
            <a:off x="6313612" y="523328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9" name="object 399"/>
          <p:cNvSpPr txBox="1"/>
          <p:nvPr/>
        </p:nvSpPr>
        <p:spPr>
          <a:xfrm>
            <a:off x="6313612" y="520285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0" name="object 400"/>
          <p:cNvSpPr txBox="1"/>
          <p:nvPr/>
        </p:nvSpPr>
        <p:spPr>
          <a:xfrm>
            <a:off x="6313612" y="5059011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b="1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1" name="object 401"/>
          <p:cNvSpPr txBox="1"/>
          <p:nvPr/>
        </p:nvSpPr>
        <p:spPr>
          <a:xfrm>
            <a:off x="6312228" y="5063162"/>
            <a:ext cx="49562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2" name="object 402"/>
          <p:cNvSpPr txBox="1"/>
          <p:nvPr/>
        </p:nvSpPr>
        <p:spPr>
          <a:xfrm>
            <a:off x="6312228" y="506869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3" name="object 403"/>
          <p:cNvSpPr txBox="1"/>
          <p:nvPr/>
        </p:nvSpPr>
        <p:spPr>
          <a:xfrm>
            <a:off x="6306696" y="5072844"/>
            <a:ext cx="60512" cy="41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50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2"/>
              </a:lnSpc>
              <a:spcBef>
                <a:spcPts val="5"/>
              </a:spcBef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2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50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4" name="object 404"/>
          <p:cNvSpPr txBox="1"/>
          <p:nvPr/>
        </p:nvSpPr>
        <p:spPr>
          <a:xfrm>
            <a:off x="6306695" y="5090823"/>
            <a:ext cx="6224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5" name="object 405"/>
          <p:cNvSpPr txBox="1"/>
          <p:nvPr/>
        </p:nvSpPr>
        <p:spPr>
          <a:xfrm>
            <a:off x="6303930" y="5094974"/>
            <a:ext cx="66275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27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32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6" name="object 406"/>
          <p:cNvSpPr txBox="1"/>
          <p:nvPr/>
        </p:nvSpPr>
        <p:spPr>
          <a:xfrm>
            <a:off x="6301163" y="5104655"/>
            <a:ext cx="71462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7" name="object 407"/>
          <p:cNvSpPr txBox="1"/>
          <p:nvPr/>
        </p:nvSpPr>
        <p:spPr>
          <a:xfrm>
            <a:off x="6301163" y="5112953"/>
            <a:ext cx="73190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8" name="object 408"/>
          <p:cNvSpPr txBox="1"/>
          <p:nvPr/>
        </p:nvSpPr>
        <p:spPr>
          <a:xfrm>
            <a:off x="6298397" y="5117103"/>
            <a:ext cx="78377" cy="15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9" name="object 409"/>
          <p:cNvSpPr txBox="1"/>
          <p:nvPr/>
        </p:nvSpPr>
        <p:spPr>
          <a:xfrm>
            <a:off x="6295631" y="5126786"/>
            <a:ext cx="82988" cy="15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0" name="object 410"/>
          <p:cNvSpPr txBox="1"/>
          <p:nvPr/>
        </p:nvSpPr>
        <p:spPr>
          <a:xfrm>
            <a:off x="6294248" y="5135083"/>
            <a:ext cx="85293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77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1" name="object 411"/>
          <p:cNvSpPr txBox="1"/>
          <p:nvPr/>
        </p:nvSpPr>
        <p:spPr>
          <a:xfrm>
            <a:off x="6292864" y="5140617"/>
            <a:ext cx="89903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32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4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2" name="object 412"/>
          <p:cNvSpPr txBox="1"/>
          <p:nvPr/>
        </p:nvSpPr>
        <p:spPr>
          <a:xfrm>
            <a:off x="6287333" y="5148914"/>
            <a:ext cx="100853" cy="15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2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77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00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1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3" name="object 413"/>
          <p:cNvSpPr txBox="1"/>
          <p:nvPr/>
        </p:nvSpPr>
        <p:spPr>
          <a:xfrm>
            <a:off x="6284565" y="5171045"/>
            <a:ext cx="104887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dirty="0">
                <a:latin typeface="Times New Roman"/>
                <a:cs typeface="Times New Roman"/>
              </a:rPr>
              <a:t>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10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4" name="object 414"/>
          <p:cNvSpPr txBox="1"/>
          <p:nvPr/>
        </p:nvSpPr>
        <p:spPr>
          <a:xfrm>
            <a:off x="6967831" y="5451819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5" name="object 415"/>
          <p:cNvSpPr txBox="1"/>
          <p:nvPr/>
        </p:nvSpPr>
        <p:spPr>
          <a:xfrm>
            <a:off x="6967831" y="542000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6" name="object 416"/>
          <p:cNvSpPr txBox="1"/>
          <p:nvPr/>
        </p:nvSpPr>
        <p:spPr>
          <a:xfrm>
            <a:off x="6967831" y="538957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7" name="object 417"/>
          <p:cNvSpPr txBox="1"/>
          <p:nvPr/>
        </p:nvSpPr>
        <p:spPr>
          <a:xfrm>
            <a:off x="6967831" y="535776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8" name="object 418"/>
          <p:cNvSpPr txBox="1"/>
          <p:nvPr/>
        </p:nvSpPr>
        <p:spPr>
          <a:xfrm>
            <a:off x="6967831" y="5327338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9" name="object 419"/>
          <p:cNvSpPr txBox="1"/>
          <p:nvPr/>
        </p:nvSpPr>
        <p:spPr>
          <a:xfrm>
            <a:off x="6967831" y="529552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0" name="object 420"/>
          <p:cNvSpPr txBox="1"/>
          <p:nvPr/>
        </p:nvSpPr>
        <p:spPr>
          <a:xfrm>
            <a:off x="6967831" y="5265097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1" name="object 421"/>
          <p:cNvSpPr txBox="1"/>
          <p:nvPr/>
        </p:nvSpPr>
        <p:spPr>
          <a:xfrm>
            <a:off x="6967831" y="5233285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2" name="object 422"/>
          <p:cNvSpPr txBox="1"/>
          <p:nvPr/>
        </p:nvSpPr>
        <p:spPr>
          <a:xfrm>
            <a:off x="6967831" y="5202856"/>
            <a:ext cx="46681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3" name="object 423"/>
          <p:cNvSpPr txBox="1"/>
          <p:nvPr/>
        </p:nvSpPr>
        <p:spPr>
          <a:xfrm>
            <a:off x="6966447" y="5059013"/>
            <a:ext cx="49562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b="1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4" name="object 424"/>
          <p:cNvSpPr txBox="1"/>
          <p:nvPr/>
        </p:nvSpPr>
        <p:spPr>
          <a:xfrm>
            <a:off x="6960915" y="5068694"/>
            <a:ext cx="60512" cy="284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5561">
              <a:lnSpc>
                <a:spcPts val="45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36"/>
              </a:lnSpc>
              <a:spcBef>
                <a:spcPts val="5"/>
              </a:spcBef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2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2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50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5" name="object 425"/>
          <p:cNvSpPr txBox="1"/>
          <p:nvPr/>
        </p:nvSpPr>
        <p:spPr>
          <a:xfrm>
            <a:off x="6958148" y="5090823"/>
            <a:ext cx="64546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27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6" name="object 426"/>
          <p:cNvSpPr txBox="1"/>
          <p:nvPr/>
        </p:nvSpPr>
        <p:spPr>
          <a:xfrm>
            <a:off x="6956765" y="5099121"/>
            <a:ext cx="6742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7" name="object 427"/>
          <p:cNvSpPr txBox="1"/>
          <p:nvPr/>
        </p:nvSpPr>
        <p:spPr>
          <a:xfrm>
            <a:off x="6955381" y="5104655"/>
            <a:ext cx="71462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45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8" name="object 428"/>
          <p:cNvSpPr txBox="1"/>
          <p:nvPr/>
        </p:nvSpPr>
        <p:spPr>
          <a:xfrm>
            <a:off x="6952616" y="5112954"/>
            <a:ext cx="76072" cy="15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29" name="object 429"/>
          <p:cNvSpPr txBox="1"/>
          <p:nvPr/>
        </p:nvSpPr>
        <p:spPr>
          <a:xfrm>
            <a:off x="6951233" y="5121253"/>
            <a:ext cx="7837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32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0" name="object 430"/>
          <p:cNvSpPr txBox="1"/>
          <p:nvPr/>
        </p:nvSpPr>
        <p:spPr>
          <a:xfrm>
            <a:off x="6949849" y="5126785"/>
            <a:ext cx="82988" cy="15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        </a:t>
            </a:r>
            <a:r>
              <a:rPr sz="100" i="1" spc="-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1" name="object 431"/>
          <p:cNvSpPr txBox="1"/>
          <p:nvPr/>
        </p:nvSpPr>
        <p:spPr>
          <a:xfrm>
            <a:off x="6947083" y="5135084"/>
            <a:ext cx="87022" cy="538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50"/>
              </a:lnSpc>
            </a:pPr>
            <a:r>
              <a:rPr sz="100" i="1" spc="50" dirty="0">
                <a:latin typeface="Times New Roman"/>
                <a:cs typeface="Times New Roman"/>
              </a:rPr>
              <a:t>.          </a:t>
            </a:r>
            <a:r>
              <a:rPr sz="100" i="1" spc="-9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50"/>
              </a:lnSpc>
              <a:spcBef>
                <a:spcPts val="5"/>
              </a:spcBef>
            </a:pPr>
            <a:r>
              <a:rPr sz="100" i="1" spc="32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2" name="object 432"/>
          <p:cNvSpPr txBox="1"/>
          <p:nvPr/>
        </p:nvSpPr>
        <p:spPr>
          <a:xfrm>
            <a:off x="6945701" y="5144765"/>
            <a:ext cx="89903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0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3" name="object 433"/>
          <p:cNvSpPr txBox="1"/>
          <p:nvPr/>
        </p:nvSpPr>
        <p:spPr>
          <a:xfrm>
            <a:off x="6945700" y="5148915"/>
            <a:ext cx="9105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 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4" name="object 434"/>
          <p:cNvSpPr txBox="1"/>
          <p:nvPr/>
        </p:nvSpPr>
        <p:spPr>
          <a:xfrm>
            <a:off x="6944318" y="5153064"/>
            <a:ext cx="9393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5" name="object 435"/>
          <p:cNvSpPr txBox="1"/>
          <p:nvPr/>
        </p:nvSpPr>
        <p:spPr>
          <a:xfrm>
            <a:off x="6940167" y="5157214"/>
            <a:ext cx="100853" cy="283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3832">
              <a:lnSpc>
                <a:spcPts val="50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00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2679">
              <a:lnSpc>
                <a:spcPts val="36"/>
              </a:lnSpc>
              <a:spcBef>
                <a:spcPts val="5"/>
              </a:spcBef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113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11527">
              <a:lnSpc>
                <a:spcPts val="45"/>
              </a:lnSpc>
            </a:pPr>
            <a:r>
              <a:rPr sz="100" i="1" spc="50" dirty="0">
                <a:latin typeface="Times New Roman"/>
                <a:cs typeface="Times New Roman"/>
              </a:rPr>
              <a:t>. </a:t>
            </a:r>
            <a:r>
              <a:rPr sz="100" i="1" spc="68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6" name="object 436"/>
          <p:cNvSpPr txBox="1"/>
          <p:nvPr/>
        </p:nvSpPr>
        <p:spPr>
          <a:xfrm>
            <a:off x="6940167" y="5171045"/>
            <a:ext cx="102006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5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7" name="object 437"/>
          <p:cNvSpPr txBox="1"/>
          <p:nvPr/>
        </p:nvSpPr>
        <p:spPr>
          <a:xfrm>
            <a:off x="6938784" y="5175195"/>
            <a:ext cx="10488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0" dirty="0">
                <a:latin typeface="Times New Roman"/>
                <a:cs typeface="Times New Roman"/>
              </a:rPr>
              <a:t>.</a:t>
            </a:r>
            <a:r>
              <a:rPr sz="100" i="1" spc="82" dirty="0">
                <a:latin typeface="Times New Roman"/>
                <a:cs typeface="Times New Roman"/>
              </a:rPr>
              <a:t> </a:t>
            </a: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38" name="object 438"/>
          <p:cNvSpPr/>
          <p:nvPr/>
        </p:nvSpPr>
        <p:spPr>
          <a:xfrm>
            <a:off x="5857502" y="4503596"/>
            <a:ext cx="305671" cy="6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439" name="object 439"/>
          <p:cNvSpPr txBox="1"/>
          <p:nvPr/>
        </p:nvSpPr>
        <p:spPr>
          <a:xfrm>
            <a:off x="6023155" y="4493316"/>
            <a:ext cx="163094" cy="315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R="4611" algn="r">
              <a:lnSpc>
                <a:spcPts val="36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27664" algn="r">
              <a:lnSpc>
                <a:spcPts val="27"/>
              </a:lnSpc>
              <a:spcBef>
                <a:spcPts val="5"/>
              </a:spcBef>
            </a:pPr>
            <a:r>
              <a:rPr sz="100" i="1" spc="-100" dirty="0">
                <a:latin typeface="Times New Roman"/>
                <a:cs typeface="Times New Roman"/>
              </a:rPr>
              <a:t>.</a:t>
            </a:r>
            <a:r>
              <a:rPr sz="100" i="1" spc="-91" dirty="0">
                <a:latin typeface="Times New Roman"/>
                <a:cs typeface="Times New Roman"/>
              </a:rPr>
              <a:t>.</a:t>
            </a:r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L="70312" algn="ctr">
              <a:lnSpc>
                <a:spcPts val="32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L="38614" algn="ctr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19019" algn="ctr">
              <a:lnSpc>
                <a:spcPts val="18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L="5187" algn="ctr">
              <a:lnSpc>
                <a:spcPts val="9"/>
              </a:lnSpc>
              <a:spcBef>
                <a:spcPts val="5"/>
              </a:spcBef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6916" algn="ctr">
              <a:lnSpc>
                <a:spcPts val="9"/>
              </a:lnSpc>
            </a:pPr>
            <a:r>
              <a:rPr sz="100" i="1" spc="5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38614" algn="ctr">
              <a:lnSpc>
                <a:spcPts val="9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52446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46682" algn="ctr">
              <a:lnSpc>
                <a:spcPts val="18"/>
              </a:lnSpc>
            </a:pPr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  <a:p>
            <a:pPr marR="80109" algn="ctr">
              <a:lnSpc>
                <a:spcPts val="18"/>
              </a:lnSpc>
            </a:pPr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  <a:p>
            <a:pPr marR="80109" algn="ctr">
              <a:lnSpc>
                <a:spcPts val="23"/>
              </a:lnSpc>
            </a:pPr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  <a:p>
            <a:pPr marR="108925" algn="ctr">
              <a:lnSpc>
                <a:spcPts val="36"/>
              </a:lnSpc>
            </a:pPr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0" name="object 440"/>
          <p:cNvSpPr txBox="1"/>
          <p:nvPr/>
        </p:nvSpPr>
        <p:spPr>
          <a:xfrm>
            <a:off x="6129655" y="4491932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1" name="object 441"/>
          <p:cNvSpPr txBox="1"/>
          <p:nvPr/>
        </p:nvSpPr>
        <p:spPr>
          <a:xfrm>
            <a:off x="6125506" y="4489166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2" name="object 442"/>
          <p:cNvSpPr txBox="1"/>
          <p:nvPr/>
        </p:nvSpPr>
        <p:spPr>
          <a:xfrm>
            <a:off x="6111675" y="4487782"/>
            <a:ext cx="56478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3" name="object 443"/>
          <p:cNvSpPr txBox="1"/>
          <p:nvPr/>
        </p:nvSpPr>
        <p:spPr>
          <a:xfrm>
            <a:off x="6107527" y="4485016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4" name="object 444"/>
          <p:cNvSpPr txBox="1"/>
          <p:nvPr/>
        </p:nvSpPr>
        <p:spPr>
          <a:xfrm>
            <a:off x="6097844" y="448363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5" name="object 445"/>
          <p:cNvSpPr txBox="1"/>
          <p:nvPr/>
        </p:nvSpPr>
        <p:spPr>
          <a:xfrm>
            <a:off x="6093695" y="448086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6" name="object 446"/>
          <p:cNvSpPr txBox="1"/>
          <p:nvPr/>
        </p:nvSpPr>
        <p:spPr>
          <a:xfrm>
            <a:off x="6079864" y="4479483"/>
            <a:ext cx="5532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5" dirty="0">
                <a:latin typeface="Times New Roman"/>
                <a:cs typeface="Times New Roman"/>
              </a:rPr>
              <a:t>...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7" name="object 447"/>
          <p:cNvSpPr txBox="1"/>
          <p:nvPr/>
        </p:nvSpPr>
        <p:spPr>
          <a:xfrm>
            <a:off x="6074331" y="4476717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91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8" name="object 448"/>
          <p:cNvSpPr txBox="1"/>
          <p:nvPr/>
        </p:nvSpPr>
        <p:spPr>
          <a:xfrm>
            <a:off x="6066031" y="4475334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49" name="object 449"/>
          <p:cNvSpPr txBox="1"/>
          <p:nvPr/>
        </p:nvSpPr>
        <p:spPr>
          <a:xfrm>
            <a:off x="6056349" y="4472569"/>
            <a:ext cx="39189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50" name="object 450"/>
          <p:cNvSpPr txBox="1"/>
          <p:nvPr/>
        </p:nvSpPr>
        <p:spPr>
          <a:xfrm>
            <a:off x="6046669" y="4471185"/>
            <a:ext cx="5244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51" name="object 451"/>
          <p:cNvSpPr txBox="1"/>
          <p:nvPr/>
        </p:nvSpPr>
        <p:spPr>
          <a:xfrm>
            <a:off x="6042520" y="4468418"/>
            <a:ext cx="35154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00" dirty="0">
                <a:latin typeface="Times New Roman"/>
                <a:cs typeface="Times New Roman"/>
              </a:rPr>
              <a:t>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52" name="object 452"/>
          <p:cNvSpPr txBox="1"/>
          <p:nvPr/>
        </p:nvSpPr>
        <p:spPr>
          <a:xfrm>
            <a:off x="6032837" y="4467035"/>
            <a:ext cx="50715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23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53" name="object 453"/>
          <p:cNvSpPr txBox="1"/>
          <p:nvPr/>
        </p:nvSpPr>
        <p:spPr>
          <a:xfrm>
            <a:off x="6023155" y="4464269"/>
            <a:ext cx="40917" cy="30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1527"/>
            <a:r>
              <a:rPr sz="100" i="1" spc="-14" dirty="0">
                <a:latin typeface="Times New Roman"/>
                <a:cs typeface="Times New Roman"/>
              </a:rPr>
              <a:t>..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54" name="object 454"/>
          <p:cNvSpPr txBox="1"/>
          <p:nvPr/>
        </p:nvSpPr>
        <p:spPr>
          <a:xfrm>
            <a:off x="7544600" y="5462881"/>
            <a:ext cx="610304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</a:t>
            </a:r>
            <a:r>
              <a:rPr sz="1271" spc="14" dirty="0">
                <a:latin typeface="Arial"/>
                <a:cs typeface="Arial"/>
              </a:rPr>
              <a:t>c</a:t>
            </a:r>
            <a:r>
              <a:rPr sz="1271" dirty="0">
                <a:latin typeface="Arial"/>
                <a:cs typeface="Arial"/>
              </a:rPr>
              <a:t>ont</a:t>
            </a:r>
            <a:r>
              <a:rPr sz="1271" spc="5" dirty="0">
                <a:latin typeface="Arial"/>
                <a:cs typeface="Arial"/>
              </a:rPr>
              <a:t>rol]</a:t>
            </a:r>
            <a:endParaRPr sz="1271">
              <a:latin typeface="Arial"/>
              <a:cs typeface="Arial"/>
            </a:endParaRPr>
          </a:p>
        </p:txBody>
      </p:sp>
      <p:sp>
        <p:nvSpPr>
          <p:cNvPr id="455" name="object 455"/>
          <p:cNvSpPr txBox="1"/>
          <p:nvPr/>
        </p:nvSpPr>
        <p:spPr>
          <a:xfrm>
            <a:off x="2388300" y="4602582"/>
            <a:ext cx="1040226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i="1" spc="-14" dirty="0">
                <a:latin typeface="Times New Roman"/>
                <a:cs typeface="Times New Roman"/>
              </a:rPr>
              <a:t>language</a:t>
            </a:r>
            <a:r>
              <a:rPr sz="1271" i="1" spc="-36" dirty="0">
                <a:latin typeface="Times New Roman"/>
                <a:cs typeface="Times New Roman"/>
              </a:rPr>
              <a:t> </a:t>
            </a:r>
            <a:r>
              <a:rPr sz="1271" i="1" spc="-14" dirty="0">
                <a:latin typeface="Times New Roman"/>
                <a:cs typeface="Times New Roman"/>
              </a:rPr>
              <a:t>level: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456" name="object 456"/>
          <p:cNvSpPr txBox="1"/>
          <p:nvPr/>
        </p:nvSpPr>
        <p:spPr>
          <a:xfrm>
            <a:off x="6219570" y="4374366"/>
            <a:ext cx="233979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spc="14" dirty="0">
                <a:latin typeface="Arial"/>
                <a:cs typeface="Arial"/>
              </a:rPr>
              <a:t>w3</a:t>
            </a:r>
            <a:endParaRPr sz="1271">
              <a:latin typeface="Arial"/>
              <a:cs typeface="Arial"/>
            </a:endParaRPr>
          </a:p>
        </p:txBody>
      </p:sp>
      <p:sp>
        <p:nvSpPr>
          <p:cNvPr id="457" name="object 457"/>
          <p:cNvSpPr txBox="1"/>
          <p:nvPr/>
        </p:nvSpPr>
        <p:spPr>
          <a:xfrm>
            <a:off x="6873897" y="4374366"/>
            <a:ext cx="233979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spc="14" dirty="0">
                <a:latin typeface="Arial"/>
                <a:cs typeface="Arial"/>
              </a:rPr>
              <a:t>w4</a:t>
            </a:r>
            <a:endParaRPr sz="1271">
              <a:latin typeface="Arial"/>
              <a:cs typeface="Arial"/>
            </a:endParaRPr>
          </a:p>
        </p:txBody>
      </p:sp>
      <p:sp>
        <p:nvSpPr>
          <p:cNvPr id="458" name="object 458"/>
          <p:cNvSpPr txBox="1"/>
          <p:nvPr/>
        </p:nvSpPr>
        <p:spPr>
          <a:xfrm>
            <a:off x="4093694" y="4374366"/>
            <a:ext cx="1749654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  <a:tabLst>
                <a:tab pos="916935" algn="l"/>
                <a:tab pos="1527264" algn="l"/>
              </a:tabLst>
            </a:pPr>
            <a:r>
              <a:rPr sz="1271" spc="14" dirty="0">
                <a:latin typeface="Arial"/>
                <a:cs typeface="Arial"/>
              </a:rPr>
              <a:t>s</a:t>
            </a:r>
            <a:r>
              <a:rPr sz="1271" spc="5" dirty="0">
                <a:latin typeface="Arial"/>
                <a:cs typeface="Arial"/>
              </a:rPr>
              <a:t>ur</a:t>
            </a:r>
            <a:r>
              <a:rPr sz="1271" spc="-41" dirty="0">
                <a:latin typeface="Arial"/>
                <a:cs typeface="Arial"/>
              </a:rPr>
              <a:t>f</a:t>
            </a:r>
            <a:r>
              <a:rPr sz="1271" spc="5" dirty="0">
                <a:latin typeface="Arial"/>
                <a:cs typeface="Arial"/>
              </a:rPr>
              <a:t>a</a:t>
            </a:r>
            <a:r>
              <a:rPr sz="1271" spc="14" dirty="0">
                <a:latin typeface="Arial"/>
                <a:cs typeface="Arial"/>
              </a:rPr>
              <a:t>c</a:t>
            </a:r>
            <a:r>
              <a:rPr sz="1271" spc="5" dirty="0">
                <a:latin typeface="Arial"/>
                <a:cs typeface="Arial"/>
              </a:rPr>
              <a:t>e</a:t>
            </a:r>
            <a:r>
              <a:rPr sz="1271" spc="14" dirty="0">
                <a:latin typeface="Arial"/>
                <a:cs typeface="Arial"/>
              </a:rPr>
              <a:t>s</a:t>
            </a:r>
            <a:r>
              <a:rPr sz="1271" dirty="0">
                <a:latin typeface="Arial"/>
                <a:cs typeface="Arial"/>
              </a:rPr>
              <a:t>	</a:t>
            </a:r>
            <a:r>
              <a:rPr sz="1271" spc="14" dirty="0">
                <a:latin typeface="Arial"/>
                <a:cs typeface="Arial"/>
              </a:rPr>
              <a:t>w1</a:t>
            </a:r>
            <a:r>
              <a:rPr sz="1271" dirty="0">
                <a:latin typeface="Arial"/>
                <a:cs typeface="Arial"/>
              </a:rPr>
              <a:t>	</a:t>
            </a:r>
            <a:r>
              <a:rPr sz="1271" spc="14" dirty="0">
                <a:latin typeface="Arial"/>
                <a:cs typeface="Arial"/>
              </a:rPr>
              <a:t>w2</a:t>
            </a:r>
            <a:endParaRPr sz="1271">
              <a:latin typeface="Arial"/>
              <a:cs typeface="Arial"/>
            </a:endParaRPr>
          </a:p>
        </p:txBody>
      </p:sp>
      <p:sp>
        <p:nvSpPr>
          <p:cNvPr id="459" name="object 459"/>
          <p:cNvSpPr txBox="1"/>
          <p:nvPr/>
        </p:nvSpPr>
        <p:spPr>
          <a:xfrm>
            <a:off x="3994108" y="4810051"/>
            <a:ext cx="1789996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  <a:tabLst>
                <a:tab pos="1686330" algn="l"/>
              </a:tabLst>
            </a:pPr>
            <a:r>
              <a:rPr sz="1271" spc="-9" dirty="0">
                <a:latin typeface="Arial"/>
                <a:cs typeface="Arial"/>
              </a:rPr>
              <a:t>m</a:t>
            </a:r>
            <a:r>
              <a:rPr sz="1271" spc="-18" dirty="0">
                <a:latin typeface="Arial"/>
                <a:cs typeface="Arial"/>
              </a:rPr>
              <a:t>ean</a:t>
            </a:r>
            <a:r>
              <a:rPr sz="1271" spc="-5" dirty="0">
                <a:latin typeface="Arial"/>
                <a:cs typeface="Arial"/>
              </a:rPr>
              <a:t>i</a:t>
            </a:r>
            <a:r>
              <a:rPr sz="1271" spc="-18" dirty="0">
                <a:latin typeface="Arial"/>
                <a:cs typeface="Arial"/>
              </a:rPr>
              <a:t>ng</a:t>
            </a:r>
            <a:r>
              <a:rPr sz="1089" i="1" spc="408" baseline="-20833" dirty="0">
                <a:latin typeface="Times New Roman"/>
                <a:cs typeface="Times New Roman"/>
              </a:rPr>
              <a:t>1</a:t>
            </a:r>
            <a:r>
              <a:rPr sz="1271" spc="-9" dirty="0">
                <a:latin typeface="Arial"/>
                <a:cs typeface="Arial"/>
              </a:rPr>
              <a:t>[</a:t>
            </a:r>
            <a:r>
              <a:rPr sz="1271" spc="-5" dirty="0">
                <a:latin typeface="Arial"/>
                <a:cs typeface="Arial"/>
              </a:rPr>
              <a:t>]</a:t>
            </a:r>
            <a:r>
              <a:rPr sz="1271" dirty="0">
                <a:latin typeface="Arial"/>
                <a:cs typeface="Arial"/>
              </a:rPr>
              <a:t>	</a:t>
            </a:r>
            <a:r>
              <a:rPr sz="1271" spc="-9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460" name="object 460"/>
          <p:cNvSpPr txBox="1"/>
          <p:nvPr/>
        </p:nvSpPr>
        <p:spPr>
          <a:xfrm>
            <a:off x="6279049" y="4810051"/>
            <a:ext cx="114683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spc="-9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461" name="object 461"/>
          <p:cNvSpPr txBox="1"/>
          <p:nvPr/>
        </p:nvSpPr>
        <p:spPr>
          <a:xfrm>
            <a:off x="6933268" y="4810051"/>
            <a:ext cx="114683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spc="-9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462" name="object 462"/>
          <p:cNvSpPr txBox="1"/>
          <p:nvPr/>
        </p:nvSpPr>
        <p:spPr>
          <a:xfrm>
            <a:off x="5060516" y="5462881"/>
            <a:ext cx="114683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463" name="object 463"/>
          <p:cNvSpPr txBox="1"/>
          <p:nvPr/>
        </p:nvSpPr>
        <p:spPr>
          <a:xfrm>
            <a:off x="5669091" y="5462881"/>
            <a:ext cx="114683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464" name="object 464"/>
          <p:cNvSpPr txBox="1"/>
          <p:nvPr/>
        </p:nvSpPr>
        <p:spPr>
          <a:xfrm>
            <a:off x="6278994" y="5462881"/>
            <a:ext cx="114683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465" name="object 465"/>
          <p:cNvSpPr txBox="1"/>
          <p:nvPr/>
        </p:nvSpPr>
        <p:spPr>
          <a:xfrm>
            <a:off x="6933213" y="5462881"/>
            <a:ext cx="114683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[]</a:t>
            </a:r>
            <a:endParaRPr sz="1271">
              <a:latin typeface="Arial"/>
              <a:cs typeface="Arial"/>
            </a:endParaRPr>
          </a:p>
        </p:txBody>
      </p:sp>
      <p:sp>
        <p:nvSpPr>
          <p:cNvPr id="466" name="object 466"/>
          <p:cNvSpPr txBox="1"/>
          <p:nvPr/>
        </p:nvSpPr>
        <p:spPr>
          <a:xfrm>
            <a:off x="2526607" y="5462881"/>
            <a:ext cx="900184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i="1" dirty="0">
                <a:latin typeface="Times New Roman"/>
                <a:cs typeface="Times New Roman"/>
              </a:rPr>
              <a:t>context</a:t>
            </a:r>
            <a:r>
              <a:rPr sz="1271" i="1" spc="-32" dirty="0">
                <a:latin typeface="Times New Roman"/>
                <a:cs typeface="Times New Roman"/>
              </a:rPr>
              <a:t> </a:t>
            </a:r>
            <a:r>
              <a:rPr sz="1271" i="1" dirty="0">
                <a:latin typeface="Times New Roman"/>
                <a:cs typeface="Times New Roman"/>
              </a:rPr>
              <a:t>level: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467" name="object 467"/>
          <p:cNvSpPr txBox="1"/>
          <p:nvPr/>
        </p:nvSpPr>
        <p:spPr>
          <a:xfrm>
            <a:off x="3745114" y="5462881"/>
            <a:ext cx="783195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I</a:t>
            </a:r>
            <a:r>
              <a:rPr sz="1271" spc="9" dirty="0">
                <a:latin typeface="Arial"/>
                <a:cs typeface="Arial"/>
              </a:rPr>
              <a:t>-c</a:t>
            </a:r>
            <a:r>
              <a:rPr sz="1271" spc="5" dirty="0">
                <a:latin typeface="Arial"/>
                <a:cs typeface="Arial"/>
              </a:rPr>
              <a:t>on</a:t>
            </a:r>
            <a:r>
              <a:rPr sz="1271" spc="14" dirty="0">
                <a:latin typeface="Arial"/>
                <a:cs typeface="Arial"/>
              </a:rPr>
              <a:t>c</a:t>
            </a:r>
            <a:r>
              <a:rPr sz="1271" dirty="0">
                <a:latin typeface="Arial"/>
                <a:cs typeface="Arial"/>
              </a:rPr>
              <a:t>epts</a:t>
            </a:r>
            <a:endParaRPr sz="1271">
              <a:latin typeface="Arial"/>
              <a:cs typeface="Arial"/>
            </a:endParaRPr>
          </a:p>
        </p:txBody>
      </p:sp>
      <p:sp>
        <p:nvSpPr>
          <p:cNvPr id="468" name="object 468"/>
          <p:cNvSpPr txBox="1"/>
          <p:nvPr/>
        </p:nvSpPr>
        <p:spPr>
          <a:xfrm>
            <a:off x="4505867" y="5570767"/>
            <a:ext cx="223604" cy="13026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771" i="1" spc="150" dirty="0">
                <a:latin typeface="Times New Roman"/>
                <a:cs typeface="Times New Roman"/>
              </a:rPr>
              <a:t>l</a:t>
            </a:r>
            <a:r>
              <a:rPr sz="771" i="1" spc="259" dirty="0">
                <a:latin typeface="Times New Roman"/>
                <a:cs typeface="Times New Roman"/>
              </a:rPr>
              <a:t>o</a:t>
            </a:r>
            <a:r>
              <a:rPr sz="771" i="1" spc="204" dirty="0">
                <a:latin typeface="Times New Roman"/>
                <a:cs typeface="Times New Roman"/>
              </a:rPr>
              <a:t>c</a:t>
            </a:r>
            <a:endParaRPr sz="771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590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71737"/>
            <a:ext cx="8609383" cy="1621399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543" b="1" spc="9" dirty="0" smtClean="0">
                <a:latin typeface="Times New Roman"/>
                <a:cs typeface="Times New Roman"/>
              </a:rPr>
              <a:t>The </a:t>
            </a:r>
            <a:r>
              <a:rPr sz="1543" b="1" spc="5" dirty="0">
                <a:latin typeface="Times New Roman"/>
                <a:cs typeface="Times New Roman"/>
              </a:rPr>
              <a:t>time-linear </a:t>
            </a:r>
            <a:r>
              <a:rPr sz="1543" b="1" dirty="0">
                <a:latin typeface="Times New Roman"/>
                <a:cs typeface="Times New Roman"/>
              </a:rPr>
              <a:t>structure </a:t>
            </a:r>
            <a:r>
              <a:rPr sz="1543" b="1" spc="5" dirty="0">
                <a:latin typeface="Times New Roman"/>
                <a:cs typeface="Times New Roman"/>
              </a:rPr>
              <a:t>of natural language</a:t>
            </a:r>
            <a:r>
              <a:rPr sz="1543" b="1" spc="-163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signs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27"/>
              </a:spcBef>
            </a:pPr>
            <a:endParaRPr sz="2178" dirty="0">
              <a:latin typeface="Times New Roman"/>
              <a:cs typeface="Times New Roman"/>
            </a:endParaRPr>
          </a:p>
          <a:p>
            <a:pPr marL="299113" marR="4611">
              <a:lnSpc>
                <a:spcPct val="107100"/>
              </a:lnSpc>
            </a:pPr>
            <a:r>
              <a:rPr sz="1543" spc="5" dirty="0">
                <a:latin typeface="Times New Roman"/>
                <a:cs typeface="Times New Roman"/>
              </a:rPr>
              <a:t>The basic structure of natural language signs </a:t>
            </a:r>
            <a:r>
              <a:rPr sz="1543" dirty="0">
                <a:latin typeface="Times New Roman"/>
                <a:cs typeface="Times New Roman"/>
              </a:rPr>
              <a:t>is </a:t>
            </a:r>
            <a:r>
              <a:rPr sz="1543" spc="5" dirty="0">
                <a:latin typeface="Times New Roman"/>
                <a:cs typeface="Times New Roman"/>
              </a:rPr>
              <a:t>their </a:t>
            </a:r>
            <a:r>
              <a:rPr sz="1543" i="1" spc="5" dirty="0">
                <a:latin typeface="Times New Roman"/>
                <a:cs typeface="Times New Roman"/>
              </a:rPr>
              <a:t>time-linear </a:t>
            </a:r>
            <a:r>
              <a:rPr sz="1543" i="1" dirty="0">
                <a:latin typeface="Times New Roman"/>
                <a:cs typeface="Times New Roman"/>
              </a:rPr>
              <a:t>order</a:t>
            </a:r>
            <a:r>
              <a:rPr sz="1543" dirty="0">
                <a:latin typeface="Times New Roman"/>
                <a:cs typeface="Times New Roman"/>
              </a:rPr>
              <a:t>. </a:t>
            </a:r>
            <a:r>
              <a:rPr sz="1543" spc="5" dirty="0">
                <a:latin typeface="Times New Roman"/>
                <a:cs typeface="Times New Roman"/>
              </a:rPr>
              <a:t>This holds for the sentences in a  </a:t>
            </a:r>
            <a:r>
              <a:rPr sz="1543" dirty="0">
                <a:latin typeface="Times New Roman"/>
                <a:cs typeface="Times New Roman"/>
              </a:rPr>
              <a:t>text, </a:t>
            </a:r>
            <a:r>
              <a:rPr sz="1543" spc="5" dirty="0">
                <a:latin typeface="Times New Roman"/>
                <a:cs typeface="Times New Roman"/>
              </a:rPr>
              <a:t>the word forms in a sentence, and the allomorphs in a word</a:t>
            </a:r>
            <a:r>
              <a:rPr sz="1543" spc="-2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form.</a:t>
            </a:r>
            <a:endParaRPr sz="1543" dirty="0">
              <a:latin typeface="Times New Roman"/>
              <a:cs typeface="Times New Roman"/>
            </a:endParaRPr>
          </a:p>
          <a:p>
            <a:pPr marL="299113">
              <a:spcBef>
                <a:spcPts val="322"/>
              </a:spcBef>
            </a:pPr>
            <a:r>
              <a:rPr sz="1543" i="1" dirty="0">
                <a:latin typeface="Times New Roman"/>
                <a:cs typeface="Times New Roman"/>
              </a:rPr>
              <a:t>Time-linear</a:t>
            </a:r>
            <a:r>
              <a:rPr sz="1543" i="1" spc="-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means:</a:t>
            </a:r>
            <a:endParaRPr sz="1543" dirty="0">
              <a:latin typeface="Times New Roman"/>
              <a:cs typeface="Times New Roman"/>
            </a:endParaRPr>
          </a:p>
          <a:p>
            <a:pPr marL="304300">
              <a:spcBef>
                <a:spcPts val="127"/>
              </a:spcBef>
            </a:pPr>
            <a:r>
              <a:rPr sz="1225" spc="77" dirty="0">
                <a:latin typeface="Times New Roman"/>
                <a:cs typeface="Times New Roman"/>
              </a:rPr>
              <a:t>LINEAR </a:t>
            </a:r>
            <a:r>
              <a:rPr sz="1225" spc="68" dirty="0">
                <a:latin typeface="Times New Roman"/>
                <a:cs typeface="Times New Roman"/>
              </a:rPr>
              <a:t>LIKE TIME AND </a:t>
            </a:r>
            <a:r>
              <a:rPr sz="1225" spc="45" dirty="0">
                <a:latin typeface="Times New Roman"/>
                <a:cs typeface="Times New Roman"/>
              </a:rPr>
              <a:t>IN </a:t>
            </a:r>
            <a:r>
              <a:rPr sz="1225" spc="68" dirty="0">
                <a:latin typeface="Times New Roman"/>
                <a:cs typeface="Times New Roman"/>
              </a:rPr>
              <a:t>THE </a:t>
            </a:r>
            <a:r>
              <a:rPr sz="1225" spc="77" dirty="0">
                <a:latin typeface="Times New Roman"/>
                <a:cs typeface="Times New Roman"/>
              </a:rPr>
              <a:t>DIRECTION </a:t>
            </a:r>
            <a:r>
              <a:rPr sz="1225" spc="50" dirty="0">
                <a:latin typeface="Times New Roman"/>
                <a:cs typeface="Times New Roman"/>
              </a:rPr>
              <a:t>OF</a:t>
            </a:r>
            <a:r>
              <a:rPr sz="1225" spc="168" dirty="0">
                <a:latin typeface="Times New Roman"/>
                <a:cs typeface="Times New Roman"/>
              </a:rPr>
              <a:t> </a:t>
            </a:r>
            <a:r>
              <a:rPr sz="1225" spc="73" dirty="0">
                <a:latin typeface="Times New Roman"/>
                <a:cs typeface="Times New Roman"/>
              </a:rPr>
              <a:t>TIME</a:t>
            </a:r>
            <a:r>
              <a:rPr sz="1543" spc="73" dirty="0">
                <a:latin typeface="Times New Roman"/>
                <a:cs typeface="Times New Roman"/>
              </a:rPr>
              <a:t>.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219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71738"/>
            <a:ext cx="8620333" cy="4707180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543" b="1" spc="9" dirty="0" smtClean="0">
                <a:latin typeface="Times New Roman"/>
                <a:cs typeface="Times New Roman"/>
              </a:rPr>
              <a:t>De </a:t>
            </a:r>
            <a:r>
              <a:rPr sz="1543" b="1" dirty="0">
                <a:latin typeface="Times New Roman"/>
                <a:cs typeface="Times New Roman"/>
              </a:rPr>
              <a:t>Saussure’s </a:t>
            </a:r>
            <a:r>
              <a:rPr sz="1543" b="1" spc="5" dirty="0">
                <a:latin typeface="Times New Roman"/>
                <a:cs typeface="Times New Roman"/>
              </a:rPr>
              <a:t>second law: </a:t>
            </a:r>
            <a:r>
              <a:rPr sz="1543" i="1" spc="5" dirty="0">
                <a:latin typeface="Times New Roman"/>
                <a:cs typeface="Times New Roman"/>
              </a:rPr>
              <a:t>linear </a:t>
            </a:r>
            <a:r>
              <a:rPr sz="1543" i="1" dirty="0">
                <a:latin typeface="Times New Roman"/>
                <a:cs typeface="Times New Roman"/>
              </a:rPr>
              <a:t>character </a:t>
            </a:r>
            <a:r>
              <a:rPr sz="1543" i="1" spc="5" dirty="0">
                <a:latin typeface="Times New Roman"/>
                <a:cs typeface="Times New Roman"/>
              </a:rPr>
              <a:t>of</a:t>
            </a:r>
            <a:r>
              <a:rPr sz="1543" i="1" spc="-64" dirty="0">
                <a:latin typeface="Times New Roman"/>
                <a:cs typeface="Times New Roman"/>
              </a:rPr>
              <a:t> </a:t>
            </a:r>
            <a:r>
              <a:rPr sz="1543" i="1" spc="5" dirty="0">
                <a:latin typeface="Times New Roman"/>
                <a:cs typeface="Times New Roman"/>
              </a:rPr>
              <a:t>signs</a:t>
            </a:r>
            <a:endParaRPr sz="1543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314" dirty="0">
              <a:latin typeface="Times New Roman"/>
              <a:cs typeface="Times New Roman"/>
            </a:endParaRPr>
          </a:p>
          <a:p>
            <a:pPr marL="304300" algn="just">
              <a:spcBef>
                <a:spcPts val="5"/>
              </a:spcBef>
            </a:pPr>
            <a:r>
              <a:rPr sz="1543" spc="77" dirty="0">
                <a:latin typeface="Times New Roman"/>
                <a:cs typeface="Times New Roman"/>
              </a:rPr>
              <a:t>S</a:t>
            </a:r>
            <a:r>
              <a:rPr sz="1225" spc="77" dirty="0">
                <a:latin typeface="Times New Roman"/>
                <a:cs typeface="Times New Roman"/>
              </a:rPr>
              <a:t>ECOND </a:t>
            </a:r>
            <a:r>
              <a:rPr sz="1543" spc="73" dirty="0">
                <a:latin typeface="Times New Roman"/>
                <a:cs typeface="Times New Roman"/>
              </a:rPr>
              <a:t>P</a:t>
            </a:r>
            <a:r>
              <a:rPr sz="1225" spc="73" dirty="0">
                <a:latin typeface="Times New Roman"/>
                <a:cs typeface="Times New Roman"/>
              </a:rPr>
              <a:t>RINCIPE</a:t>
            </a:r>
            <a:r>
              <a:rPr sz="1543" spc="73" dirty="0">
                <a:latin typeface="Times New Roman"/>
                <a:cs typeface="Times New Roman"/>
              </a:rPr>
              <a:t>; </a:t>
            </a:r>
            <a:r>
              <a:rPr sz="1225" spc="73" dirty="0">
                <a:latin typeface="Times New Roman"/>
                <a:cs typeface="Times New Roman"/>
              </a:rPr>
              <a:t>CARACTÈRE </a:t>
            </a:r>
            <a:r>
              <a:rPr sz="1225" spc="77" dirty="0">
                <a:latin typeface="Times New Roman"/>
                <a:cs typeface="Times New Roman"/>
              </a:rPr>
              <a:t>LINÉAIRE </a:t>
            </a:r>
            <a:r>
              <a:rPr sz="1225" spc="54" dirty="0">
                <a:latin typeface="Times New Roman"/>
                <a:cs typeface="Times New Roman"/>
              </a:rPr>
              <a:t>DU</a:t>
            </a:r>
            <a:r>
              <a:rPr sz="1225" spc="77" dirty="0">
                <a:latin typeface="Times New Roman"/>
                <a:cs typeface="Times New Roman"/>
              </a:rPr>
              <a:t> </a:t>
            </a:r>
            <a:r>
              <a:rPr sz="1225" spc="59" dirty="0">
                <a:latin typeface="Times New Roman"/>
                <a:cs typeface="Times New Roman"/>
              </a:rPr>
              <a:t>SIGNIFIANT</a:t>
            </a:r>
            <a:r>
              <a:rPr sz="1543" spc="59" dirty="0">
                <a:latin typeface="Times New Roman"/>
                <a:cs typeface="Times New Roman"/>
              </a:rPr>
              <a:t>.</a:t>
            </a:r>
            <a:endParaRPr sz="1543" dirty="0">
              <a:latin typeface="Times New Roman"/>
              <a:cs typeface="Times New Roman"/>
            </a:endParaRPr>
          </a:p>
          <a:p>
            <a:pPr marL="299113" marR="5187" algn="just">
              <a:lnSpc>
                <a:spcPts val="1997"/>
              </a:lnSpc>
              <a:spcBef>
                <a:spcPts val="77"/>
              </a:spcBef>
            </a:pPr>
            <a:r>
              <a:rPr sz="1543" spc="5" dirty="0">
                <a:latin typeface="Times New Roman"/>
                <a:cs typeface="Times New Roman"/>
              </a:rPr>
              <a:t>Le signifiant, étant de nature </a:t>
            </a:r>
            <a:r>
              <a:rPr sz="1543" dirty="0">
                <a:latin typeface="Times New Roman"/>
                <a:cs typeface="Times New Roman"/>
              </a:rPr>
              <a:t>auditive, </a:t>
            </a:r>
            <a:r>
              <a:rPr sz="1543" spc="5" dirty="0">
                <a:latin typeface="Times New Roman"/>
                <a:cs typeface="Times New Roman"/>
              </a:rPr>
              <a:t>se déroule dans le temps seul et a les caractères qu’il emprunte au  temps: a) </a:t>
            </a:r>
            <a:r>
              <a:rPr sz="1543" i="1" dirty="0">
                <a:latin typeface="Times New Roman"/>
                <a:cs typeface="Times New Roman"/>
              </a:rPr>
              <a:t>représente </a:t>
            </a:r>
            <a:r>
              <a:rPr sz="1543" i="1" spc="5" dirty="0">
                <a:latin typeface="Times New Roman"/>
                <a:cs typeface="Times New Roman"/>
              </a:rPr>
              <a:t>une étendue</a:t>
            </a:r>
            <a:r>
              <a:rPr sz="1543" spc="5" dirty="0">
                <a:latin typeface="Times New Roman"/>
                <a:cs typeface="Times New Roman"/>
              </a:rPr>
              <a:t>, et b) </a:t>
            </a:r>
            <a:r>
              <a:rPr sz="1543" i="1" spc="5" dirty="0">
                <a:latin typeface="Times New Roman"/>
                <a:cs typeface="Times New Roman"/>
              </a:rPr>
              <a:t>cette étendue est mesurable dans une seule dimension</a:t>
            </a:r>
            <a:r>
              <a:rPr sz="1543" spc="5" dirty="0">
                <a:latin typeface="Times New Roman"/>
                <a:cs typeface="Times New Roman"/>
              </a:rPr>
              <a:t>: c’est une  ligne.</a:t>
            </a:r>
            <a:endParaRPr sz="1543" dirty="0">
              <a:latin typeface="Times New Roman"/>
              <a:cs typeface="Times New Roman"/>
            </a:endParaRPr>
          </a:p>
          <a:p>
            <a:pPr marL="299113" marR="14984" algn="just">
              <a:lnSpc>
                <a:spcPct val="107400"/>
              </a:lnSpc>
              <a:spcBef>
                <a:spcPts val="86"/>
              </a:spcBef>
            </a:pPr>
            <a:r>
              <a:rPr sz="1543" spc="9" dirty="0">
                <a:latin typeface="Times New Roman"/>
                <a:cs typeface="Times New Roman"/>
              </a:rPr>
              <a:t>Ce </a:t>
            </a:r>
            <a:r>
              <a:rPr sz="1543" spc="5" dirty="0">
                <a:latin typeface="Times New Roman"/>
                <a:cs typeface="Times New Roman"/>
              </a:rPr>
              <a:t>principe est évident, mais </a:t>
            </a:r>
            <a:r>
              <a:rPr sz="1543" dirty="0">
                <a:latin typeface="Times New Roman"/>
                <a:cs typeface="Times New Roman"/>
              </a:rPr>
              <a:t>il </a:t>
            </a:r>
            <a:r>
              <a:rPr sz="1543" spc="5" dirty="0">
                <a:latin typeface="Times New Roman"/>
                <a:cs typeface="Times New Roman"/>
              </a:rPr>
              <a:t>semble qu’on </a:t>
            </a:r>
            <a:r>
              <a:rPr sz="1543" dirty="0">
                <a:latin typeface="Times New Roman"/>
                <a:cs typeface="Times New Roman"/>
              </a:rPr>
              <a:t>ait </a:t>
            </a:r>
            <a:r>
              <a:rPr sz="1543" spc="5" dirty="0">
                <a:latin typeface="Times New Roman"/>
                <a:cs typeface="Times New Roman"/>
              </a:rPr>
              <a:t>toujours négligé de </a:t>
            </a:r>
            <a:r>
              <a:rPr sz="1543" dirty="0">
                <a:latin typeface="Times New Roman"/>
                <a:cs typeface="Times New Roman"/>
              </a:rPr>
              <a:t>l’énoncer, </a:t>
            </a:r>
            <a:r>
              <a:rPr sz="1543" spc="5" dirty="0">
                <a:latin typeface="Times New Roman"/>
                <a:cs typeface="Times New Roman"/>
              </a:rPr>
              <a:t>sans doute parce qu’on  </a:t>
            </a:r>
            <a:r>
              <a:rPr sz="1543" dirty="0">
                <a:latin typeface="Times New Roman"/>
                <a:cs typeface="Times New Roman"/>
              </a:rPr>
              <a:t>l’a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trouvé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trop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simple;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cependent</a:t>
            </a:r>
            <a:r>
              <a:rPr sz="1543" spc="-59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il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est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fondamental</a:t>
            </a:r>
            <a:r>
              <a:rPr sz="1543" spc="-59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et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les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conséquences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en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sont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incalculables;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son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impor-  </a:t>
            </a:r>
            <a:r>
              <a:rPr sz="1543" spc="5" dirty="0">
                <a:latin typeface="Times New Roman"/>
                <a:cs typeface="Times New Roman"/>
              </a:rPr>
              <a:t>tance est </a:t>
            </a:r>
            <a:r>
              <a:rPr sz="1543" dirty="0">
                <a:latin typeface="Times New Roman"/>
                <a:cs typeface="Times New Roman"/>
              </a:rPr>
              <a:t>égale </a:t>
            </a:r>
            <a:r>
              <a:rPr sz="1543" spc="5" dirty="0">
                <a:latin typeface="Times New Roman"/>
                <a:cs typeface="Times New Roman"/>
              </a:rPr>
              <a:t>à celle de la première </a:t>
            </a:r>
            <a:r>
              <a:rPr sz="1543" dirty="0">
                <a:latin typeface="Times New Roman"/>
                <a:cs typeface="Times New Roman"/>
              </a:rPr>
              <a:t>loi. </a:t>
            </a:r>
            <a:r>
              <a:rPr sz="1543" spc="-23" dirty="0">
                <a:latin typeface="Times New Roman"/>
                <a:cs typeface="Times New Roman"/>
              </a:rPr>
              <a:t>Tout </a:t>
            </a:r>
            <a:r>
              <a:rPr sz="1543" spc="5" dirty="0">
                <a:latin typeface="Times New Roman"/>
                <a:cs typeface="Times New Roman"/>
              </a:rPr>
              <a:t>le méchanisme de la langue en</a:t>
            </a:r>
            <a:r>
              <a:rPr sz="1543" spc="-1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dépend.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41"/>
              </a:spcBef>
            </a:pPr>
            <a:endParaRPr sz="2360" dirty="0">
              <a:latin typeface="Times New Roman"/>
              <a:cs typeface="Times New Roman"/>
            </a:endParaRPr>
          </a:p>
          <a:p>
            <a:pPr marL="299113" marR="14984" algn="just">
              <a:lnSpc>
                <a:spcPct val="107400"/>
              </a:lnSpc>
            </a:pPr>
            <a:r>
              <a:rPr sz="1543" spc="5" dirty="0">
                <a:latin typeface="Times New Roman"/>
                <a:cs typeface="Times New Roman"/>
              </a:rPr>
              <a:t>[The </a:t>
            </a:r>
            <a:r>
              <a:rPr sz="1543" dirty="0">
                <a:latin typeface="Times New Roman"/>
                <a:cs typeface="Times New Roman"/>
              </a:rPr>
              <a:t>designator, </a:t>
            </a:r>
            <a:r>
              <a:rPr sz="1543" spc="5" dirty="0">
                <a:latin typeface="Times New Roman"/>
                <a:cs typeface="Times New Roman"/>
              </a:rPr>
              <a:t>being auditory in nature, unfolds solely in time and </a:t>
            </a:r>
            <a:r>
              <a:rPr sz="1543" dirty="0">
                <a:latin typeface="Times New Roman"/>
                <a:cs typeface="Times New Roman"/>
              </a:rPr>
              <a:t>is </a:t>
            </a:r>
            <a:r>
              <a:rPr sz="1543" spc="5" dirty="0">
                <a:latin typeface="Times New Roman"/>
                <a:cs typeface="Times New Roman"/>
              </a:rPr>
              <a:t>characterized by temporal prop-  </a:t>
            </a:r>
            <a:r>
              <a:rPr sz="1543" dirty="0">
                <a:latin typeface="Times New Roman"/>
                <a:cs typeface="Times New Roman"/>
              </a:rPr>
              <a:t>erties: </a:t>
            </a:r>
            <a:r>
              <a:rPr sz="1543" spc="5" dirty="0">
                <a:latin typeface="Times New Roman"/>
                <a:cs typeface="Times New Roman"/>
              </a:rPr>
              <a:t>(a) </a:t>
            </a:r>
            <a:r>
              <a:rPr sz="1543" i="1" dirty="0">
                <a:latin typeface="Times New Roman"/>
                <a:cs typeface="Times New Roman"/>
              </a:rPr>
              <a:t>it </a:t>
            </a:r>
            <a:r>
              <a:rPr sz="1543" i="1" spc="5" dirty="0">
                <a:latin typeface="Times New Roman"/>
                <a:cs typeface="Times New Roman"/>
              </a:rPr>
              <a:t>occupies an </a:t>
            </a:r>
            <a:r>
              <a:rPr sz="1543" i="1" dirty="0">
                <a:latin typeface="Times New Roman"/>
                <a:cs typeface="Times New Roman"/>
              </a:rPr>
              <a:t>expansion</a:t>
            </a:r>
            <a:r>
              <a:rPr sz="1543" dirty="0">
                <a:latin typeface="Times New Roman"/>
                <a:cs typeface="Times New Roman"/>
              </a:rPr>
              <a:t>, </a:t>
            </a:r>
            <a:r>
              <a:rPr sz="1543" spc="5" dirty="0">
                <a:latin typeface="Times New Roman"/>
                <a:cs typeface="Times New Roman"/>
              </a:rPr>
              <a:t>and (b) </a:t>
            </a:r>
            <a:r>
              <a:rPr sz="1543" i="1" spc="5" dirty="0">
                <a:latin typeface="Times New Roman"/>
                <a:cs typeface="Times New Roman"/>
              </a:rPr>
              <a:t>this </a:t>
            </a:r>
            <a:r>
              <a:rPr sz="1543" i="1" dirty="0">
                <a:latin typeface="Times New Roman"/>
                <a:cs typeface="Times New Roman"/>
              </a:rPr>
              <a:t>expansion is measured </a:t>
            </a:r>
            <a:r>
              <a:rPr sz="1543" i="1" spc="5" dirty="0">
                <a:latin typeface="Times New Roman"/>
                <a:cs typeface="Times New Roman"/>
              </a:rPr>
              <a:t>in just one dimension</a:t>
            </a:r>
            <a:r>
              <a:rPr sz="1543" spc="5" dirty="0">
                <a:latin typeface="Times New Roman"/>
                <a:cs typeface="Times New Roman"/>
              </a:rPr>
              <a:t>: </a:t>
            </a:r>
            <a:r>
              <a:rPr sz="1543" dirty="0">
                <a:latin typeface="Times New Roman"/>
                <a:cs typeface="Times New Roman"/>
              </a:rPr>
              <a:t>it is </a:t>
            </a:r>
            <a:r>
              <a:rPr sz="1543" spc="5" dirty="0">
                <a:latin typeface="Times New Roman"/>
                <a:cs typeface="Times New Roman"/>
              </a:rPr>
              <a:t>a  </a:t>
            </a:r>
            <a:r>
              <a:rPr sz="1543" dirty="0">
                <a:latin typeface="Times New Roman"/>
                <a:cs typeface="Times New Roman"/>
              </a:rPr>
              <a:t>line.</a:t>
            </a:r>
          </a:p>
          <a:p>
            <a:pPr marL="299113" marR="4611" algn="just">
              <a:lnSpc>
                <a:spcPct val="107400"/>
              </a:lnSpc>
              <a:spcBef>
                <a:spcPts val="172"/>
              </a:spcBef>
            </a:pPr>
            <a:r>
              <a:rPr sz="1543" spc="5" dirty="0">
                <a:latin typeface="Times New Roman"/>
                <a:cs typeface="Times New Roman"/>
              </a:rPr>
              <a:t>This principle </a:t>
            </a:r>
            <a:r>
              <a:rPr sz="1543" dirty="0">
                <a:latin typeface="Times New Roman"/>
                <a:cs typeface="Times New Roman"/>
              </a:rPr>
              <a:t>is obvious, </a:t>
            </a:r>
            <a:r>
              <a:rPr sz="1543" spc="-5" dirty="0">
                <a:latin typeface="Times New Roman"/>
                <a:cs typeface="Times New Roman"/>
              </a:rPr>
              <a:t>but </a:t>
            </a:r>
            <a:r>
              <a:rPr sz="1543" dirty="0">
                <a:latin typeface="Times New Roman"/>
                <a:cs typeface="Times New Roman"/>
              </a:rPr>
              <a:t>it </a:t>
            </a:r>
            <a:r>
              <a:rPr sz="1543" spc="5" dirty="0">
                <a:latin typeface="Times New Roman"/>
                <a:cs typeface="Times New Roman"/>
              </a:rPr>
              <a:t>seems that stating </a:t>
            </a:r>
            <a:r>
              <a:rPr sz="1543" dirty="0">
                <a:latin typeface="Times New Roman"/>
                <a:cs typeface="Times New Roman"/>
              </a:rPr>
              <a:t>it explicitly </a:t>
            </a:r>
            <a:r>
              <a:rPr sz="1543" spc="5" dirty="0">
                <a:latin typeface="Times New Roman"/>
                <a:cs typeface="Times New Roman"/>
              </a:rPr>
              <a:t>has </a:t>
            </a:r>
            <a:r>
              <a:rPr sz="1543" dirty="0">
                <a:latin typeface="Times New Roman"/>
                <a:cs typeface="Times New Roman"/>
              </a:rPr>
              <a:t>always </a:t>
            </a:r>
            <a:r>
              <a:rPr sz="1543" spc="5" dirty="0">
                <a:latin typeface="Times New Roman"/>
                <a:cs typeface="Times New Roman"/>
              </a:rPr>
              <a:t>been </a:t>
            </a:r>
            <a:r>
              <a:rPr sz="1543" dirty="0">
                <a:latin typeface="Times New Roman"/>
                <a:cs typeface="Times New Roman"/>
              </a:rPr>
              <a:t>neglected, </a:t>
            </a:r>
            <a:r>
              <a:rPr sz="1543" spc="5" dirty="0">
                <a:latin typeface="Times New Roman"/>
                <a:cs typeface="Times New Roman"/>
              </a:rPr>
              <a:t>doubtlessly  because </a:t>
            </a:r>
            <a:r>
              <a:rPr sz="1543" dirty="0">
                <a:latin typeface="Times New Roman"/>
                <a:cs typeface="Times New Roman"/>
              </a:rPr>
              <a:t>it is </a:t>
            </a:r>
            <a:r>
              <a:rPr sz="1543" spc="5" dirty="0">
                <a:latin typeface="Times New Roman"/>
                <a:cs typeface="Times New Roman"/>
              </a:rPr>
              <a:t>considered too </a:t>
            </a:r>
            <a:r>
              <a:rPr sz="1543" dirty="0">
                <a:latin typeface="Times New Roman"/>
                <a:cs typeface="Times New Roman"/>
              </a:rPr>
              <a:t>elementary. It is, </a:t>
            </a:r>
            <a:r>
              <a:rPr sz="1543" spc="-14" dirty="0">
                <a:latin typeface="Times New Roman"/>
                <a:cs typeface="Times New Roman"/>
              </a:rPr>
              <a:t>however, </a:t>
            </a:r>
            <a:r>
              <a:rPr sz="1543" spc="5" dirty="0">
                <a:latin typeface="Times New Roman"/>
                <a:cs typeface="Times New Roman"/>
              </a:rPr>
              <a:t>a fundamental principle and </a:t>
            </a:r>
            <a:r>
              <a:rPr sz="1543" dirty="0">
                <a:latin typeface="Times New Roman"/>
                <a:cs typeface="Times New Roman"/>
              </a:rPr>
              <a:t>its </a:t>
            </a:r>
            <a:r>
              <a:rPr sz="1543" spc="5" dirty="0">
                <a:latin typeface="Times New Roman"/>
                <a:cs typeface="Times New Roman"/>
              </a:rPr>
              <a:t>consequences are  incalculable. </a:t>
            </a:r>
            <a:r>
              <a:rPr sz="1543" dirty="0">
                <a:latin typeface="Times New Roman"/>
                <a:cs typeface="Times New Roman"/>
              </a:rPr>
              <a:t>Its </a:t>
            </a:r>
            <a:r>
              <a:rPr sz="1543" spc="5" dirty="0">
                <a:latin typeface="Times New Roman"/>
                <a:cs typeface="Times New Roman"/>
              </a:rPr>
              <a:t>importance equals that of the </a:t>
            </a:r>
            <a:r>
              <a:rPr sz="1543" dirty="0">
                <a:latin typeface="Times New Roman"/>
                <a:cs typeface="Times New Roman"/>
              </a:rPr>
              <a:t>first </a:t>
            </a:r>
            <a:r>
              <a:rPr sz="1543" spc="-23" dirty="0">
                <a:latin typeface="Times New Roman"/>
                <a:cs typeface="Times New Roman"/>
              </a:rPr>
              <a:t>law. </a:t>
            </a:r>
            <a:r>
              <a:rPr sz="1543" spc="5" dirty="0">
                <a:latin typeface="Times New Roman"/>
                <a:cs typeface="Times New Roman"/>
              </a:rPr>
              <a:t>All the mechanisms of the language depend on  </a:t>
            </a:r>
            <a:r>
              <a:rPr sz="1543" dirty="0">
                <a:latin typeface="Times New Roman"/>
                <a:cs typeface="Times New Roman"/>
              </a:rPr>
              <a:t>it.]</a:t>
            </a:r>
          </a:p>
          <a:p>
            <a:pPr marR="13255" algn="r">
              <a:spcBef>
                <a:spcPts val="1216"/>
              </a:spcBef>
            </a:pPr>
            <a:r>
              <a:rPr sz="1543" spc="-54" dirty="0">
                <a:latin typeface="Times New Roman"/>
                <a:cs typeface="Times New Roman"/>
              </a:rPr>
              <a:t>F. </a:t>
            </a:r>
            <a:r>
              <a:rPr sz="1543" spc="5" dirty="0">
                <a:latin typeface="Times New Roman"/>
                <a:cs typeface="Times New Roman"/>
              </a:rPr>
              <a:t>de Saussure 1913/1972, p.</a:t>
            </a:r>
            <a:r>
              <a:rPr sz="1543" spc="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103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2502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71738"/>
            <a:ext cx="8609383" cy="1349273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543" b="1" spc="5" dirty="0" smtClean="0">
                <a:latin typeface="Times New Roman"/>
                <a:cs typeface="Times New Roman"/>
              </a:rPr>
              <a:t>Third </a:t>
            </a:r>
            <a:r>
              <a:rPr sz="1543" b="1" spc="5" dirty="0">
                <a:latin typeface="Times New Roman"/>
                <a:cs typeface="Times New Roman"/>
              </a:rPr>
              <a:t>principle of pragmatics</a:t>
            </a:r>
            <a:r>
              <a:rPr sz="1543" b="1" spc="-103" dirty="0">
                <a:latin typeface="Times New Roman"/>
                <a:cs typeface="Times New Roman"/>
              </a:rPr>
              <a:t> </a:t>
            </a:r>
            <a:r>
              <a:rPr sz="1543" b="1" dirty="0">
                <a:latin typeface="Times New Roman"/>
                <a:cs typeface="Times New Roman"/>
              </a:rPr>
              <a:t>(PoP-3)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23"/>
              </a:spcBef>
            </a:pPr>
            <a:endParaRPr sz="2178" dirty="0">
              <a:latin typeface="Times New Roman"/>
              <a:cs typeface="Times New Roman"/>
            </a:endParaRPr>
          </a:p>
          <a:p>
            <a:pPr marL="299113" marR="4611" algn="just">
              <a:lnSpc>
                <a:spcPct val="107400"/>
              </a:lnSpc>
            </a:pPr>
            <a:r>
              <a:rPr sz="1543" spc="5" dirty="0">
                <a:latin typeface="Times New Roman"/>
                <a:cs typeface="Times New Roman"/>
              </a:rPr>
              <a:t>The matching of word forms with their </a:t>
            </a:r>
            <a:r>
              <a:rPr sz="1543" dirty="0">
                <a:latin typeface="Times New Roman"/>
                <a:cs typeface="Times New Roman"/>
              </a:rPr>
              <a:t>respective subcontexts is </a:t>
            </a:r>
            <a:r>
              <a:rPr sz="1543" spc="5" dirty="0">
                <a:latin typeface="Times New Roman"/>
                <a:cs typeface="Times New Roman"/>
              </a:rPr>
              <a:t>incremental whereby in production the  elementary signs </a:t>
            </a:r>
            <a:r>
              <a:rPr sz="1543" dirty="0">
                <a:latin typeface="Times New Roman"/>
                <a:cs typeface="Times New Roman"/>
              </a:rPr>
              <a:t>follow </a:t>
            </a:r>
            <a:r>
              <a:rPr sz="1543" spc="5" dirty="0">
                <a:latin typeface="Times New Roman"/>
                <a:cs typeface="Times New Roman"/>
              </a:rPr>
              <a:t>the time-linear order of the underlying thought path while in interpretation the  thought path </a:t>
            </a:r>
            <a:r>
              <a:rPr sz="1543" dirty="0">
                <a:latin typeface="Times New Roman"/>
                <a:cs typeface="Times New Roman"/>
              </a:rPr>
              <a:t>follows </a:t>
            </a:r>
            <a:r>
              <a:rPr sz="1543" spc="5" dirty="0">
                <a:latin typeface="Times New Roman"/>
                <a:cs typeface="Times New Roman"/>
              </a:rPr>
              <a:t>the time-linear order of the incoming elementary</a:t>
            </a:r>
            <a:r>
              <a:rPr sz="1543" spc="-208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signs.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501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58136"/>
            <a:ext cx="8906755" cy="5289391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 lvl="1">
              <a:spcBef>
                <a:spcPts val="113"/>
              </a:spcBef>
              <a:tabLst>
                <a:tab pos="368272" algn="l"/>
              </a:tabLst>
            </a:pPr>
            <a:r>
              <a:rPr sz="1861" b="1" dirty="0">
                <a:latin typeface="Times New Roman"/>
                <a:cs typeface="Times New Roman"/>
              </a:rPr>
              <a:t>Thought as the motor of spontaneous</a:t>
            </a:r>
            <a:r>
              <a:rPr sz="1861" b="1" spc="-27" dirty="0">
                <a:latin typeface="Times New Roman"/>
                <a:cs typeface="Times New Roman"/>
              </a:rPr>
              <a:t> </a:t>
            </a:r>
            <a:r>
              <a:rPr sz="1861" b="1" dirty="0">
                <a:latin typeface="Times New Roman"/>
                <a:cs typeface="Times New Roman"/>
              </a:rPr>
              <a:t>production</a:t>
            </a:r>
            <a:endParaRPr sz="1861" dirty="0">
              <a:latin typeface="Times New Roman"/>
              <a:cs typeface="Times New Roman"/>
            </a:endParaRPr>
          </a:p>
          <a:p>
            <a:pPr marL="11526" lvl="2">
              <a:spcBef>
                <a:spcPts val="1702"/>
              </a:spcBef>
              <a:tabLst>
                <a:tab pos="458755" algn="l"/>
              </a:tabLst>
            </a:pPr>
            <a:r>
              <a:rPr sz="1543" b="1" spc="9" dirty="0">
                <a:latin typeface="Times New Roman"/>
                <a:cs typeface="Times New Roman"/>
              </a:rPr>
              <a:t>The </a:t>
            </a:r>
            <a:r>
              <a:rPr sz="1543" b="1" spc="5" dirty="0">
                <a:latin typeface="Times New Roman"/>
                <a:cs typeface="Times New Roman"/>
              </a:rPr>
              <a:t>once famous motto of</a:t>
            </a:r>
            <a:r>
              <a:rPr sz="1543" b="1" spc="-103" dirty="0">
                <a:latin typeface="Times New Roman"/>
                <a:cs typeface="Times New Roman"/>
              </a:rPr>
              <a:t> </a:t>
            </a:r>
            <a:r>
              <a:rPr sz="1543" b="1" dirty="0">
                <a:latin typeface="Times New Roman"/>
                <a:cs typeface="Times New Roman"/>
              </a:rPr>
              <a:t>behaviorism</a:t>
            </a:r>
            <a:endParaRPr sz="1543" dirty="0">
              <a:latin typeface="Times New Roman"/>
              <a:cs typeface="Times New Roman"/>
            </a:endParaRPr>
          </a:p>
          <a:p>
            <a:pPr lvl="2">
              <a:spcBef>
                <a:spcPts val="14"/>
              </a:spcBef>
              <a:buFont typeface="Times New Roman"/>
              <a:buAutoNum type="arabicPeriod"/>
            </a:pPr>
            <a:endParaRPr sz="2314" dirty="0">
              <a:latin typeface="Times New Roman"/>
              <a:cs typeface="Times New Roman"/>
            </a:endParaRPr>
          </a:p>
          <a:p>
            <a:pPr marL="304300">
              <a:spcBef>
                <a:spcPts val="5"/>
              </a:spcBef>
            </a:pPr>
            <a:r>
              <a:rPr sz="1543" spc="77" dirty="0">
                <a:latin typeface="Times New Roman"/>
                <a:cs typeface="Times New Roman"/>
              </a:rPr>
              <a:t>T</a:t>
            </a:r>
            <a:r>
              <a:rPr sz="1225" spc="77" dirty="0">
                <a:latin typeface="Times New Roman"/>
                <a:cs typeface="Times New Roman"/>
              </a:rPr>
              <a:t>HOUGHT </a:t>
            </a:r>
            <a:r>
              <a:rPr sz="1225" spc="45" dirty="0">
                <a:latin typeface="Times New Roman"/>
                <a:cs typeface="Times New Roman"/>
              </a:rPr>
              <a:t>IS </a:t>
            </a:r>
            <a:r>
              <a:rPr sz="1225" spc="73" dirty="0">
                <a:latin typeface="Times New Roman"/>
                <a:cs typeface="Times New Roman"/>
              </a:rPr>
              <a:t>NONVERBAL</a:t>
            </a:r>
            <a:r>
              <a:rPr sz="1225" spc="204" dirty="0">
                <a:latin typeface="Times New Roman"/>
                <a:cs typeface="Times New Roman"/>
              </a:rPr>
              <a:t> </a:t>
            </a:r>
            <a:r>
              <a:rPr sz="1225" spc="91" dirty="0">
                <a:latin typeface="Times New Roman"/>
                <a:cs typeface="Times New Roman"/>
              </a:rPr>
              <a:t>SPEECH</a:t>
            </a:r>
            <a:endParaRPr sz="1225" dirty="0"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</a:pPr>
            <a:endParaRPr sz="2314" dirty="0">
              <a:latin typeface="Times New Roman"/>
              <a:cs typeface="Times New Roman"/>
            </a:endParaRPr>
          </a:p>
          <a:p>
            <a:pPr marL="11526" lvl="2">
              <a:tabLst>
                <a:tab pos="458755" algn="l"/>
              </a:tabLst>
            </a:pPr>
            <a:r>
              <a:rPr sz="1543" b="1" spc="9" dirty="0">
                <a:latin typeface="Times New Roman"/>
                <a:cs typeface="Times New Roman"/>
              </a:rPr>
              <a:t>The </a:t>
            </a:r>
            <a:r>
              <a:rPr sz="1543" b="1" spc="5" dirty="0">
                <a:latin typeface="Times New Roman"/>
                <a:cs typeface="Times New Roman"/>
              </a:rPr>
              <a:t>motto of the </a:t>
            </a:r>
            <a:r>
              <a:rPr sz="1543" spc="68" dirty="0">
                <a:latin typeface="Times New Roman"/>
                <a:cs typeface="Times New Roman"/>
              </a:rPr>
              <a:t>S</a:t>
            </a:r>
            <a:r>
              <a:rPr sz="1225" spc="68" dirty="0">
                <a:latin typeface="Times New Roman"/>
                <a:cs typeface="Times New Roman"/>
              </a:rPr>
              <a:t>LIM </a:t>
            </a:r>
            <a:r>
              <a:rPr sz="1543" b="1" spc="5" dirty="0">
                <a:latin typeface="Times New Roman"/>
                <a:cs typeface="Times New Roman"/>
              </a:rPr>
              <a:t>theory of</a:t>
            </a:r>
            <a:r>
              <a:rPr sz="1543" b="1" spc="-100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language</a:t>
            </a:r>
            <a:endParaRPr sz="1543" dirty="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  <a:buFont typeface="Times New Roman"/>
              <a:buAutoNum type="arabicPeriod" startAt="2"/>
            </a:pPr>
            <a:endParaRPr sz="2314" dirty="0">
              <a:latin typeface="Times New Roman"/>
              <a:cs typeface="Times New Roman"/>
            </a:endParaRPr>
          </a:p>
          <a:p>
            <a:pPr marL="304300">
              <a:spcBef>
                <a:spcPts val="5"/>
              </a:spcBef>
            </a:pPr>
            <a:r>
              <a:rPr sz="1543" spc="77" dirty="0">
                <a:latin typeface="Times New Roman"/>
                <a:cs typeface="Times New Roman"/>
              </a:rPr>
              <a:t>S</a:t>
            </a:r>
            <a:r>
              <a:rPr sz="1225" spc="77" dirty="0">
                <a:latin typeface="Times New Roman"/>
                <a:cs typeface="Times New Roman"/>
              </a:rPr>
              <a:t>PEECH </a:t>
            </a:r>
            <a:r>
              <a:rPr sz="1225" spc="45" dirty="0">
                <a:latin typeface="Times New Roman"/>
                <a:cs typeface="Times New Roman"/>
              </a:rPr>
              <a:t>IS </a:t>
            </a:r>
            <a:r>
              <a:rPr sz="1225" spc="73" dirty="0">
                <a:latin typeface="Times New Roman"/>
                <a:cs typeface="Times New Roman"/>
              </a:rPr>
              <a:t>VERBALIZED</a:t>
            </a:r>
            <a:r>
              <a:rPr sz="1225" spc="195" dirty="0">
                <a:latin typeface="Times New Roman"/>
                <a:cs typeface="Times New Roman"/>
              </a:rPr>
              <a:t> </a:t>
            </a:r>
            <a:r>
              <a:rPr sz="1225" spc="68" dirty="0">
                <a:latin typeface="Times New Roman"/>
                <a:cs typeface="Times New Roman"/>
              </a:rPr>
              <a:t>THOUGHT</a:t>
            </a:r>
            <a:r>
              <a:rPr sz="1543" spc="68" dirty="0">
                <a:latin typeface="Times New Roman"/>
                <a:cs typeface="Times New Roman"/>
              </a:rPr>
              <a:t>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23"/>
              </a:spcBef>
            </a:pPr>
            <a:endParaRPr sz="2178" dirty="0">
              <a:latin typeface="Times New Roman"/>
              <a:cs typeface="Times New Roman"/>
            </a:endParaRPr>
          </a:p>
          <a:p>
            <a:pPr marL="11527" marR="4611">
              <a:lnSpc>
                <a:spcPct val="107600"/>
              </a:lnSpc>
            </a:pPr>
            <a:r>
              <a:rPr sz="1543" spc="5" dirty="0">
                <a:latin typeface="Times New Roman"/>
                <a:cs typeface="Times New Roman"/>
              </a:rPr>
              <a:t>Thought </a:t>
            </a:r>
            <a:r>
              <a:rPr sz="1543" dirty="0">
                <a:latin typeface="Times New Roman"/>
                <a:cs typeface="Times New Roman"/>
              </a:rPr>
              <a:t>is </a:t>
            </a:r>
            <a:r>
              <a:rPr sz="1543" spc="5" dirty="0">
                <a:latin typeface="Times New Roman"/>
                <a:cs typeface="Times New Roman"/>
              </a:rPr>
              <a:t>defined as the time-linear </a:t>
            </a:r>
            <a:r>
              <a:rPr sz="1543" dirty="0">
                <a:latin typeface="Times New Roman"/>
                <a:cs typeface="Times New Roman"/>
              </a:rPr>
              <a:t>navigation </a:t>
            </a:r>
            <a:r>
              <a:rPr sz="1543" spc="5" dirty="0">
                <a:latin typeface="Times New Roman"/>
                <a:cs typeface="Times New Roman"/>
              </a:rPr>
              <a:t>of a focus point through the concatenated propositions of the  internal</a:t>
            </a:r>
            <a:r>
              <a:rPr sz="1543" spc="-2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database.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41"/>
              </a:spcBef>
            </a:pPr>
            <a:endParaRPr sz="1498" dirty="0">
              <a:latin typeface="Times New Roman"/>
              <a:cs typeface="Times New Roman"/>
            </a:endParaRPr>
          </a:p>
          <a:p>
            <a:pPr marL="11526" lvl="2">
              <a:tabLst>
                <a:tab pos="458755" algn="l"/>
              </a:tabLst>
            </a:pPr>
            <a:r>
              <a:rPr sz="1543" b="1" spc="9" dirty="0">
                <a:latin typeface="Times New Roman"/>
                <a:cs typeface="Times New Roman"/>
              </a:rPr>
              <a:t>The </a:t>
            </a:r>
            <a:r>
              <a:rPr sz="1543" b="1" dirty="0">
                <a:latin typeface="Times New Roman"/>
                <a:cs typeface="Times New Roman"/>
              </a:rPr>
              <a:t>role </a:t>
            </a:r>
            <a:r>
              <a:rPr sz="1543" b="1" spc="5" dirty="0">
                <a:latin typeface="Times New Roman"/>
                <a:cs typeface="Times New Roman"/>
              </a:rPr>
              <a:t>of time-linear order </a:t>
            </a:r>
            <a:r>
              <a:rPr sz="1543" b="1" spc="-5" dirty="0">
                <a:latin typeface="Times New Roman"/>
                <a:cs typeface="Times New Roman"/>
              </a:rPr>
              <a:t>for </a:t>
            </a:r>
            <a:r>
              <a:rPr sz="1543" b="1" spc="5" dirty="0">
                <a:latin typeface="Times New Roman"/>
                <a:cs typeface="Times New Roman"/>
              </a:rPr>
              <a:t>the semantic</a:t>
            </a:r>
            <a:r>
              <a:rPr sz="1543" b="1" spc="-141" dirty="0">
                <a:latin typeface="Times New Roman"/>
                <a:cs typeface="Times New Roman"/>
              </a:rPr>
              <a:t> </a:t>
            </a:r>
            <a:r>
              <a:rPr sz="1543" b="1" dirty="0">
                <a:latin typeface="Times New Roman"/>
                <a:cs typeface="Times New Roman"/>
              </a:rPr>
              <a:t>interpretation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41"/>
              </a:spcBef>
            </a:pPr>
            <a:endParaRPr sz="1498" dirty="0">
              <a:latin typeface="Times New Roman"/>
              <a:cs typeface="Times New Roman"/>
            </a:endParaRPr>
          </a:p>
          <a:p>
            <a:pPr marL="11527"/>
            <a:r>
              <a:rPr sz="1543" spc="5" dirty="0">
                <a:latin typeface="Times New Roman"/>
                <a:cs typeface="Times New Roman"/>
              </a:rPr>
              <a:t>Original</a:t>
            </a:r>
            <a:r>
              <a:rPr sz="1543" spc="-2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order:</a:t>
            </a:r>
            <a:endParaRPr sz="1543" dirty="0">
              <a:latin typeface="Times New Roman"/>
              <a:cs typeface="Times New Roman"/>
            </a:endParaRPr>
          </a:p>
          <a:p>
            <a:pPr marL="11527">
              <a:spcBef>
                <a:spcPts val="127"/>
              </a:spcBef>
            </a:pPr>
            <a:r>
              <a:rPr sz="1543" spc="5" dirty="0">
                <a:latin typeface="Times New Roman"/>
                <a:cs typeface="Times New Roman"/>
              </a:rPr>
              <a:t>In the morning he played in the </a:t>
            </a:r>
            <a:r>
              <a:rPr sz="1543" spc="-18" dirty="0">
                <a:latin typeface="Times New Roman"/>
                <a:cs typeface="Times New Roman"/>
              </a:rPr>
              <a:t>snow. </a:t>
            </a:r>
            <a:r>
              <a:rPr sz="1543" spc="5" dirty="0">
                <a:latin typeface="Times New Roman"/>
                <a:cs typeface="Times New Roman"/>
              </a:rPr>
              <a:t>Then he ate a</a:t>
            </a:r>
            <a:r>
              <a:rPr sz="1543" spc="-68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bone.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36"/>
              </a:spcBef>
            </a:pPr>
            <a:endParaRPr sz="1498" dirty="0">
              <a:latin typeface="Times New Roman"/>
              <a:cs typeface="Times New Roman"/>
            </a:endParaRPr>
          </a:p>
          <a:p>
            <a:pPr marL="11527"/>
            <a:r>
              <a:rPr sz="1543" spc="-5" dirty="0">
                <a:latin typeface="Times New Roman"/>
                <a:cs typeface="Times New Roman"/>
              </a:rPr>
              <a:t>Inverted </a:t>
            </a:r>
            <a:r>
              <a:rPr sz="1543" spc="5" dirty="0">
                <a:latin typeface="Times New Roman"/>
                <a:cs typeface="Times New Roman"/>
              </a:rPr>
              <a:t>order</a:t>
            </a:r>
            <a:r>
              <a:rPr sz="1543" spc="-27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(incoherent):</a:t>
            </a:r>
            <a:endParaRPr sz="1543" dirty="0">
              <a:latin typeface="Times New Roman"/>
              <a:cs typeface="Times New Roman"/>
            </a:endParaRPr>
          </a:p>
          <a:p>
            <a:pPr marL="11527">
              <a:spcBef>
                <a:spcPts val="136"/>
              </a:spcBef>
            </a:pPr>
            <a:r>
              <a:rPr sz="1543" spc="5" dirty="0">
                <a:latin typeface="Times New Roman"/>
                <a:cs typeface="Times New Roman"/>
              </a:rPr>
              <a:t>Then he ate a bone. In the morning he played in the</a:t>
            </a:r>
            <a:r>
              <a:rPr sz="1543" spc="-95" dirty="0">
                <a:latin typeface="Times New Roman"/>
                <a:cs typeface="Times New Roman"/>
              </a:rPr>
              <a:t> </a:t>
            </a:r>
            <a:r>
              <a:rPr sz="1543" spc="-18" dirty="0">
                <a:latin typeface="Times New Roman"/>
                <a:cs typeface="Times New Roman"/>
              </a:rPr>
              <a:t>snow.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002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299" y="671737"/>
            <a:ext cx="8898687" cy="4644021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6" lvl="2">
              <a:spcBef>
                <a:spcPts val="113"/>
              </a:spcBef>
              <a:tabLst>
                <a:tab pos="458755" algn="l"/>
              </a:tabLst>
            </a:pPr>
            <a:r>
              <a:rPr sz="1543" b="1" dirty="0">
                <a:latin typeface="Times New Roman"/>
                <a:cs typeface="Times New Roman"/>
              </a:rPr>
              <a:t>Alternative navigation through propositional </a:t>
            </a:r>
            <a:r>
              <a:rPr sz="1543" b="1" spc="5" dirty="0">
                <a:latin typeface="Times New Roman"/>
                <a:cs typeface="Times New Roman"/>
              </a:rPr>
              <a:t>content </a:t>
            </a:r>
            <a:r>
              <a:rPr sz="1543" b="1" dirty="0">
                <a:latin typeface="Times New Roman"/>
                <a:cs typeface="Times New Roman"/>
              </a:rPr>
              <a:t>( </a:t>
            </a:r>
            <a:r>
              <a:rPr sz="1543" b="1" spc="5" dirty="0">
                <a:latin typeface="Times New Roman"/>
                <a:cs typeface="Times New Roman"/>
              </a:rPr>
              <a:t>anti-temporal</a:t>
            </a:r>
            <a:r>
              <a:rPr sz="1543" b="1" spc="-159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sequencing)</a:t>
            </a:r>
            <a:endParaRPr sz="1543" dirty="0">
              <a:latin typeface="Times New Roman"/>
              <a:cs typeface="Times New Roman"/>
            </a:endParaRPr>
          </a:p>
          <a:p>
            <a:pPr lvl="2">
              <a:spcBef>
                <a:spcPts val="36"/>
              </a:spcBef>
              <a:buFont typeface="Times New Roman"/>
              <a:buAutoNum type="arabicPeriod" startAt="4"/>
            </a:pPr>
            <a:endParaRPr sz="1498" dirty="0">
              <a:latin typeface="Times New Roman"/>
              <a:cs typeface="Times New Roman"/>
            </a:endParaRPr>
          </a:p>
          <a:p>
            <a:pPr marL="11527"/>
            <a:r>
              <a:rPr sz="1543" spc="5" dirty="0">
                <a:latin typeface="Times New Roman"/>
                <a:cs typeface="Times New Roman"/>
              </a:rPr>
              <a:t>In the morning Fido ate a bone. Before that he played in the</a:t>
            </a:r>
            <a:r>
              <a:rPr sz="1543" spc="-127" dirty="0">
                <a:latin typeface="Times New Roman"/>
                <a:cs typeface="Times New Roman"/>
              </a:rPr>
              <a:t> </a:t>
            </a:r>
            <a:r>
              <a:rPr sz="1543" spc="-18" dirty="0">
                <a:latin typeface="Times New Roman"/>
                <a:cs typeface="Times New Roman"/>
              </a:rPr>
              <a:t>snow.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36"/>
              </a:spcBef>
            </a:pPr>
            <a:endParaRPr sz="1498" dirty="0">
              <a:latin typeface="Times New Roman"/>
              <a:cs typeface="Times New Roman"/>
            </a:endParaRPr>
          </a:p>
          <a:p>
            <a:pPr marL="11526" lvl="2">
              <a:tabLst>
                <a:tab pos="458755" algn="l"/>
              </a:tabLst>
            </a:pPr>
            <a:r>
              <a:rPr sz="1543" b="1" spc="5" dirty="0">
                <a:latin typeface="Times New Roman"/>
                <a:cs typeface="Times New Roman"/>
              </a:rPr>
              <a:t>Modification of </a:t>
            </a:r>
            <a:r>
              <a:rPr sz="1543" b="1" dirty="0">
                <a:latin typeface="Times New Roman"/>
                <a:cs typeface="Times New Roman"/>
              </a:rPr>
              <a:t>interpretation </a:t>
            </a:r>
            <a:r>
              <a:rPr sz="1543" b="1" spc="5" dirty="0">
                <a:latin typeface="Times New Roman"/>
                <a:cs typeface="Times New Roman"/>
              </a:rPr>
              <a:t>by changing</a:t>
            </a:r>
            <a:r>
              <a:rPr sz="1543" b="1" spc="-113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sequencing</a:t>
            </a:r>
            <a:endParaRPr sz="1543" dirty="0">
              <a:latin typeface="Times New Roman"/>
              <a:cs typeface="Times New Roman"/>
            </a:endParaRPr>
          </a:p>
          <a:p>
            <a:pPr lvl="2">
              <a:lnSpc>
                <a:spcPct val="100000"/>
              </a:lnSpc>
            </a:pPr>
            <a:endParaRPr sz="1407" dirty="0">
              <a:latin typeface="Times New Roman"/>
              <a:cs typeface="Times New Roman"/>
            </a:endParaRPr>
          </a:p>
          <a:p>
            <a:pPr marL="11527" marR="4611">
              <a:lnSpc>
                <a:spcPct val="107600"/>
              </a:lnSpc>
            </a:pPr>
            <a:r>
              <a:rPr sz="1089" i="1" spc="208" dirty="0">
                <a:latin typeface="Times New Roman"/>
                <a:cs typeface="Times New Roman"/>
              </a:rPr>
              <a:t>a</a:t>
            </a:r>
            <a:r>
              <a:rPr sz="1543" spc="208" dirty="0">
                <a:latin typeface="Times New Roman"/>
                <a:cs typeface="Times New Roman"/>
              </a:rPr>
              <a:t>. </a:t>
            </a:r>
            <a:r>
              <a:rPr sz="1543" spc="5" dirty="0">
                <a:latin typeface="Times New Roman"/>
                <a:cs typeface="Times New Roman"/>
              </a:rPr>
              <a:t>1. </a:t>
            </a:r>
            <a:r>
              <a:rPr sz="1543" spc="5" dirty="0">
                <a:latin typeface="Arial"/>
                <a:cs typeface="Arial"/>
              </a:rPr>
              <a:t>In </a:t>
            </a:r>
            <a:r>
              <a:rPr sz="1543" spc="-9" dirty="0">
                <a:latin typeface="Arial"/>
                <a:cs typeface="Arial"/>
              </a:rPr>
              <a:t>February, </a:t>
            </a:r>
            <a:r>
              <a:rPr sz="1543" dirty="0">
                <a:latin typeface="Arial"/>
                <a:cs typeface="Arial"/>
              </a:rPr>
              <a:t>I </a:t>
            </a:r>
            <a:r>
              <a:rPr sz="1543" spc="5" dirty="0">
                <a:latin typeface="Arial"/>
                <a:cs typeface="Arial"/>
              </a:rPr>
              <a:t>visited the </a:t>
            </a:r>
            <a:r>
              <a:rPr sz="1543" dirty="0">
                <a:latin typeface="Arial"/>
                <a:cs typeface="Arial"/>
              </a:rPr>
              <a:t>Equator. </a:t>
            </a:r>
            <a:r>
              <a:rPr sz="1543" spc="5" dirty="0">
                <a:latin typeface="Times New Roman"/>
                <a:cs typeface="Times New Roman"/>
              </a:rPr>
              <a:t>2. </a:t>
            </a:r>
            <a:r>
              <a:rPr sz="1543" spc="5" dirty="0">
                <a:latin typeface="Arial"/>
                <a:cs typeface="Arial"/>
              </a:rPr>
              <a:t>There </a:t>
            </a:r>
            <a:r>
              <a:rPr sz="1543" dirty="0">
                <a:latin typeface="Arial"/>
                <a:cs typeface="Arial"/>
              </a:rPr>
              <a:t>it was </a:t>
            </a:r>
            <a:r>
              <a:rPr sz="1543" spc="5" dirty="0">
                <a:latin typeface="Arial"/>
                <a:cs typeface="Arial"/>
              </a:rPr>
              <a:t>very hot. </a:t>
            </a:r>
            <a:r>
              <a:rPr sz="1543" spc="5" dirty="0">
                <a:latin typeface="Times New Roman"/>
                <a:cs typeface="Times New Roman"/>
              </a:rPr>
              <a:t>3. </a:t>
            </a:r>
            <a:r>
              <a:rPr sz="1543" spc="5" dirty="0">
                <a:latin typeface="Arial"/>
                <a:cs typeface="Arial"/>
              </a:rPr>
              <a:t>In March, </a:t>
            </a:r>
            <a:r>
              <a:rPr sz="1543" dirty="0">
                <a:latin typeface="Arial"/>
                <a:cs typeface="Arial"/>
              </a:rPr>
              <a:t>I was </a:t>
            </a:r>
            <a:r>
              <a:rPr sz="1543" spc="5" dirty="0">
                <a:latin typeface="Arial"/>
                <a:cs typeface="Arial"/>
              </a:rPr>
              <a:t>in Alaska. </a:t>
            </a:r>
            <a:r>
              <a:rPr sz="1543" spc="5" dirty="0">
                <a:latin typeface="Times New Roman"/>
                <a:cs typeface="Times New Roman"/>
              </a:rPr>
              <a:t>4. </a:t>
            </a:r>
            <a:r>
              <a:rPr sz="1543" spc="5" dirty="0">
                <a:latin typeface="Arial"/>
                <a:cs typeface="Arial"/>
              </a:rPr>
              <a:t>There  </a:t>
            </a:r>
            <a:r>
              <a:rPr sz="1543" dirty="0">
                <a:latin typeface="Arial"/>
                <a:cs typeface="Arial"/>
              </a:rPr>
              <a:t>it was </a:t>
            </a:r>
            <a:r>
              <a:rPr sz="1543" spc="5" dirty="0">
                <a:latin typeface="Arial"/>
                <a:cs typeface="Arial"/>
              </a:rPr>
              <a:t>very</a:t>
            </a:r>
            <a:r>
              <a:rPr sz="1543" spc="-23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cold.</a:t>
            </a:r>
            <a:endParaRPr sz="1543" dirty="0">
              <a:latin typeface="Arial"/>
              <a:cs typeface="Arial"/>
            </a:endParaRPr>
          </a:p>
          <a:p>
            <a:pPr>
              <a:spcBef>
                <a:spcPts val="32"/>
              </a:spcBef>
            </a:pPr>
            <a:endParaRPr sz="1815" dirty="0">
              <a:latin typeface="Times New Roman"/>
              <a:cs typeface="Times New Roman"/>
            </a:endParaRPr>
          </a:p>
          <a:p>
            <a:pPr marL="11527"/>
            <a:r>
              <a:rPr sz="1089" i="1" spc="118" dirty="0">
                <a:latin typeface="Times New Roman"/>
                <a:cs typeface="Times New Roman"/>
              </a:rPr>
              <a:t>b</a:t>
            </a:r>
            <a:r>
              <a:rPr sz="1543" spc="118" dirty="0">
                <a:latin typeface="Times New Roman"/>
                <a:cs typeface="Times New Roman"/>
              </a:rPr>
              <a:t>.</a:t>
            </a:r>
            <a:r>
              <a:rPr sz="1543" spc="50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3.</a:t>
            </a:r>
            <a:r>
              <a:rPr sz="1543" spc="11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Arial"/>
                <a:cs typeface="Arial"/>
              </a:rPr>
              <a:t>In</a:t>
            </a:r>
            <a:r>
              <a:rPr sz="1543" spc="141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March,</a:t>
            </a:r>
            <a:r>
              <a:rPr sz="1543" spc="182" dirty="0">
                <a:latin typeface="Arial"/>
                <a:cs typeface="Arial"/>
              </a:rPr>
              <a:t> </a:t>
            </a:r>
            <a:r>
              <a:rPr sz="1543" dirty="0">
                <a:latin typeface="Arial"/>
                <a:cs typeface="Arial"/>
              </a:rPr>
              <a:t>I</a:t>
            </a:r>
            <a:r>
              <a:rPr sz="1543" spc="141" dirty="0">
                <a:latin typeface="Arial"/>
                <a:cs typeface="Arial"/>
              </a:rPr>
              <a:t> </a:t>
            </a:r>
            <a:r>
              <a:rPr sz="1543" dirty="0">
                <a:latin typeface="Arial"/>
                <a:cs typeface="Arial"/>
              </a:rPr>
              <a:t>was</a:t>
            </a:r>
            <a:r>
              <a:rPr sz="1543" spc="141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in</a:t>
            </a:r>
            <a:r>
              <a:rPr sz="1543" spc="141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Alaska.</a:t>
            </a:r>
            <a:r>
              <a:rPr sz="1543" spc="431" dirty="0">
                <a:latin typeface="Arial"/>
                <a:cs typeface="Arial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2.</a:t>
            </a:r>
            <a:r>
              <a:rPr sz="1543" spc="11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Arial"/>
                <a:cs typeface="Arial"/>
              </a:rPr>
              <a:t>There</a:t>
            </a:r>
            <a:r>
              <a:rPr sz="1543" spc="136" dirty="0">
                <a:latin typeface="Arial"/>
                <a:cs typeface="Arial"/>
              </a:rPr>
              <a:t> </a:t>
            </a:r>
            <a:r>
              <a:rPr sz="1543" dirty="0">
                <a:latin typeface="Arial"/>
                <a:cs typeface="Arial"/>
              </a:rPr>
              <a:t>it</a:t>
            </a:r>
            <a:r>
              <a:rPr sz="1543" spc="159" dirty="0">
                <a:latin typeface="Arial"/>
                <a:cs typeface="Arial"/>
              </a:rPr>
              <a:t> </a:t>
            </a:r>
            <a:r>
              <a:rPr sz="1543" dirty="0">
                <a:latin typeface="Arial"/>
                <a:cs typeface="Arial"/>
              </a:rPr>
              <a:t>was</a:t>
            </a:r>
            <a:r>
              <a:rPr sz="1543" spc="136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very</a:t>
            </a:r>
            <a:r>
              <a:rPr sz="1543" spc="159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hot.</a:t>
            </a:r>
            <a:r>
              <a:rPr sz="1543" spc="9" dirty="0">
                <a:latin typeface="Arial"/>
                <a:cs typeface="Arial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1.</a:t>
            </a:r>
            <a:r>
              <a:rPr sz="1543" spc="100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Arial"/>
                <a:cs typeface="Arial"/>
              </a:rPr>
              <a:t>In</a:t>
            </a:r>
            <a:r>
              <a:rPr sz="1543" spc="159" dirty="0">
                <a:latin typeface="Arial"/>
                <a:cs typeface="Arial"/>
              </a:rPr>
              <a:t> </a:t>
            </a:r>
            <a:r>
              <a:rPr sz="1543" spc="-9" dirty="0">
                <a:latin typeface="Arial"/>
                <a:cs typeface="Arial"/>
              </a:rPr>
              <a:t>February,</a:t>
            </a:r>
            <a:r>
              <a:rPr sz="1543" spc="159" dirty="0">
                <a:latin typeface="Arial"/>
                <a:cs typeface="Arial"/>
              </a:rPr>
              <a:t> </a:t>
            </a:r>
            <a:r>
              <a:rPr sz="1543" dirty="0">
                <a:latin typeface="Arial"/>
                <a:cs typeface="Arial"/>
              </a:rPr>
              <a:t>I</a:t>
            </a:r>
            <a:r>
              <a:rPr sz="1543" spc="159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visited</a:t>
            </a:r>
            <a:r>
              <a:rPr sz="1543" spc="136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the</a:t>
            </a:r>
            <a:r>
              <a:rPr sz="1543" spc="141" dirty="0">
                <a:latin typeface="Arial"/>
                <a:cs typeface="Arial"/>
              </a:rPr>
              <a:t> </a:t>
            </a:r>
            <a:r>
              <a:rPr sz="1543" dirty="0">
                <a:latin typeface="Arial"/>
                <a:cs typeface="Arial"/>
              </a:rPr>
              <a:t>Equator. </a:t>
            </a:r>
            <a:r>
              <a:rPr sz="1543" spc="5" dirty="0">
                <a:latin typeface="Times New Roman"/>
                <a:cs typeface="Times New Roman"/>
              </a:rPr>
              <a:t>4.</a:t>
            </a:r>
            <a:endParaRPr sz="1543" dirty="0">
              <a:latin typeface="Times New Roman"/>
              <a:cs typeface="Times New Roman"/>
            </a:endParaRPr>
          </a:p>
          <a:p>
            <a:pPr marL="11527">
              <a:spcBef>
                <a:spcPts val="127"/>
              </a:spcBef>
            </a:pPr>
            <a:r>
              <a:rPr sz="1543" spc="5" dirty="0">
                <a:latin typeface="Arial"/>
                <a:cs typeface="Arial"/>
              </a:rPr>
              <a:t>There </a:t>
            </a:r>
            <a:r>
              <a:rPr sz="1543" dirty="0">
                <a:latin typeface="Arial"/>
                <a:cs typeface="Arial"/>
              </a:rPr>
              <a:t>it was </a:t>
            </a:r>
            <a:r>
              <a:rPr sz="1543" spc="5" dirty="0">
                <a:latin typeface="Arial"/>
                <a:cs typeface="Arial"/>
              </a:rPr>
              <a:t>very</a:t>
            </a:r>
            <a:r>
              <a:rPr sz="1543" spc="-36" dirty="0">
                <a:latin typeface="Arial"/>
                <a:cs typeface="Arial"/>
              </a:rPr>
              <a:t> </a:t>
            </a:r>
            <a:r>
              <a:rPr sz="1543" spc="5" dirty="0">
                <a:latin typeface="Arial"/>
                <a:cs typeface="Arial"/>
              </a:rPr>
              <a:t>cold.</a:t>
            </a:r>
            <a:endParaRPr sz="1543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724" dirty="0">
              <a:latin typeface="Times New Roman"/>
              <a:cs typeface="Times New Roman"/>
            </a:endParaRPr>
          </a:p>
          <a:p>
            <a:pPr>
              <a:spcBef>
                <a:spcPts val="50"/>
              </a:spcBef>
            </a:pPr>
            <a:endParaRPr sz="1498" dirty="0">
              <a:latin typeface="Times New Roman"/>
              <a:cs typeface="Times New Roman"/>
            </a:endParaRPr>
          </a:p>
          <a:p>
            <a:pPr marL="11526" lvl="2">
              <a:tabLst>
                <a:tab pos="458755" algn="l"/>
              </a:tabLst>
            </a:pPr>
            <a:r>
              <a:rPr sz="1543" b="1" spc="9" dirty="0">
                <a:latin typeface="Times New Roman"/>
                <a:cs typeface="Times New Roman"/>
              </a:rPr>
              <a:t>The </a:t>
            </a:r>
            <a:r>
              <a:rPr sz="1543" b="1" spc="5" dirty="0">
                <a:latin typeface="Times New Roman"/>
                <a:cs typeface="Times New Roman"/>
              </a:rPr>
              <a:t>time-linearity of</a:t>
            </a:r>
            <a:r>
              <a:rPr sz="1543" b="1" spc="-73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speech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18"/>
              </a:spcBef>
            </a:pPr>
            <a:endParaRPr sz="2178" dirty="0">
              <a:latin typeface="Times New Roman"/>
              <a:cs typeface="Times New Roman"/>
            </a:endParaRPr>
          </a:p>
          <a:p>
            <a:pPr marL="299113" marR="294503">
              <a:lnSpc>
                <a:spcPct val="107600"/>
              </a:lnSpc>
              <a:spcBef>
                <a:spcPts val="5"/>
              </a:spcBef>
            </a:pPr>
            <a:r>
              <a:rPr sz="1543" spc="5" dirty="0">
                <a:latin typeface="Times New Roman"/>
                <a:cs typeface="Times New Roman"/>
              </a:rPr>
              <a:t>Speech </a:t>
            </a:r>
            <a:r>
              <a:rPr sz="1543" dirty="0">
                <a:latin typeface="Times New Roman"/>
                <a:cs typeface="Times New Roman"/>
              </a:rPr>
              <a:t>is irreversible. </a:t>
            </a:r>
            <a:r>
              <a:rPr sz="1543" spc="5" dirty="0">
                <a:latin typeface="Times New Roman"/>
                <a:cs typeface="Times New Roman"/>
              </a:rPr>
              <a:t>That </a:t>
            </a:r>
            <a:r>
              <a:rPr sz="1543" dirty="0">
                <a:latin typeface="Times New Roman"/>
                <a:cs typeface="Times New Roman"/>
              </a:rPr>
              <a:t>is its </a:t>
            </a:r>
            <a:r>
              <a:rPr sz="1543" spc="-5" dirty="0">
                <a:latin typeface="Times New Roman"/>
                <a:cs typeface="Times New Roman"/>
              </a:rPr>
              <a:t>fatality. </a:t>
            </a:r>
            <a:r>
              <a:rPr sz="1543" spc="5" dirty="0">
                <a:latin typeface="Times New Roman"/>
                <a:cs typeface="Times New Roman"/>
              </a:rPr>
              <a:t>What has been said cannot be unsaid, </a:t>
            </a:r>
            <a:r>
              <a:rPr sz="1543" dirty="0">
                <a:latin typeface="Times New Roman"/>
                <a:cs typeface="Times New Roman"/>
              </a:rPr>
              <a:t>except </a:t>
            </a:r>
            <a:r>
              <a:rPr sz="1543" spc="5" dirty="0">
                <a:latin typeface="Times New Roman"/>
                <a:cs typeface="Times New Roman"/>
              </a:rPr>
              <a:t>by adding to </a:t>
            </a:r>
            <a:r>
              <a:rPr sz="1543" dirty="0">
                <a:latin typeface="Times New Roman"/>
                <a:cs typeface="Times New Roman"/>
              </a:rPr>
              <a:t>it: </a:t>
            </a:r>
            <a:r>
              <a:rPr sz="1543" spc="5" dirty="0">
                <a:latin typeface="Times New Roman"/>
                <a:cs typeface="Times New Roman"/>
              </a:rPr>
              <a:t>to  correct here </a:t>
            </a:r>
            <a:r>
              <a:rPr sz="1543" dirty="0">
                <a:latin typeface="Times New Roman"/>
                <a:cs typeface="Times New Roman"/>
              </a:rPr>
              <a:t>is, </a:t>
            </a:r>
            <a:r>
              <a:rPr sz="1543" spc="5" dirty="0">
                <a:latin typeface="Times New Roman"/>
                <a:cs typeface="Times New Roman"/>
              </a:rPr>
              <a:t>oddly enough, to</a:t>
            </a:r>
            <a:r>
              <a:rPr sz="1543" spc="-11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continue.</a:t>
            </a:r>
            <a:endParaRPr sz="1543" dirty="0">
              <a:latin typeface="Times New Roman"/>
              <a:cs typeface="Times New Roman"/>
            </a:endParaRPr>
          </a:p>
          <a:p>
            <a:pPr marR="292197" algn="r">
              <a:spcBef>
                <a:spcPts val="1044"/>
              </a:spcBef>
            </a:pPr>
            <a:r>
              <a:rPr sz="1543" spc="5" dirty="0">
                <a:latin typeface="Times New Roman"/>
                <a:cs typeface="Times New Roman"/>
              </a:rPr>
              <a:t>R. Barthes, 1986, p.</a:t>
            </a:r>
            <a:r>
              <a:rPr sz="1543" spc="-27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76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429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995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84729"/>
            <a:ext cx="10515600" cy="5092234"/>
          </a:xfrm>
        </p:spPr>
        <p:txBody>
          <a:bodyPr/>
          <a:lstStyle/>
          <a:p>
            <a:r>
              <a:rPr lang="nn-NO" i="1" dirty="0"/>
              <a:t>https://</a:t>
            </a:r>
            <a:r>
              <a:rPr lang="nn-NO" i="1" dirty="0" smtClean="0"/>
              <a:t>tidsskrift.dk/signs/article/download/26835/23599</a:t>
            </a:r>
            <a:r>
              <a:rPr lang="tr-TR" dirty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nn-NO" dirty="0" smtClean="0"/>
              <a:t>P</a:t>
            </a:r>
            <a:r>
              <a:rPr lang="tr-TR" dirty="0" smtClean="0"/>
              <a:t>er </a:t>
            </a:r>
            <a:r>
              <a:rPr lang="nn-NO" dirty="0" smtClean="0"/>
              <a:t>Durst-Andersen</a:t>
            </a:r>
            <a:endParaRPr lang="nn-NO" dirty="0"/>
          </a:p>
          <a:p>
            <a:r>
              <a:rPr lang="tr-TR" dirty="0"/>
              <a:t>http://www.lagrammar.net/monographs/1999/slides/pdf/chapter-5.pdf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136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9039" y="5289227"/>
            <a:ext cx="2001157" cy="858599"/>
          </a:xfrm>
          <a:prstGeom prst="rect">
            <a:avLst/>
          </a:prstGeom>
        </p:spPr>
        <p:txBody>
          <a:bodyPr vert="horz" wrap="square" lIns="0" tIns="62895" rIns="0" bIns="0" rtlCol="0">
            <a:spAutoFit/>
          </a:bodyPr>
          <a:lstStyle/>
          <a:p>
            <a:pPr marL="12095" marR="4838">
              <a:lnSpc>
                <a:spcPts val="3067"/>
              </a:lnSpc>
              <a:spcBef>
                <a:spcPts val="495"/>
              </a:spcBef>
            </a:pPr>
            <a:r>
              <a:rPr sz="2857" spc="76" dirty="0">
                <a:latin typeface="Arial"/>
                <a:cs typeface="Arial"/>
              </a:rPr>
              <a:t>Karl </a:t>
            </a:r>
            <a:r>
              <a:rPr sz="2857" spc="105" dirty="0">
                <a:latin typeface="Arial"/>
                <a:cs typeface="Arial"/>
              </a:rPr>
              <a:t>Bühler  </a:t>
            </a:r>
            <a:r>
              <a:rPr sz="2857" spc="-5" dirty="0">
                <a:latin typeface="Arial"/>
                <a:cs typeface="Arial"/>
              </a:rPr>
              <a:t>(1879-1963)</a:t>
            </a:r>
            <a:endParaRPr sz="2857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75191" y="671266"/>
            <a:ext cx="3640182" cy="53702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714"/>
          </a:p>
        </p:txBody>
      </p:sp>
    </p:spTree>
    <p:extLst>
      <p:ext uri="{BB962C8B-B14F-4D97-AF65-F5344CB8AC3E}">
        <p14:creationId xmlns:p14="http://schemas.microsoft.com/office/powerpoint/2010/main" val="3366284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6828"/>
          </a:xfrm>
        </p:spPr>
        <p:txBody>
          <a:bodyPr/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Bühler’s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Organon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Model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1" y="2142565"/>
            <a:ext cx="8884024" cy="4069976"/>
          </a:xfrm>
        </p:spPr>
      </p:pic>
    </p:spTree>
    <p:extLst>
      <p:ext uri="{BB962C8B-B14F-4D97-AF65-F5344CB8AC3E}">
        <p14:creationId xmlns:p14="http://schemas.microsoft.com/office/powerpoint/2010/main" val="36557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34121" y="494106"/>
            <a:ext cx="5321001" cy="1008333"/>
          </a:xfrm>
          <a:prstGeom prst="rect">
            <a:avLst/>
          </a:prstGeom>
        </p:spPr>
        <p:txBody>
          <a:bodyPr vert="horz" wrap="square" lIns="0" tIns="210927" rIns="0" bIns="0" rtlCol="0">
            <a:spAutoFit/>
          </a:bodyPr>
          <a:lstStyle/>
          <a:p>
            <a:pPr marL="11527">
              <a:spcBef>
                <a:spcPts val="1661"/>
              </a:spcBef>
            </a:pPr>
            <a:r>
              <a:rPr sz="2224" b="1" spc="5" dirty="0" smtClean="0">
                <a:latin typeface="Times New Roman"/>
                <a:cs typeface="Times New Roman"/>
              </a:rPr>
              <a:t>Using </a:t>
            </a:r>
            <a:r>
              <a:rPr sz="2224" b="1" spc="5" dirty="0">
                <a:latin typeface="Times New Roman"/>
                <a:cs typeface="Times New Roman"/>
              </a:rPr>
              <a:t>language signs </a:t>
            </a:r>
            <a:r>
              <a:rPr sz="2224" b="1" spc="9" dirty="0">
                <a:latin typeface="Times New Roman"/>
                <a:cs typeface="Times New Roman"/>
              </a:rPr>
              <a:t>on </a:t>
            </a:r>
            <a:r>
              <a:rPr sz="2224" b="1" spc="5" dirty="0">
                <a:latin typeface="Times New Roman"/>
                <a:cs typeface="Times New Roman"/>
              </a:rPr>
              <a:t>suitable</a:t>
            </a:r>
            <a:r>
              <a:rPr sz="2224" b="1" spc="-9" dirty="0">
                <a:latin typeface="Times New Roman"/>
                <a:cs typeface="Times New Roman"/>
              </a:rPr>
              <a:t> </a:t>
            </a:r>
            <a:r>
              <a:rPr sz="2224" b="1" spc="5" dirty="0">
                <a:latin typeface="Times New Roman"/>
                <a:cs typeface="Times New Roman"/>
              </a:rPr>
              <a:t>contexts</a:t>
            </a:r>
            <a:endParaRPr sz="2224" dirty="0">
              <a:latin typeface="Times New Roman"/>
              <a:cs typeface="Times New Roman"/>
            </a:endParaRPr>
          </a:p>
          <a:p>
            <a:pPr marL="11527">
              <a:spcBef>
                <a:spcPts val="1307"/>
              </a:spcBef>
            </a:pPr>
            <a:r>
              <a:rPr sz="1861" b="1" spc="-5" dirty="0" err="1" smtClean="0">
                <a:latin typeface="Times New Roman"/>
                <a:cs typeface="Times New Roman"/>
              </a:rPr>
              <a:t>Bühler’s</a:t>
            </a:r>
            <a:r>
              <a:rPr sz="1861" b="1" spc="-5" dirty="0" smtClean="0">
                <a:latin typeface="Times New Roman"/>
                <a:cs typeface="Times New Roman"/>
              </a:rPr>
              <a:t> </a:t>
            </a:r>
            <a:r>
              <a:rPr sz="1861" b="1" dirty="0">
                <a:latin typeface="Times New Roman"/>
                <a:cs typeface="Times New Roman"/>
              </a:rPr>
              <a:t>organon</a:t>
            </a:r>
            <a:r>
              <a:rPr sz="1861" b="1" spc="-5" dirty="0">
                <a:latin typeface="Times New Roman"/>
                <a:cs typeface="Times New Roman"/>
              </a:rPr>
              <a:t> </a:t>
            </a:r>
            <a:r>
              <a:rPr sz="1861" b="1" dirty="0">
                <a:latin typeface="Times New Roman"/>
                <a:cs typeface="Times New Roman"/>
              </a:rPr>
              <a:t>model</a:t>
            </a:r>
            <a:endParaRPr sz="1861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48327" y="1649607"/>
            <a:ext cx="8866414" cy="3191765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458179" lvl="2" indent="-446653">
              <a:spcBef>
                <a:spcPts val="113"/>
              </a:spcBef>
              <a:buAutoNum type="arabicPeriod"/>
              <a:tabLst>
                <a:tab pos="458755" algn="l"/>
              </a:tabLst>
            </a:pPr>
            <a:r>
              <a:rPr sz="1543" b="1" spc="5" dirty="0">
                <a:latin typeface="Times New Roman"/>
                <a:cs typeface="Times New Roman"/>
              </a:rPr>
              <a:t>Theory of</a:t>
            </a:r>
            <a:r>
              <a:rPr sz="1543" b="1" spc="-41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pragmatics</a:t>
            </a:r>
            <a:endParaRPr sz="1543" dirty="0">
              <a:latin typeface="Times New Roman"/>
              <a:cs typeface="Times New Roman"/>
            </a:endParaRPr>
          </a:p>
          <a:p>
            <a:pPr lvl="2">
              <a:spcBef>
                <a:spcPts val="18"/>
              </a:spcBef>
              <a:buFont typeface="Times New Roman"/>
              <a:buAutoNum type="arabicPeriod"/>
            </a:pPr>
            <a:endParaRPr sz="2178" dirty="0">
              <a:latin typeface="Times New Roman"/>
              <a:cs typeface="Times New Roman"/>
            </a:endParaRPr>
          </a:p>
          <a:p>
            <a:pPr marL="299113" marR="3913830">
              <a:lnSpc>
                <a:spcPct val="107600"/>
              </a:lnSpc>
            </a:pPr>
            <a:r>
              <a:rPr sz="1543" spc="5" dirty="0">
                <a:latin typeface="Times New Roman"/>
                <a:cs typeface="Times New Roman"/>
              </a:rPr>
              <a:t>Analyzes the general principles of purposeful action.  Describes </a:t>
            </a:r>
            <a:r>
              <a:rPr sz="1543" spc="-5" dirty="0">
                <a:latin typeface="Times New Roman"/>
                <a:cs typeface="Times New Roman"/>
              </a:rPr>
              <a:t>how </a:t>
            </a:r>
            <a:r>
              <a:rPr sz="1543" spc="5" dirty="0">
                <a:latin typeface="Times New Roman"/>
                <a:cs typeface="Times New Roman"/>
              </a:rPr>
              <a:t>a </a:t>
            </a:r>
            <a:r>
              <a:rPr sz="1543" dirty="0">
                <a:latin typeface="Times New Roman"/>
                <a:cs typeface="Times New Roman"/>
              </a:rPr>
              <a:t>cognitive </a:t>
            </a:r>
            <a:r>
              <a:rPr sz="1543" spc="5" dirty="0">
                <a:latin typeface="Times New Roman"/>
                <a:cs typeface="Times New Roman"/>
              </a:rPr>
              <a:t>agent can </a:t>
            </a:r>
            <a:r>
              <a:rPr sz="1543" dirty="0">
                <a:latin typeface="Times New Roman"/>
                <a:cs typeface="Times New Roman"/>
              </a:rPr>
              <a:t>achieve </a:t>
            </a:r>
            <a:r>
              <a:rPr sz="1543" spc="5" dirty="0">
                <a:latin typeface="Times New Roman"/>
                <a:cs typeface="Times New Roman"/>
              </a:rPr>
              <a:t>certain</a:t>
            </a:r>
            <a:r>
              <a:rPr sz="1543" spc="-1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goals.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</a:pPr>
            <a:endParaRPr sz="2314" dirty="0">
              <a:latin typeface="Times New Roman"/>
              <a:cs typeface="Times New Roman"/>
            </a:endParaRPr>
          </a:p>
          <a:p>
            <a:pPr marL="458179" lvl="2" indent="-446653">
              <a:buAutoNum type="arabicPeriod" startAt="2"/>
              <a:tabLst>
                <a:tab pos="458755" algn="l"/>
              </a:tabLst>
            </a:pPr>
            <a:r>
              <a:rPr sz="1543" b="1" spc="5" dirty="0">
                <a:latin typeface="Times New Roman"/>
                <a:cs typeface="Times New Roman"/>
              </a:rPr>
              <a:t>Examples of pragmatic</a:t>
            </a:r>
            <a:r>
              <a:rPr sz="1543" b="1" spc="-68" dirty="0">
                <a:latin typeface="Times New Roman"/>
                <a:cs typeface="Times New Roman"/>
              </a:rPr>
              <a:t> </a:t>
            </a:r>
            <a:r>
              <a:rPr sz="1543" b="1" dirty="0">
                <a:latin typeface="Times New Roman"/>
                <a:cs typeface="Times New Roman"/>
              </a:rPr>
              <a:t>problems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</a:pPr>
            <a:endParaRPr sz="2314" dirty="0">
              <a:latin typeface="Times New Roman"/>
              <a:cs typeface="Times New Roman"/>
            </a:endParaRPr>
          </a:p>
          <a:p>
            <a:pPr marL="66854"/>
            <a:r>
              <a:rPr sz="681" i="1" spc="74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 use of a </a:t>
            </a:r>
            <a:r>
              <a:rPr sz="1543" dirty="0">
                <a:latin typeface="Times New Roman"/>
                <a:cs typeface="Times New Roman"/>
              </a:rPr>
              <a:t>screw </a:t>
            </a:r>
            <a:r>
              <a:rPr sz="1543" spc="-5" dirty="0">
                <a:latin typeface="Times New Roman"/>
                <a:cs typeface="Times New Roman"/>
              </a:rPr>
              <a:t>driver </a:t>
            </a:r>
            <a:r>
              <a:rPr sz="1543" spc="5" dirty="0">
                <a:latin typeface="Times New Roman"/>
                <a:cs typeface="Times New Roman"/>
              </a:rPr>
              <a:t>to </a:t>
            </a:r>
            <a:r>
              <a:rPr sz="1543" dirty="0">
                <a:latin typeface="Times New Roman"/>
                <a:cs typeface="Times New Roman"/>
              </a:rPr>
              <a:t>fasten </a:t>
            </a:r>
            <a:r>
              <a:rPr sz="1543" spc="5" dirty="0">
                <a:latin typeface="Times New Roman"/>
                <a:cs typeface="Times New Roman"/>
              </a:rPr>
              <a:t>a</a:t>
            </a:r>
            <a:r>
              <a:rPr sz="1543" spc="-118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screw</a:t>
            </a:r>
          </a:p>
          <a:p>
            <a:pPr marL="66854">
              <a:spcBef>
                <a:spcPts val="499"/>
              </a:spcBef>
            </a:pPr>
            <a:r>
              <a:rPr sz="681" i="1" spc="74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 use of </a:t>
            </a:r>
            <a:r>
              <a:rPr sz="1543" spc="-9" dirty="0">
                <a:latin typeface="Times New Roman"/>
                <a:cs typeface="Times New Roman"/>
              </a:rPr>
              <a:t>one’s </a:t>
            </a:r>
            <a:r>
              <a:rPr sz="1543" dirty="0">
                <a:latin typeface="Times New Roman"/>
                <a:cs typeface="Times New Roman"/>
              </a:rPr>
              <a:t>legs </a:t>
            </a:r>
            <a:r>
              <a:rPr sz="1543" spc="5" dirty="0">
                <a:latin typeface="Times New Roman"/>
                <a:cs typeface="Times New Roman"/>
              </a:rPr>
              <a:t>to go from </a:t>
            </a:r>
            <a:r>
              <a:rPr sz="1089" i="1" spc="141" dirty="0">
                <a:latin typeface="Times New Roman"/>
                <a:cs typeface="Times New Roman"/>
              </a:rPr>
              <a:t>a</a:t>
            </a:r>
            <a:r>
              <a:rPr sz="1543" spc="141" dirty="0">
                <a:latin typeface="Times New Roman"/>
                <a:cs typeface="Times New Roman"/>
              </a:rPr>
              <a:t>to</a:t>
            </a:r>
            <a:r>
              <a:rPr sz="1543" spc="-118" dirty="0">
                <a:latin typeface="Times New Roman"/>
                <a:cs typeface="Times New Roman"/>
              </a:rPr>
              <a:t> </a:t>
            </a:r>
            <a:r>
              <a:rPr sz="1089" i="1" spc="231" dirty="0">
                <a:latin typeface="Times New Roman"/>
                <a:cs typeface="Times New Roman"/>
              </a:rPr>
              <a:t>b</a:t>
            </a:r>
            <a:endParaRPr sz="1089" dirty="0">
              <a:latin typeface="Times New Roman"/>
              <a:cs typeface="Times New Roman"/>
            </a:endParaRPr>
          </a:p>
          <a:p>
            <a:pPr marL="66854">
              <a:spcBef>
                <a:spcPts val="499"/>
              </a:spcBef>
            </a:pPr>
            <a:r>
              <a:rPr sz="681" i="1" spc="74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dirty="0">
                <a:latin typeface="Times New Roman"/>
                <a:cs typeface="Times New Roman"/>
              </a:rPr>
              <a:t>scavenging </a:t>
            </a:r>
            <a:r>
              <a:rPr sz="1543" spc="5" dirty="0">
                <a:latin typeface="Times New Roman"/>
                <a:cs typeface="Times New Roman"/>
              </a:rPr>
              <a:t>of the refrigerator in the middle of the night to fix a </a:t>
            </a:r>
            <a:r>
              <a:rPr sz="1543" spc="-36" dirty="0">
                <a:latin typeface="Times New Roman"/>
                <a:cs typeface="Times New Roman"/>
              </a:rPr>
              <a:t>BLT </a:t>
            </a:r>
            <a:r>
              <a:rPr sz="1543" spc="5" dirty="0">
                <a:latin typeface="Times New Roman"/>
                <a:cs typeface="Times New Roman"/>
              </a:rPr>
              <a:t>sandwich and satisfy </a:t>
            </a:r>
            <a:r>
              <a:rPr sz="1543" spc="-9" dirty="0">
                <a:latin typeface="Times New Roman"/>
                <a:cs typeface="Times New Roman"/>
              </a:rPr>
              <a:t>one’s</a:t>
            </a:r>
            <a:r>
              <a:rPr sz="1543" spc="-25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hunger</a:t>
            </a:r>
            <a:endParaRPr sz="1543" dirty="0">
              <a:latin typeface="Times New Roman"/>
              <a:cs typeface="Times New Roman"/>
            </a:endParaRPr>
          </a:p>
          <a:p>
            <a:pPr marL="66854">
              <a:spcBef>
                <a:spcPts val="499"/>
              </a:spcBef>
            </a:pPr>
            <a:r>
              <a:rPr sz="681" i="1" spc="74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 request that someone fix and </a:t>
            </a:r>
            <a:r>
              <a:rPr sz="1543" dirty="0">
                <a:latin typeface="Times New Roman"/>
                <a:cs typeface="Times New Roman"/>
              </a:rPr>
              <a:t>serve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1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sandwich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835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71738"/>
            <a:ext cx="8894653" cy="4285141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6" lvl="2">
              <a:spcBef>
                <a:spcPts val="113"/>
              </a:spcBef>
              <a:tabLst>
                <a:tab pos="458755" algn="l"/>
              </a:tabLst>
            </a:pPr>
            <a:r>
              <a:rPr sz="1543" b="1" spc="5" dirty="0">
                <a:latin typeface="Times New Roman"/>
                <a:cs typeface="Times New Roman"/>
              </a:rPr>
              <a:t>Nonlinguistic </a:t>
            </a:r>
            <a:r>
              <a:rPr sz="1543" b="1" spc="9" dirty="0">
                <a:latin typeface="Times New Roman"/>
                <a:cs typeface="Times New Roman"/>
              </a:rPr>
              <a:t>and </a:t>
            </a:r>
            <a:r>
              <a:rPr sz="1543" b="1" spc="5" dirty="0">
                <a:latin typeface="Times New Roman"/>
                <a:cs typeface="Times New Roman"/>
              </a:rPr>
              <a:t>linguistic</a:t>
            </a:r>
            <a:r>
              <a:rPr sz="1543" b="1" spc="-82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pragmatics</a:t>
            </a:r>
            <a:endParaRPr sz="1543" dirty="0">
              <a:latin typeface="Times New Roman"/>
              <a:cs typeface="Times New Roman"/>
            </a:endParaRPr>
          </a:p>
          <a:p>
            <a:pPr lvl="2">
              <a:spcBef>
                <a:spcPts val="9"/>
              </a:spcBef>
              <a:buFont typeface="Times New Roman"/>
              <a:buAutoNum type="arabicPeriod" startAt="3"/>
            </a:pPr>
            <a:endParaRPr sz="1407" dirty="0">
              <a:latin typeface="Times New Roman"/>
              <a:cs typeface="Times New Roman"/>
            </a:endParaRPr>
          </a:p>
          <a:p>
            <a:pPr marL="11527" marR="2144509">
              <a:lnSpc>
                <a:spcPct val="107100"/>
              </a:lnSpc>
            </a:pPr>
            <a:r>
              <a:rPr sz="1543" spc="5" dirty="0">
                <a:latin typeface="Times New Roman"/>
                <a:cs typeface="Times New Roman"/>
              </a:rPr>
              <a:t>Depending on whether or not the means employed are signs of language </a:t>
            </a:r>
            <a:r>
              <a:rPr sz="1543" spc="9" dirty="0">
                <a:latin typeface="Times New Roman"/>
                <a:cs typeface="Times New Roman"/>
              </a:rPr>
              <a:t>we </a:t>
            </a:r>
            <a:r>
              <a:rPr sz="1543" spc="5" dirty="0">
                <a:latin typeface="Times New Roman"/>
                <a:cs typeface="Times New Roman"/>
              </a:rPr>
              <a:t>speak</a:t>
            </a:r>
            <a:r>
              <a:rPr sz="1543" spc="-231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of  linguistic and nonlinguistic</a:t>
            </a:r>
            <a:r>
              <a:rPr sz="1543" spc="-77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pragmatics.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36"/>
              </a:spcBef>
            </a:pPr>
            <a:endParaRPr sz="1498" dirty="0">
              <a:latin typeface="Times New Roman"/>
              <a:cs typeface="Times New Roman"/>
            </a:endParaRPr>
          </a:p>
          <a:p>
            <a:pPr marL="11526" lvl="2">
              <a:tabLst>
                <a:tab pos="458755" algn="l"/>
              </a:tabLst>
            </a:pPr>
            <a:r>
              <a:rPr sz="1543" b="1" spc="9" dirty="0">
                <a:latin typeface="Times New Roman"/>
                <a:cs typeface="Times New Roman"/>
              </a:rPr>
              <a:t>Embedding </a:t>
            </a:r>
            <a:r>
              <a:rPr sz="1543" b="1" spc="5" dirty="0">
                <a:latin typeface="Times New Roman"/>
                <a:cs typeface="Times New Roman"/>
              </a:rPr>
              <a:t>linguistic in nonlinguistic</a:t>
            </a:r>
            <a:r>
              <a:rPr sz="1543" b="1" spc="-103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pragmatics</a:t>
            </a:r>
            <a:endParaRPr sz="1543" dirty="0">
              <a:latin typeface="Times New Roman"/>
              <a:cs typeface="Times New Roman"/>
            </a:endParaRPr>
          </a:p>
          <a:p>
            <a:pPr lvl="2">
              <a:spcBef>
                <a:spcPts val="14"/>
              </a:spcBef>
              <a:buFont typeface="Times New Roman"/>
              <a:buAutoNum type="arabicPeriod" startAt="4"/>
            </a:pPr>
            <a:endParaRPr sz="1407" dirty="0">
              <a:latin typeface="Times New Roman"/>
              <a:cs typeface="Times New Roman"/>
            </a:endParaRPr>
          </a:p>
          <a:p>
            <a:pPr marL="11527" marR="4611" algn="just">
              <a:lnSpc>
                <a:spcPct val="107400"/>
              </a:lnSpc>
              <a:spcBef>
                <a:spcPts val="5"/>
              </a:spcBef>
            </a:pPr>
            <a:r>
              <a:rPr sz="1543" spc="5" dirty="0">
                <a:latin typeface="Times New Roman"/>
                <a:cs typeface="Times New Roman"/>
              </a:rPr>
              <a:t>Just as language recognition and articulation </a:t>
            </a:r>
            <a:r>
              <a:rPr sz="1543" spc="9" dirty="0">
                <a:latin typeface="Times New Roman"/>
                <a:cs typeface="Times New Roman"/>
              </a:rPr>
              <a:t>may </a:t>
            </a:r>
            <a:r>
              <a:rPr sz="1543" spc="5" dirty="0">
                <a:latin typeface="Times New Roman"/>
                <a:cs typeface="Times New Roman"/>
              </a:rPr>
              <a:t>be analyzed as a </a:t>
            </a:r>
            <a:r>
              <a:rPr sz="1543" dirty="0">
                <a:latin typeface="Times New Roman"/>
                <a:cs typeface="Times New Roman"/>
              </a:rPr>
              <a:t>phylo- </a:t>
            </a:r>
            <a:r>
              <a:rPr sz="1543" spc="5" dirty="0">
                <a:latin typeface="Times New Roman"/>
                <a:cs typeface="Times New Roman"/>
              </a:rPr>
              <a:t>and ontogenetic specialization of  </a:t>
            </a:r>
            <a:r>
              <a:rPr sz="1543" dirty="0">
                <a:latin typeface="Times New Roman"/>
                <a:cs typeface="Times New Roman"/>
              </a:rPr>
              <a:t>contextual (nonverbal) </a:t>
            </a:r>
            <a:r>
              <a:rPr sz="1543" spc="5" dirty="0">
                <a:latin typeface="Times New Roman"/>
                <a:cs typeface="Times New Roman"/>
              </a:rPr>
              <a:t>recognition and action </a:t>
            </a:r>
            <a:r>
              <a:rPr sz="1543" dirty="0">
                <a:latin typeface="Times New Roman"/>
                <a:cs typeface="Times New Roman"/>
              </a:rPr>
              <a:t>(cf. </a:t>
            </a:r>
            <a:r>
              <a:rPr sz="1543" spc="5" dirty="0">
                <a:latin typeface="Times New Roman"/>
                <a:cs typeface="Times New Roman"/>
              </a:rPr>
              <a:t>4.1.3), </a:t>
            </a:r>
            <a:r>
              <a:rPr sz="1543" spc="-5" dirty="0">
                <a:latin typeface="Times New Roman"/>
                <a:cs typeface="Times New Roman"/>
              </a:rPr>
              <a:t>respectively, </a:t>
            </a:r>
            <a:r>
              <a:rPr sz="1543" spc="5" dirty="0">
                <a:latin typeface="Times New Roman"/>
                <a:cs typeface="Times New Roman"/>
              </a:rPr>
              <a:t>linguistic pragmatics </a:t>
            </a:r>
            <a:r>
              <a:rPr sz="1543" spc="9" dirty="0">
                <a:latin typeface="Times New Roman"/>
                <a:cs typeface="Times New Roman"/>
              </a:rPr>
              <a:t>may </a:t>
            </a:r>
            <a:r>
              <a:rPr sz="1543" spc="5" dirty="0">
                <a:latin typeface="Times New Roman"/>
                <a:cs typeface="Times New Roman"/>
              </a:rPr>
              <a:t>be analyzed as  a </a:t>
            </a:r>
            <a:r>
              <a:rPr sz="1543" dirty="0">
                <a:latin typeface="Times New Roman"/>
                <a:cs typeface="Times New Roman"/>
              </a:rPr>
              <a:t>phylo- </a:t>
            </a:r>
            <a:r>
              <a:rPr sz="1543" spc="5" dirty="0">
                <a:latin typeface="Times New Roman"/>
                <a:cs typeface="Times New Roman"/>
              </a:rPr>
              <a:t>and ontogenetic specialization of nonlinguistic</a:t>
            </a:r>
            <a:r>
              <a:rPr sz="1543" spc="-15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pragmatics.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41"/>
              </a:spcBef>
            </a:pPr>
            <a:endParaRPr sz="1498" dirty="0">
              <a:latin typeface="Times New Roman"/>
              <a:cs typeface="Times New Roman"/>
            </a:endParaRPr>
          </a:p>
          <a:p>
            <a:pPr marL="11526" lvl="2">
              <a:tabLst>
                <a:tab pos="458755" algn="l"/>
              </a:tabLst>
            </a:pPr>
            <a:r>
              <a:rPr sz="1543" b="1" spc="5" dirty="0">
                <a:latin typeface="Times New Roman"/>
                <a:cs typeface="Times New Roman"/>
              </a:rPr>
              <a:t>Language as an</a:t>
            </a:r>
            <a:r>
              <a:rPr sz="1543" b="1" spc="-54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organon</a:t>
            </a:r>
            <a:endParaRPr sz="1543" dirty="0">
              <a:latin typeface="Times New Roman"/>
              <a:cs typeface="Times New Roman"/>
            </a:endParaRPr>
          </a:p>
          <a:p>
            <a:pPr marL="16713" marR="3614717" indent="-5763">
              <a:lnSpc>
                <a:spcPct val="195300"/>
              </a:lnSpc>
            </a:pPr>
            <a:r>
              <a:rPr sz="1543" spc="5" dirty="0">
                <a:latin typeface="Times New Roman"/>
                <a:cs typeface="Times New Roman"/>
              </a:rPr>
              <a:t>Embedding of linguistic pragmatics into nonlinguistic</a:t>
            </a:r>
            <a:r>
              <a:rPr sz="1543" spc="-1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pragmatics:  </a:t>
            </a:r>
            <a:r>
              <a:rPr sz="1543" spc="45" dirty="0">
                <a:latin typeface="Times New Roman"/>
                <a:cs typeface="Times New Roman"/>
              </a:rPr>
              <a:t>P</a:t>
            </a:r>
            <a:r>
              <a:rPr sz="1225" spc="45" dirty="0">
                <a:latin typeface="Times New Roman"/>
                <a:cs typeface="Times New Roman"/>
              </a:rPr>
              <a:t>LATO </a:t>
            </a:r>
            <a:r>
              <a:rPr sz="1543" spc="5" dirty="0">
                <a:latin typeface="Times New Roman"/>
                <a:cs typeface="Times New Roman"/>
              </a:rPr>
              <a:t>(427(?)–347</a:t>
            </a:r>
            <a:r>
              <a:rPr sz="1543" spc="-82" dirty="0">
                <a:latin typeface="Times New Roman"/>
                <a:cs typeface="Times New Roman"/>
              </a:rPr>
              <a:t> </a:t>
            </a:r>
            <a:r>
              <a:rPr sz="1543" spc="9" dirty="0">
                <a:latin typeface="Times New Roman"/>
                <a:cs typeface="Times New Roman"/>
              </a:rPr>
              <a:t>BC)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41"/>
              </a:spcBef>
            </a:pPr>
            <a:endParaRPr sz="1498" dirty="0">
              <a:latin typeface="Times New Roman"/>
              <a:cs typeface="Times New Roman"/>
            </a:endParaRPr>
          </a:p>
          <a:p>
            <a:pPr marL="16713"/>
            <a:r>
              <a:rPr sz="1543" spc="73" dirty="0">
                <a:latin typeface="Times New Roman"/>
                <a:cs typeface="Times New Roman"/>
              </a:rPr>
              <a:t>K</a:t>
            </a:r>
            <a:r>
              <a:rPr sz="1225" spc="73" dirty="0">
                <a:latin typeface="Times New Roman"/>
                <a:cs typeface="Times New Roman"/>
              </a:rPr>
              <a:t>ARL </a:t>
            </a:r>
            <a:r>
              <a:rPr sz="1543" spc="77" dirty="0">
                <a:latin typeface="Times New Roman"/>
                <a:cs typeface="Times New Roman"/>
              </a:rPr>
              <a:t>B</a:t>
            </a:r>
            <a:r>
              <a:rPr sz="1225" spc="77" dirty="0">
                <a:latin typeface="Times New Roman"/>
                <a:cs typeface="Times New Roman"/>
              </a:rPr>
              <a:t>ÜHLER </a:t>
            </a:r>
            <a:r>
              <a:rPr sz="1543" spc="5" dirty="0">
                <a:latin typeface="Times New Roman"/>
                <a:cs typeface="Times New Roman"/>
              </a:rPr>
              <a:t>(1879–1963</a:t>
            </a:r>
            <a:r>
              <a:rPr sz="1543" spc="-141" dirty="0">
                <a:latin typeface="Times New Roman"/>
                <a:cs typeface="Times New Roman"/>
              </a:rPr>
              <a:t> </a:t>
            </a:r>
            <a:r>
              <a:rPr sz="1543" spc="9" dirty="0">
                <a:latin typeface="Times New Roman"/>
                <a:cs typeface="Times New Roman"/>
              </a:rPr>
              <a:t>AD)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046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71737"/>
            <a:ext cx="8613417" cy="3348346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543" b="1" spc="9" dirty="0" smtClean="0">
                <a:latin typeface="Times New Roman"/>
                <a:cs typeface="Times New Roman"/>
              </a:rPr>
              <a:t>The </a:t>
            </a:r>
            <a:r>
              <a:rPr sz="1543" b="1" spc="5" dirty="0">
                <a:latin typeface="Times New Roman"/>
                <a:cs typeface="Times New Roman"/>
              </a:rPr>
              <a:t>tool character of</a:t>
            </a:r>
            <a:r>
              <a:rPr sz="1543" b="1" spc="-109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language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23"/>
              </a:spcBef>
            </a:pPr>
            <a:endParaRPr sz="2178" dirty="0">
              <a:latin typeface="Times New Roman"/>
              <a:cs typeface="Times New Roman"/>
            </a:endParaRPr>
          </a:p>
          <a:p>
            <a:pPr marL="299113" marR="4611" algn="just">
              <a:lnSpc>
                <a:spcPct val="107400"/>
              </a:lnSpc>
            </a:pPr>
            <a:r>
              <a:rPr sz="1543" spc="5" dirty="0">
                <a:latin typeface="Times New Roman"/>
                <a:cs typeface="Times New Roman"/>
              </a:rPr>
              <a:t>Die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Sprache</a:t>
            </a:r>
            <a:r>
              <a:rPr sz="1543" spc="-54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ist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9" dirty="0">
                <a:latin typeface="Times New Roman"/>
                <a:cs typeface="Times New Roman"/>
              </a:rPr>
              <a:t>dem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-5" dirty="0">
                <a:latin typeface="Times New Roman"/>
                <a:cs typeface="Times New Roman"/>
              </a:rPr>
              <a:t>Werkzeug</a:t>
            </a:r>
            <a:r>
              <a:rPr sz="1543" spc="-59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verwandt;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auch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sie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gehört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zu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den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Geräten</a:t>
            </a:r>
            <a:r>
              <a:rPr sz="1543" spc="-59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des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Lebens,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ist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ein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Organon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wie  das dingliche Gerät, das leibesfremde Zwischending; die Sprache </a:t>
            </a:r>
            <a:r>
              <a:rPr sz="1543" dirty="0">
                <a:latin typeface="Times New Roman"/>
                <a:cs typeface="Times New Roman"/>
              </a:rPr>
              <a:t>ist </a:t>
            </a:r>
            <a:r>
              <a:rPr sz="1543" spc="5" dirty="0">
                <a:latin typeface="Times New Roman"/>
                <a:cs typeface="Times New Roman"/>
              </a:rPr>
              <a:t>wie das </a:t>
            </a:r>
            <a:r>
              <a:rPr sz="1543" spc="-5" dirty="0">
                <a:latin typeface="Times New Roman"/>
                <a:cs typeface="Times New Roman"/>
              </a:rPr>
              <a:t>Werkzeug </a:t>
            </a:r>
            <a:r>
              <a:rPr sz="1543" spc="5" dirty="0">
                <a:latin typeface="Times New Roman"/>
                <a:cs typeface="Times New Roman"/>
              </a:rPr>
              <a:t>ein </a:t>
            </a:r>
            <a:r>
              <a:rPr sz="1543" i="1" spc="5" dirty="0">
                <a:latin typeface="Times New Roman"/>
                <a:cs typeface="Times New Roman"/>
              </a:rPr>
              <a:t>geformter  Mittler</a:t>
            </a:r>
            <a:r>
              <a:rPr sz="1543" spc="5" dirty="0">
                <a:latin typeface="Times New Roman"/>
                <a:cs typeface="Times New Roman"/>
              </a:rPr>
              <a:t>. Nur sind es nicht die materiellen Dinge, die auf den sprachlichen Mittler reagieren, sondern es  sind die lebenden </a:t>
            </a:r>
            <a:r>
              <a:rPr sz="1543" spc="-14" dirty="0">
                <a:latin typeface="Times New Roman"/>
                <a:cs typeface="Times New Roman"/>
              </a:rPr>
              <a:t>Wesen, </a:t>
            </a:r>
            <a:r>
              <a:rPr sz="1543" spc="5" dirty="0">
                <a:latin typeface="Times New Roman"/>
                <a:cs typeface="Times New Roman"/>
              </a:rPr>
              <a:t>mit denen wir</a:t>
            </a:r>
            <a:r>
              <a:rPr sz="1543" spc="-113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verkehren.</a:t>
            </a:r>
          </a:p>
          <a:p>
            <a:pPr>
              <a:spcBef>
                <a:spcPts val="32"/>
              </a:spcBef>
            </a:pPr>
            <a:endParaRPr sz="2360" dirty="0">
              <a:latin typeface="Times New Roman"/>
              <a:cs typeface="Times New Roman"/>
            </a:endParaRPr>
          </a:p>
          <a:p>
            <a:pPr marL="299113" marR="6916" algn="just">
              <a:lnSpc>
                <a:spcPct val="107400"/>
              </a:lnSpc>
            </a:pPr>
            <a:r>
              <a:rPr sz="1543" spc="5" dirty="0">
                <a:latin typeface="Times New Roman"/>
                <a:cs typeface="Times New Roman"/>
              </a:rPr>
              <a:t>[Language</a:t>
            </a:r>
            <a:r>
              <a:rPr sz="1543" spc="-95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is</a:t>
            </a:r>
            <a:r>
              <a:rPr sz="1543" spc="-50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akin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to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59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tool:</a:t>
            </a:r>
            <a:r>
              <a:rPr sz="1543" spc="59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language</a:t>
            </a:r>
            <a:r>
              <a:rPr sz="1543" spc="-8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belongs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to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instruments</a:t>
            </a:r>
            <a:r>
              <a:rPr sz="1543" spc="-8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of</a:t>
            </a:r>
            <a:r>
              <a:rPr sz="1543" spc="-59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life,</a:t>
            </a:r>
            <a:r>
              <a:rPr sz="1543" spc="-50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it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is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an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organon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like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59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material  instrument,</a:t>
            </a:r>
            <a:r>
              <a:rPr sz="1543" spc="-68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a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body-extraneous</a:t>
            </a:r>
            <a:r>
              <a:rPr sz="1543" spc="-91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hybrid;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language</a:t>
            </a:r>
            <a:r>
              <a:rPr sz="1543" spc="-68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is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–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like</a:t>
            </a:r>
            <a:r>
              <a:rPr sz="1543" spc="-5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5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tool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–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a</a:t>
            </a:r>
            <a:r>
              <a:rPr sz="1543" spc="-36" dirty="0">
                <a:latin typeface="Times New Roman"/>
                <a:cs typeface="Times New Roman"/>
              </a:rPr>
              <a:t> </a:t>
            </a:r>
            <a:r>
              <a:rPr sz="1543" i="1" spc="5" dirty="0">
                <a:latin typeface="Times New Roman"/>
                <a:cs typeface="Times New Roman"/>
              </a:rPr>
              <a:t>purposefully</a:t>
            </a:r>
            <a:r>
              <a:rPr sz="1543" i="1" spc="-77" dirty="0">
                <a:latin typeface="Times New Roman"/>
                <a:cs typeface="Times New Roman"/>
              </a:rPr>
              <a:t> </a:t>
            </a:r>
            <a:r>
              <a:rPr sz="1543" i="1" spc="5" dirty="0">
                <a:latin typeface="Times New Roman"/>
                <a:cs typeface="Times New Roman"/>
              </a:rPr>
              <a:t>designed</a:t>
            </a:r>
            <a:r>
              <a:rPr sz="1543" i="1" spc="-68" dirty="0">
                <a:latin typeface="Times New Roman"/>
                <a:cs typeface="Times New Roman"/>
              </a:rPr>
              <a:t> </a:t>
            </a:r>
            <a:r>
              <a:rPr sz="1543" i="1" spc="5" dirty="0">
                <a:latin typeface="Times New Roman"/>
                <a:cs typeface="Times New Roman"/>
              </a:rPr>
              <a:t>mediator</a:t>
            </a:r>
            <a:r>
              <a:rPr sz="1543" spc="5" dirty="0">
                <a:latin typeface="Times New Roman"/>
                <a:cs typeface="Times New Roman"/>
              </a:rPr>
              <a:t>.</a:t>
            </a:r>
            <a:r>
              <a:rPr sz="1543" spc="59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  only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difference</a:t>
            </a:r>
            <a:r>
              <a:rPr sz="1543" spc="-82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is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that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it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is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not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material</a:t>
            </a:r>
            <a:r>
              <a:rPr sz="1543" spc="-8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things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which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react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to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linguistic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mediator,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-5" dirty="0">
                <a:latin typeface="Times New Roman"/>
                <a:cs typeface="Times New Roman"/>
              </a:rPr>
              <a:t>but</a:t>
            </a:r>
            <a:r>
              <a:rPr sz="1543" spc="-64" dirty="0">
                <a:latin typeface="Times New Roman"/>
                <a:cs typeface="Times New Roman"/>
              </a:rPr>
              <a:t> </a:t>
            </a:r>
            <a:r>
              <a:rPr sz="1543" dirty="0">
                <a:latin typeface="Times New Roman"/>
                <a:cs typeface="Times New Roman"/>
              </a:rPr>
              <a:t>living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beings</a:t>
            </a:r>
            <a:r>
              <a:rPr sz="1543" spc="-73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with  </a:t>
            </a:r>
            <a:r>
              <a:rPr sz="1543" spc="9" dirty="0">
                <a:latin typeface="Times New Roman"/>
                <a:cs typeface="Times New Roman"/>
              </a:rPr>
              <a:t>whom we</a:t>
            </a:r>
            <a:r>
              <a:rPr sz="1543" spc="-45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communicate.]</a:t>
            </a:r>
            <a:endParaRPr sz="1543" dirty="0">
              <a:latin typeface="Times New Roman"/>
              <a:cs typeface="Times New Roman"/>
            </a:endParaRPr>
          </a:p>
          <a:p>
            <a:pPr marR="6916" algn="r">
              <a:spcBef>
                <a:spcPts val="1039"/>
              </a:spcBef>
            </a:pPr>
            <a:r>
              <a:rPr sz="1543" spc="5" dirty="0">
                <a:latin typeface="Times New Roman"/>
                <a:cs typeface="Times New Roman"/>
              </a:rPr>
              <a:t>K. Bühler 1934, p.</a:t>
            </a:r>
            <a:r>
              <a:rPr sz="1543" spc="-27" dirty="0">
                <a:latin typeface="Times New Roman"/>
                <a:cs typeface="Times New Roman"/>
              </a:rPr>
              <a:t> </a:t>
            </a:r>
            <a:r>
              <a:rPr sz="1543" spc="9" dirty="0">
                <a:latin typeface="Times New Roman"/>
                <a:cs typeface="Times New Roman"/>
              </a:rPr>
              <a:t>XXI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267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71738"/>
            <a:ext cx="3640503" cy="922298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543" b="1" dirty="0" err="1" smtClean="0">
                <a:latin typeface="Times New Roman"/>
                <a:cs typeface="Times New Roman"/>
              </a:rPr>
              <a:t>Bühler’s</a:t>
            </a:r>
            <a:r>
              <a:rPr sz="1543" b="1" dirty="0" smtClean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organon</a:t>
            </a:r>
            <a:r>
              <a:rPr sz="1543" b="1" spc="-77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model</a:t>
            </a:r>
            <a:endParaRPr sz="1543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24" dirty="0">
              <a:latin typeface="Times New Roman"/>
              <a:cs typeface="Times New Roman"/>
            </a:endParaRPr>
          </a:p>
          <a:p>
            <a:pPr>
              <a:spcBef>
                <a:spcPts val="27"/>
              </a:spcBef>
            </a:pPr>
            <a:endParaRPr sz="1361" dirty="0">
              <a:latin typeface="Times New Roman"/>
              <a:cs typeface="Times New Roman"/>
            </a:endParaRPr>
          </a:p>
          <a:p>
            <a:pPr marL="1668464"/>
            <a:r>
              <a:rPr sz="1271" spc="-9" dirty="0">
                <a:latin typeface="Arial"/>
                <a:cs typeface="Arial"/>
              </a:rPr>
              <a:t>Objects </a:t>
            </a:r>
            <a:r>
              <a:rPr sz="1271" spc="-14" dirty="0">
                <a:latin typeface="Arial"/>
                <a:cs typeface="Arial"/>
              </a:rPr>
              <a:t>and states </a:t>
            </a:r>
            <a:r>
              <a:rPr sz="1271" spc="-9" dirty="0">
                <a:latin typeface="Arial"/>
                <a:cs typeface="Arial"/>
              </a:rPr>
              <a:t>of</a:t>
            </a:r>
            <a:r>
              <a:rPr sz="1271" spc="45" dirty="0">
                <a:latin typeface="Arial"/>
                <a:cs typeface="Arial"/>
              </a:rPr>
              <a:t> </a:t>
            </a:r>
            <a:r>
              <a:rPr sz="1271" spc="-18" dirty="0">
                <a:latin typeface="Arial"/>
                <a:cs typeface="Arial"/>
              </a:rPr>
              <a:t>affair</a:t>
            </a:r>
            <a:endParaRPr sz="1271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56673" y="1351452"/>
            <a:ext cx="2558782" cy="3250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6" name="object 6"/>
          <p:cNvSpPr/>
          <p:nvPr/>
        </p:nvSpPr>
        <p:spPr>
          <a:xfrm>
            <a:off x="3995815" y="2516045"/>
            <a:ext cx="764869" cy="968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7" name="object 7"/>
          <p:cNvSpPr txBox="1"/>
          <p:nvPr/>
        </p:nvSpPr>
        <p:spPr>
          <a:xfrm>
            <a:off x="4200194" y="2491931"/>
            <a:ext cx="327340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spc="-9" dirty="0">
                <a:latin typeface="Arial"/>
                <a:cs typeface="Arial"/>
              </a:rPr>
              <a:t>sign</a:t>
            </a:r>
            <a:endParaRPr sz="1271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79864" y="2668977"/>
            <a:ext cx="81259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-236" dirty="0">
                <a:latin typeface="Times New Roman"/>
                <a:cs typeface="Times New Roman"/>
              </a:rPr>
              <a:t>A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21771" y="2554187"/>
            <a:ext cx="81259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-236" dirty="0">
                <a:latin typeface="Times New Roman"/>
                <a:cs typeface="Times New Roman"/>
              </a:rPr>
              <a:t>A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84428" y="2479499"/>
            <a:ext cx="81259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-236" dirty="0">
                <a:latin typeface="Times New Roman"/>
                <a:cs typeface="Times New Roman"/>
              </a:rPr>
              <a:t>A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36571" y="2783766"/>
            <a:ext cx="484094" cy="410219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lnSpc>
                <a:spcPts val="1135"/>
              </a:lnSpc>
              <a:spcBef>
                <a:spcPts val="100"/>
              </a:spcBef>
              <a:tabLst>
                <a:tab pos="413802" algn="l"/>
              </a:tabLst>
            </a:pPr>
            <a:r>
              <a:rPr sz="1135" i="1" spc="-236" dirty="0">
                <a:latin typeface="Times New Roman"/>
                <a:cs typeface="Times New Roman"/>
              </a:rPr>
              <a:t>A	</a:t>
            </a:r>
            <a:r>
              <a:rPr sz="1135" i="1" spc="-64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  <a:p>
            <a:pPr marL="69159">
              <a:lnSpc>
                <a:spcPts val="902"/>
              </a:lnSpc>
              <a:tabLst>
                <a:tab pos="355593" algn="l"/>
              </a:tabLst>
            </a:pPr>
            <a:r>
              <a:rPr sz="1135" i="1" spc="-236" dirty="0">
                <a:latin typeface="Times New Roman"/>
                <a:cs typeface="Times New Roman"/>
              </a:rPr>
              <a:t>A	</a:t>
            </a:r>
            <a:r>
              <a:rPr sz="1135" i="1" spc="-64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  <a:p>
            <a:pPr marL="184424" marR="119299" indent="-58209">
              <a:lnSpc>
                <a:spcPct val="66400"/>
              </a:lnSpc>
              <a:spcBef>
                <a:spcPts val="227"/>
              </a:spcBef>
            </a:pPr>
            <a:r>
              <a:rPr sz="1135" i="1" spc="-236" dirty="0">
                <a:latin typeface="Times New Roman"/>
                <a:cs typeface="Times New Roman"/>
              </a:rPr>
              <a:t>A  </a:t>
            </a:r>
            <a:r>
              <a:rPr sz="1135" i="1" spc="-250" dirty="0">
                <a:latin typeface="Times New Roman"/>
                <a:cs typeface="Times New Roman"/>
              </a:rPr>
              <a:t>A</a:t>
            </a:r>
            <a:r>
              <a:rPr sz="1135" i="1" spc="168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95770" y="2668977"/>
            <a:ext cx="81259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168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53861" y="2554187"/>
            <a:ext cx="81259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168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91204" y="2479499"/>
            <a:ext cx="81259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168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10567" y="2810056"/>
            <a:ext cx="801061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transmitter</a:t>
            </a:r>
            <a:endParaRPr sz="1271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216816" y="2810056"/>
            <a:ext cx="607423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receiver</a:t>
            </a:r>
            <a:endParaRPr sz="1271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57594" y="3086668"/>
            <a:ext cx="81259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-236" dirty="0">
                <a:latin typeface="Times New Roman"/>
                <a:cs typeface="Times New Roman"/>
              </a:rPr>
              <a:t>A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42795" y="2857091"/>
            <a:ext cx="138313" cy="301572"/>
          </a:xfrm>
          <a:prstGeom prst="rect">
            <a:avLst/>
          </a:prstGeom>
        </p:spPr>
        <p:txBody>
          <a:bodyPr vert="horz" wrap="square" lIns="0" tIns="70309" rIns="0" bIns="0" rtlCol="0">
            <a:spAutoFit/>
          </a:bodyPr>
          <a:lstStyle/>
          <a:p>
            <a:pPr marL="68006" marR="4611" indent="-57056">
              <a:lnSpc>
                <a:spcPct val="66400"/>
              </a:lnSpc>
              <a:spcBef>
                <a:spcPts val="554"/>
              </a:spcBef>
            </a:pPr>
            <a:r>
              <a:rPr sz="1135" i="1" spc="-236" dirty="0">
                <a:latin typeface="Times New Roman"/>
                <a:cs typeface="Times New Roman"/>
              </a:rPr>
              <a:t>A  A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52062" y="2491932"/>
            <a:ext cx="1100738" cy="380704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spc="-14" dirty="0">
                <a:latin typeface="Arial"/>
                <a:cs typeface="Arial"/>
              </a:rPr>
              <a:t>EXPRESSION</a:t>
            </a:r>
            <a:endParaRPr sz="1271">
              <a:latin typeface="Arial"/>
              <a:cs typeface="Arial"/>
            </a:endParaRPr>
          </a:p>
          <a:p>
            <a:pPr marR="191340" algn="r">
              <a:spcBef>
                <a:spcPts val="5"/>
              </a:spcBef>
            </a:pPr>
            <a:r>
              <a:rPr sz="1135" i="1" spc="-499" dirty="0">
                <a:latin typeface="Times New Roman"/>
                <a:cs typeface="Times New Roman"/>
              </a:rPr>
              <a:t>A</a:t>
            </a:r>
            <a:r>
              <a:rPr sz="1702" i="1" spc="-354" baseline="-20000" dirty="0">
                <a:latin typeface="Times New Roman"/>
                <a:cs typeface="Times New Roman"/>
              </a:rPr>
              <a:t>A</a:t>
            </a:r>
            <a:endParaRPr sz="1702" baseline="-20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919421" y="2971880"/>
            <a:ext cx="138313" cy="294931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68006">
              <a:lnSpc>
                <a:spcPts val="1135"/>
              </a:lnSpc>
              <a:spcBef>
                <a:spcPts val="100"/>
              </a:spcBef>
            </a:pPr>
            <a:r>
              <a:rPr sz="1135" i="1" spc="168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  <a:p>
            <a:pPr marL="11527">
              <a:lnSpc>
                <a:spcPts val="1135"/>
              </a:lnSpc>
            </a:pPr>
            <a:r>
              <a:rPr sz="1135" i="1" spc="168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034221" y="2857090"/>
            <a:ext cx="81259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168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20188" y="2491932"/>
            <a:ext cx="667935" cy="521768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spc="-14" dirty="0">
                <a:latin typeface="Arial"/>
                <a:cs typeface="Arial"/>
              </a:rPr>
              <a:t>APPEAL</a:t>
            </a:r>
            <a:endParaRPr sz="1271">
              <a:latin typeface="Arial"/>
              <a:cs typeface="Arial"/>
            </a:endParaRPr>
          </a:p>
          <a:p>
            <a:pPr marL="182119">
              <a:spcBef>
                <a:spcPts val="1139"/>
              </a:spcBef>
            </a:pPr>
            <a:r>
              <a:rPr sz="1702" i="1" spc="-136" baseline="-20000" dirty="0">
                <a:latin typeface="Times New Roman"/>
                <a:cs typeface="Times New Roman"/>
              </a:rPr>
              <a:t> </a:t>
            </a:r>
            <a:r>
              <a:rPr sz="1135" i="1" spc="168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154551" y="2422776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154551" y="2338405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54551" y="2252652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154551" y="2168280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154551" y="2082526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154551" y="1998156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54551" y="1913786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154551" y="1828032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154551" y="1743660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579171" y="2422776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79171" y="2338405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579171" y="2252652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579171" y="2168280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579171" y="1917934"/>
            <a:ext cx="1585985" cy="211860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r>
              <a:rPr sz="1271" spc="18" dirty="0">
                <a:latin typeface="Arial"/>
                <a:cs typeface="Arial"/>
              </a:rPr>
              <a:t>REPRESEN</a:t>
            </a:r>
            <a:r>
              <a:rPr sz="1271" spc="-141" dirty="0">
                <a:latin typeface="Arial"/>
                <a:cs typeface="Arial"/>
              </a:rPr>
              <a:t>T</a:t>
            </a:r>
            <a:r>
              <a:rPr sz="1271" spc="-132" dirty="0">
                <a:latin typeface="Arial"/>
                <a:cs typeface="Arial"/>
              </a:rPr>
              <a:t>A</a:t>
            </a:r>
            <a:r>
              <a:rPr sz="1271" spc="9" dirty="0">
                <a:latin typeface="Arial"/>
                <a:cs typeface="Arial"/>
              </a:rPr>
              <a:t>TION</a:t>
            </a:r>
            <a:endParaRPr sz="1271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579171" y="1998156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579171" y="1913786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579171" y="1828032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79171" y="1743660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48327" y="3712953"/>
            <a:ext cx="8899840" cy="2219220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 marR="6916" algn="just">
              <a:lnSpc>
                <a:spcPct val="107100"/>
              </a:lnSpc>
              <a:spcBef>
                <a:spcPts val="82"/>
              </a:spcBef>
            </a:pPr>
            <a:r>
              <a:rPr sz="1543" spc="5" dirty="0">
                <a:latin typeface="Times New Roman"/>
                <a:cs typeface="Times New Roman"/>
              </a:rPr>
              <a:t>Representation</a:t>
            </a:r>
            <a:r>
              <a:rPr sz="1543" spc="-50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refers</a:t>
            </a:r>
            <a:r>
              <a:rPr sz="1543" spc="-27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to</a:t>
            </a:r>
            <a:r>
              <a:rPr sz="1543" spc="-18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18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language-based</a:t>
            </a:r>
            <a:r>
              <a:rPr sz="1543" spc="-50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transfer</a:t>
            </a:r>
            <a:r>
              <a:rPr sz="1543" spc="-27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of</a:t>
            </a:r>
            <a:r>
              <a:rPr sz="1543" spc="-18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information.</a:t>
            </a:r>
            <a:r>
              <a:rPr sz="1543" spc="54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Expression</a:t>
            </a:r>
            <a:r>
              <a:rPr sz="1543" spc="-41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refers</a:t>
            </a:r>
            <a:r>
              <a:rPr sz="1543" spc="-27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to</a:t>
            </a:r>
            <a:r>
              <a:rPr sz="1543" spc="-18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18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way</a:t>
            </a:r>
            <a:r>
              <a:rPr sz="1543" spc="-27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the</a:t>
            </a:r>
            <a:r>
              <a:rPr sz="1543" spc="-18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transmitter  produces the sign. Appeal refers to the way the sign </a:t>
            </a:r>
            <a:r>
              <a:rPr sz="1543" dirty="0">
                <a:latin typeface="Times New Roman"/>
                <a:cs typeface="Times New Roman"/>
              </a:rPr>
              <a:t>affects </a:t>
            </a: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dirty="0">
                <a:latin typeface="Times New Roman"/>
                <a:cs typeface="Times New Roman"/>
              </a:rPr>
              <a:t>receiver beyond </a:t>
            </a:r>
            <a:r>
              <a:rPr sz="1543" spc="5" dirty="0">
                <a:latin typeface="Times New Roman"/>
                <a:cs typeface="Times New Roman"/>
              </a:rPr>
              <a:t>the bare content of the</a:t>
            </a:r>
            <a:r>
              <a:rPr sz="1543" spc="-200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sign.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36"/>
              </a:spcBef>
            </a:pPr>
            <a:endParaRPr sz="1498" dirty="0">
              <a:latin typeface="Times New Roman"/>
              <a:cs typeface="Times New Roman"/>
            </a:endParaRPr>
          </a:p>
          <a:p>
            <a:pPr marL="11527"/>
            <a:r>
              <a:rPr sz="1543" b="1" spc="9" dirty="0" smtClean="0">
                <a:latin typeface="Times New Roman"/>
                <a:cs typeface="Times New Roman"/>
              </a:rPr>
              <a:t>Shannon </a:t>
            </a:r>
            <a:r>
              <a:rPr sz="1543" b="1" spc="14" dirty="0">
                <a:latin typeface="Times New Roman"/>
                <a:cs typeface="Times New Roman"/>
              </a:rPr>
              <a:t>&amp; </a:t>
            </a:r>
            <a:r>
              <a:rPr sz="1543" b="1" spc="-18" dirty="0">
                <a:latin typeface="Times New Roman"/>
                <a:cs typeface="Times New Roman"/>
              </a:rPr>
              <a:t>Weaver’s </a:t>
            </a:r>
            <a:r>
              <a:rPr sz="1543" b="1" dirty="0">
                <a:latin typeface="Times New Roman"/>
                <a:cs typeface="Times New Roman"/>
              </a:rPr>
              <a:t>information </a:t>
            </a:r>
            <a:r>
              <a:rPr sz="1543" b="1" spc="5" dirty="0">
                <a:latin typeface="Times New Roman"/>
                <a:cs typeface="Times New Roman"/>
              </a:rPr>
              <a:t>theory</a:t>
            </a:r>
            <a:r>
              <a:rPr sz="1543" b="1" spc="-118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1949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5"/>
              </a:spcBef>
            </a:pPr>
            <a:endParaRPr sz="1407" dirty="0">
              <a:latin typeface="Times New Roman"/>
              <a:cs typeface="Times New Roman"/>
            </a:endParaRPr>
          </a:p>
          <a:p>
            <a:pPr marL="11527" marR="4611" algn="just">
              <a:lnSpc>
                <a:spcPct val="107400"/>
              </a:lnSpc>
            </a:pPr>
            <a:r>
              <a:rPr sz="1543" spc="5" dirty="0">
                <a:latin typeface="Times New Roman"/>
                <a:cs typeface="Times New Roman"/>
              </a:rPr>
              <a:t>Central notions besides transmitter and </a:t>
            </a:r>
            <a:r>
              <a:rPr sz="1543" dirty="0">
                <a:latin typeface="Times New Roman"/>
                <a:cs typeface="Times New Roman"/>
              </a:rPr>
              <a:t>receiver </a:t>
            </a:r>
            <a:r>
              <a:rPr sz="1543" spc="5" dirty="0">
                <a:latin typeface="Times New Roman"/>
                <a:cs typeface="Times New Roman"/>
              </a:rPr>
              <a:t>are the band width of the channel, the redundancy and </a:t>
            </a:r>
            <a:r>
              <a:rPr sz="1543" dirty="0">
                <a:latin typeface="Times New Roman"/>
                <a:cs typeface="Times New Roman"/>
              </a:rPr>
              <a:t>relative  </a:t>
            </a:r>
            <a:r>
              <a:rPr sz="1543" spc="5" dirty="0">
                <a:latin typeface="Times New Roman"/>
                <a:cs typeface="Times New Roman"/>
              </a:rPr>
              <a:t>entropy of the codes, and the noise in the transmission. </a:t>
            </a:r>
            <a:r>
              <a:rPr sz="1543" dirty="0">
                <a:latin typeface="Times New Roman"/>
                <a:cs typeface="Times New Roman"/>
              </a:rPr>
              <a:t>Its laws </a:t>
            </a:r>
            <a:r>
              <a:rPr sz="1543" spc="5" dirty="0">
                <a:latin typeface="Times New Roman"/>
                <a:cs typeface="Times New Roman"/>
              </a:rPr>
              <a:t>hold also in </a:t>
            </a:r>
            <a:r>
              <a:rPr sz="1543" dirty="0">
                <a:latin typeface="Times New Roman"/>
                <a:cs typeface="Times New Roman"/>
              </a:rPr>
              <a:t>everyday conversation, </a:t>
            </a:r>
            <a:r>
              <a:rPr sz="1543" spc="-5" dirty="0">
                <a:latin typeface="Times New Roman"/>
                <a:cs typeface="Times New Roman"/>
              </a:rPr>
              <a:t>but </a:t>
            </a:r>
            <a:r>
              <a:rPr sz="1543" spc="5" dirty="0">
                <a:latin typeface="Times New Roman"/>
                <a:cs typeface="Times New Roman"/>
              </a:rPr>
              <a:t>back-  ground noises, slurring of speech, hardness of hearing, </a:t>
            </a:r>
            <a:r>
              <a:rPr sz="1543" dirty="0">
                <a:latin typeface="Times New Roman"/>
                <a:cs typeface="Times New Roman"/>
              </a:rPr>
              <a:t>etc., </a:t>
            </a:r>
            <a:r>
              <a:rPr sz="1543" spc="5" dirty="0">
                <a:latin typeface="Times New Roman"/>
                <a:cs typeface="Times New Roman"/>
              </a:rPr>
              <a:t>are not components of the natural communication  mechanism.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758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71737"/>
            <a:ext cx="8611689" cy="4462882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543" b="1" spc="9" dirty="0" smtClean="0">
                <a:latin typeface="Times New Roman"/>
                <a:cs typeface="Times New Roman"/>
              </a:rPr>
              <a:t>Comparing </a:t>
            </a:r>
            <a:r>
              <a:rPr sz="1543" b="1" spc="5" dirty="0">
                <a:latin typeface="Times New Roman"/>
                <a:cs typeface="Times New Roman"/>
              </a:rPr>
              <a:t>organon model </a:t>
            </a:r>
            <a:r>
              <a:rPr sz="1543" b="1" spc="9" dirty="0">
                <a:latin typeface="Times New Roman"/>
                <a:cs typeface="Times New Roman"/>
              </a:rPr>
              <a:t>and </a:t>
            </a:r>
            <a:r>
              <a:rPr sz="1543" spc="77" dirty="0" smtClean="0">
                <a:latin typeface="Times New Roman"/>
                <a:cs typeface="Times New Roman"/>
              </a:rPr>
              <a:t>C</a:t>
            </a:r>
            <a:r>
              <a:rPr sz="1225" spc="77" dirty="0" smtClean="0">
                <a:latin typeface="Times New Roman"/>
                <a:cs typeface="Times New Roman"/>
              </a:rPr>
              <a:t>URIOUS</a:t>
            </a:r>
            <a:endParaRPr lang="tr-TR" sz="1225" spc="77" dirty="0" smtClean="0">
              <a:latin typeface="Times New Roman"/>
              <a:cs typeface="Times New Roman"/>
            </a:endParaRPr>
          </a:p>
          <a:p>
            <a:pPr marL="11527">
              <a:spcBef>
                <a:spcPts val="113"/>
              </a:spcBef>
            </a:pPr>
            <a:endParaRPr sz="2178" dirty="0">
              <a:latin typeface="Times New Roman"/>
              <a:cs typeface="Times New Roman"/>
            </a:endParaRPr>
          </a:p>
          <a:p>
            <a:pPr marL="299113" marR="6340" algn="just">
              <a:lnSpc>
                <a:spcPct val="107100"/>
              </a:lnSpc>
            </a:pP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dirty="0">
                <a:latin typeface="Times New Roman"/>
                <a:cs typeface="Times New Roman"/>
              </a:rPr>
              <a:t>organon </a:t>
            </a:r>
            <a:r>
              <a:rPr sz="1543" spc="5" dirty="0">
                <a:latin typeface="Times New Roman"/>
                <a:cs typeface="Times New Roman"/>
              </a:rPr>
              <a:t>model describes the relation between the ‘transmitter’ and the </a:t>
            </a:r>
            <a:r>
              <a:rPr sz="1543" dirty="0">
                <a:latin typeface="Times New Roman"/>
                <a:cs typeface="Times New Roman"/>
              </a:rPr>
              <a:t>‘receiver’ </a:t>
            </a:r>
            <a:r>
              <a:rPr sz="1543" spc="5" dirty="0">
                <a:latin typeface="Times New Roman"/>
                <a:cs typeface="Times New Roman"/>
              </a:rPr>
              <a:t>from an </a:t>
            </a:r>
            <a:r>
              <a:rPr sz="1543" dirty="0">
                <a:latin typeface="Times New Roman"/>
                <a:cs typeface="Times New Roman"/>
              </a:rPr>
              <a:t>external  viewpoint </a:t>
            </a:r>
            <a:r>
              <a:rPr sz="1543" spc="5" dirty="0">
                <a:latin typeface="Times New Roman"/>
                <a:cs typeface="Times New Roman"/>
              </a:rPr>
              <a:t>and </a:t>
            </a:r>
            <a:r>
              <a:rPr sz="1543" dirty="0">
                <a:latin typeface="Times New Roman"/>
                <a:cs typeface="Times New Roman"/>
              </a:rPr>
              <a:t>is </a:t>
            </a:r>
            <a:r>
              <a:rPr sz="1543" spc="5" dirty="0">
                <a:latin typeface="Times New Roman"/>
                <a:cs typeface="Times New Roman"/>
              </a:rPr>
              <a:t>therefore limited to immediate</a:t>
            </a:r>
            <a:r>
              <a:rPr sz="1543" spc="-141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reference.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18"/>
              </a:spcBef>
            </a:pPr>
            <a:endParaRPr sz="1724" dirty="0">
              <a:latin typeface="Times New Roman"/>
              <a:cs typeface="Times New Roman"/>
            </a:endParaRPr>
          </a:p>
          <a:p>
            <a:pPr marL="299113" marR="5763" algn="just">
              <a:lnSpc>
                <a:spcPct val="107100"/>
              </a:lnSpc>
            </a:pP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spc="68" dirty="0">
                <a:latin typeface="Times New Roman"/>
                <a:cs typeface="Times New Roman"/>
              </a:rPr>
              <a:t>S</a:t>
            </a:r>
            <a:r>
              <a:rPr sz="1225" spc="68" dirty="0">
                <a:latin typeface="Times New Roman"/>
                <a:cs typeface="Times New Roman"/>
              </a:rPr>
              <a:t>LIM </a:t>
            </a:r>
            <a:r>
              <a:rPr sz="1543" spc="5" dirty="0">
                <a:latin typeface="Times New Roman"/>
                <a:cs typeface="Times New Roman"/>
              </a:rPr>
              <a:t>model of </a:t>
            </a:r>
            <a:r>
              <a:rPr sz="1543" spc="77" dirty="0">
                <a:latin typeface="Times New Roman"/>
                <a:cs typeface="Times New Roman"/>
              </a:rPr>
              <a:t>C</a:t>
            </a:r>
            <a:r>
              <a:rPr sz="1225" spc="77" dirty="0">
                <a:latin typeface="Times New Roman"/>
                <a:cs typeface="Times New Roman"/>
              </a:rPr>
              <a:t>URIOUS </a:t>
            </a:r>
            <a:r>
              <a:rPr sz="1543" spc="5" dirty="0">
                <a:latin typeface="Times New Roman"/>
                <a:cs typeface="Times New Roman"/>
              </a:rPr>
              <a:t>describes the internal structure of the </a:t>
            </a:r>
            <a:r>
              <a:rPr sz="1543" dirty="0">
                <a:latin typeface="Times New Roman"/>
                <a:cs typeface="Times New Roman"/>
              </a:rPr>
              <a:t>speaker-hearer </a:t>
            </a:r>
            <a:r>
              <a:rPr sz="1543" spc="5" dirty="0">
                <a:latin typeface="Times New Roman"/>
                <a:cs typeface="Times New Roman"/>
              </a:rPr>
              <a:t>and can therefore  handle mediated reference in addition to immediate</a:t>
            </a:r>
            <a:r>
              <a:rPr sz="1543" spc="-159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reference.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18"/>
              </a:spcBef>
            </a:pPr>
            <a:endParaRPr sz="1724" dirty="0">
              <a:latin typeface="Times New Roman"/>
              <a:cs typeface="Times New Roman"/>
            </a:endParaRPr>
          </a:p>
          <a:p>
            <a:pPr marL="304300" marR="5187" indent="-5763" algn="just">
              <a:lnSpc>
                <a:spcPct val="107100"/>
              </a:lnSpc>
            </a:pP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dirty="0">
                <a:latin typeface="Times New Roman"/>
                <a:cs typeface="Times New Roman"/>
              </a:rPr>
              <a:t>organon </a:t>
            </a:r>
            <a:r>
              <a:rPr sz="1543" spc="5" dirty="0">
                <a:latin typeface="Times New Roman"/>
                <a:cs typeface="Times New Roman"/>
              </a:rPr>
              <a:t>function of </a:t>
            </a:r>
            <a:r>
              <a:rPr sz="1543" dirty="0">
                <a:latin typeface="Times New Roman"/>
                <a:cs typeface="Times New Roman"/>
              </a:rPr>
              <a:t>‘expression’ is </a:t>
            </a:r>
            <a:r>
              <a:rPr sz="1543" spc="5" dirty="0">
                <a:latin typeface="Times New Roman"/>
                <a:cs typeface="Times New Roman"/>
              </a:rPr>
              <a:t>to be located in component 5+ (language synthesis) of </a:t>
            </a:r>
            <a:r>
              <a:rPr sz="1543" spc="73" dirty="0">
                <a:latin typeface="Times New Roman"/>
                <a:cs typeface="Times New Roman"/>
              </a:rPr>
              <a:t>C</a:t>
            </a:r>
            <a:r>
              <a:rPr sz="1225" spc="73" dirty="0">
                <a:latin typeface="Times New Roman"/>
                <a:cs typeface="Times New Roman"/>
              </a:rPr>
              <a:t>URI</a:t>
            </a:r>
            <a:r>
              <a:rPr sz="1543" spc="73" dirty="0">
                <a:latin typeface="Times New Roman"/>
                <a:cs typeface="Times New Roman"/>
              </a:rPr>
              <a:t>-  </a:t>
            </a:r>
            <a:r>
              <a:rPr sz="1225" spc="59" dirty="0">
                <a:latin typeface="Times New Roman"/>
                <a:cs typeface="Times New Roman"/>
              </a:rPr>
              <a:t>OUS</a:t>
            </a:r>
            <a:r>
              <a:rPr sz="1543" spc="59" dirty="0">
                <a:latin typeface="Times New Roman"/>
                <a:cs typeface="Times New Roman"/>
              </a:rPr>
              <a:t>.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18"/>
              </a:spcBef>
            </a:pPr>
            <a:endParaRPr sz="1724" dirty="0">
              <a:latin typeface="Times New Roman"/>
              <a:cs typeface="Times New Roman"/>
            </a:endParaRPr>
          </a:p>
          <a:p>
            <a:pPr marL="304300" marR="5187" indent="-5763" algn="just">
              <a:lnSpc>
                <a:spcPct val="107100"/>
              </a:lnSpc>
            </a:pP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dirty="0">
                <a:latin typeface="Times New Roman"/>
                <a:cs typeface="Times New Roman"/>
              </a:rPr>
              <a:t>organon </a:t>
            </a:r>
            <a:r>
              <a:rPr sz="1543" spc="5" dirty="0">
                <a:latin typeface="Times New Roman"/>
                <a:cs typeface="Times New Roman"/>
              </a:rPr>
              <a:t>function of ‘appeal’ </a:t>
            </a:r>
            <a:r>
              <a:rPr sz="1543" dirty="0">
                <a:latin typeface="Times New Roman"/>
                <a:cs typeface="Times New Roman"/>
              </a:rPr>
              <a:t>is </a:t>
            </a:r>
            <a:r>
              <a:rPr sz="1543" spc="5" dirty="0">
                <a:latin typeface="Times New Roman"/>
                <a:cs typeface="Times New Roman"/>
              </a:rPr>
              <a:t>to be located in component 1+ (language recognition) of </a:t>
            </a:r>
            <a:r>
              <a:rPr sz="1543" spc="77" dirty="0">
                <a:latin typeface="Times New Roman"/>
                <a:cs typeface="Times New Roman"/>
              </a:rPr>
              <a:t>C</a:t>
            </a:r>
            <a:r>
              <a:rPr sz="1225" spc="77" dirty="0">
                <a:latin typeface="Times New Roman"/>
                <a:cs typeface="Times New Roman"/>
              </a:rPr>
              <a:t>URI</a:t>
            </a:r>
            <a:r>
              <a:rPr sz="1543" spc="77" dirty="0">
                <a:latin typeface="Times New Roman"/>
                <a:cs typeface="Times New Roman"/>
              </a:rPr>
              <a:t>-  </a:t>
            </a:r>
            <a:r>
              <a:rPr sz="1225" spc="59" dirty="0">
                <a:latin typeface="Times New Roman"/>
                <a:cs typeface="Times New Roman"/>
              </a:rPr>
              <a:t>OUS</a:t>
            </a:r>
            <a:r>
              <a:rPr sz="1543" spc="59" dirty="0">
                <a:latin typeface="Times New Roman"/>
                <a:cs typeface="Times New Roman"/>
              </a:rPr>
              <a:t>.</a:t>
            </a:r>
            <a:endParaRPr sz="1543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24" dirty="0">
              <a:latin typeface="Times New Roman"/>
              <a:cs typeface="Times New Roman"/>
            </a:endParaRPr>
          </a:p>
          <a:p>
            <a:pPr marL="299113" marR="4611" algn="just">
              <a:lnSpc>
                <a:spcPct val="107600"/>
              </a:lnSpc>
            </a:pPr>
            <a:r>
              <a:rPr sz="1543" spc="5" dirty="0">
                <a:latin typeface="Times New Roman"/>
                <a:cs typeface="Times New Roman"/>
              </a:rPr>
              <a:t>The </a:t>
            </a:r>
            <a:r>
              <a:rPr sz="1543" dirty="0">
                <a:latin typeface="Times New Roman"/>
                <a:cs typeface="Times New Roman"/>
              </a:rPr>
              <a:t>organon </a:t>
            </a:r>
            <a:r>
              <a:rPr sz="1543" spc="5" dirty="0">
                <a:latin typeface="Times New Roman"/>
                <a:cs typeface="Times New Roman"/>
              </a:rPr>
              <a:t>function of ‘representation’ </a:t>
            </a:r>
            <a:r>
              <a:rPr sz="1543" dirty="0">
                <a:latin typeface="Times New Roman"/>
                <a:cs typeface="Times New Roman"/>
              </a:rPr>
              <a:t>is </a:t>
            </a:r>
            <a:r>
              <a:rPr sz="1543" spc="5" dirty="0">
                <a:latin typeface="Times New Roman"/>
                <a:cs typeface="Times New Roman"/>
              </a:rPr>
              <a:t>performed by </a:t>
            </a:r>
            <a:r>
              <a:rPr sz="1543" spc="77" dirty="0">
                <a:latin typeface="Times New Roman"/>
                <a:cs typeface="Times New Roman"/>
              </a:rPr>
              <a:t>C</a:t>
            </a:r>
            <a:r>
              <a:rPr sz="1225" spc="77" dirty="0">
                <a:latin typeface="Times New Roman"/>
                <a:cs typeface="Times New Roman"/>
              </a:rPr>
              <a:t>URIOUS </a:t>
            </a:r>
            <a:r>
              <a:rPr sz="1543" spc="5" dirty="0">
                <a:latin typeface="Times New Roman"/>
                <a:cs typeface="Times New Roman"/>
              </a:rPr>
              <a:t>in the </a:t>
            </a:r>
            <a:r>
              <a:rPr sz="1543" dirty="0">
                <a:latin typeface="Times New Roman"/>
                <a:cs typeface="Times New Roman"/>
              </a:rPr>
              <a:t>lexical, </a:t>
            </a:r>
            <a:r>
              <a:rPr sz="1543" spc="5" dirty="0">
                <a:latin typeface="Times New Roman"/>
                <a:cs typeface="Times New Roman"/>
              </a:rPr>
              <a:t>syntactic, and seman-  </a:t>
            </a:r>
            <a:r>
              <a:rPr sz="1543" dirty="0">
                <a:latin typeface="Times New Roman"/>
                <a:cs typeface="Times New Roman"/>
              </a:rPr>
              <a:t>tic </a:t>
            </a:r>
            <a:r>
              <a:rPr sz="1543" spc="5" dirty="0">
                <a:latin typeface="Times New Roman"/>
                <a:cs typeface="Times New Roman"/>
              </a:rPr>
              <a:t>components of the language-based database structure 2+ and interpreted in relation to the </a:t>
            </a:r>
            <a:r>
              <a:rPr sz="1543" dirty="0">
                <a:latin typeface="Times New Roman"/>
                <a:cs typeface="Times New Roman"/>
              </a:rPr>
              <a:t>contextual  </a:t>
            </a:r>
            <a:r>
              <a:rPr sz="1543" spc="5" dirty="0">
                <a:latin typeface="Times New Roman"/>
                <a:cs typeface="Times New Roman"/>
              </a:rPr>
              <a:t>database structure</a:t>
            </a:r>
            <a:r>
              <a:rPr sz="1543" spc="-59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2.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095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648327" y="658136"/>
            <a:ext cx="5234556" cy="730707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861" b="1" dirty="0" smtClean="0">
                <a:latin typeface="Times New Roman"/>
                <a:cs typeface="Times New Roman"/>
              </a:rPr>
              <a:t>Pragmatics </a:t>
            </a:r>
            <a:r>
              <a:rPr sz="1861" b="1" dirty="0">
                <a:latin typeface="Times New Roman"/>
                <a:cs typeface="Times New Roman"/>
              </a:rPr>
              <a:t>of tools and pragmatics of words</a:t>
            </a:r>
            <a:endParaRPr sz="1861" dirty="0">
              <a:latin typeface="Times New Roman"/>
              <a:cs typeface="Times New Roman"/>
            </a:endParaRPr>
          </a:p>
          <a:p>
            <a:pPr marL="11527">
              <a:spcBef>
                <a:spcPts val="1493"/>
              </a:spcBef>
            </a:pPr>
            <a:r>
              <a:rPr sz="1543" b="1" spc="5" dirty="0" smtClean="0">
                <a:latin typeface="Times New Roman"/>
                <a:cs typeface="Times New Roman"/>
              </a:rPr>
              <a:t>Nonliteral </a:t>
            </a:r>
            <a:r>
              <a:rPr sz="1543" b="1" spc="5" dirty="0">
                <a:latin typeface="Times New Roman"/>
                <a:cs typeface="Times New Roman"/>
              </a:rPr>
              <a:t>use of the word </a:t>
            </a:r>
            <a:r>
              <a:rPr sz="1543" dirty="0">
                <a:latin typeface="Arial"/>
                <a:cs typeface="Arial"/>
              </a:rPr>
              <a:t>table</a:t>
            </a:r>
            <a:r>
              <a:rPr sz="1543" b="1" dirty="0">
                <a:latin typeface="Times New Roman"/>
                <a:cs typeface="Times New Roman"/>
              </a:rPr>
              <a:t>: </a:t>
            </a:r>
            <a:r>
              <a:rPr sz="1543" b="1" spc="5" dirty="0">
                <a:latin typeface="Times New Roman"/>
                <a:cs typeface="Times New Roman"/>
              </a:rPr>
              <a:t>Principle of best</a:t>
            </a:r>
            <a:r>
              <a:rPr sz="1543" b="1" spc="-50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match</a:t>
            </a:r>
            <a:endParaRPr sz="1543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85949" y="1739510"/>
            <a:ext cx="459889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i="1" spc="-18" dirty="0">
                <a:latin typeface="Times New Roman"/>
                <a:cs typeface="Times New Roman"/>
              </a:rPr>
              <a:t>hearer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93669" y="1739510"/>
            <a:ext cx="536538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i="1" spc="-14" dirty="0">
                <a:latin typeface="Times New Roman"/>
                <a:cs typeface="Times New Roman"/>
              </a:rPr>
              <a:t>speaker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88853" y="3797603"/>
            <a:ext cx="867335" cy="206041"/>
          </a:xfrm>
          <a:prstGeom prst="rect">
            <a:avLst/>
          </a:prstGeom>
        </p:spPr>
        <p:txBody>
          <a:bodyPr vert="horz" wrap="square" lIns="0" tIns="10373" rIns="0" bIns="0" rtlCol="0">
            <a:spAutoFit/>
          </a:bodyPr>
          <a:lstStyle/>
          <a:p>
            <a:pPr marL="11527">
              <a:spcBef>
                <a:spcPts val="82"/>
              </a:spcBef>
            </a:pPr>
            <a:r>
              <a:rPr sz="1271" i="1" spc="-14" dirty="0">
                <a:latin typeface="Times New Roman"/>
                <a:cs typeface="Times New Roman"/>
              </a:rPr>
              <a:t>orange</a:t>
            </a:r>
            <a:r>
              <a:rPr sz="1271" i="1" spc="-45" dirty="0">
                <a:latin typeface="Times New Roman"/>
                <a:cs typeface="Times New Roman"/>
              </a:rPr>
              <a:t> </a:t>
            </a:r>
            <a:r>
              <a:rPr sz="1271" i="1" spc="-14" dirty="0">
                <a:latin typeface="Times New Roman"/>
                <a:cs typeface="Times New Roman"/>
              </a:rPr>
              <a:t>crate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91342" y="2278931"/>
            <a:ext cx="1121485" cy="406252"/>
          </a:xfrm>
          <a:prstGeom prst="rect">
            <a:avLst/>
          </a:prstGeom>
        </p:spPr>
        <p:txBody>
          <a:bodyPr vert="horz" wrap="square" lIns="0" tIns="21323" rIns="0" bIns="0" rtlCol="0">
            <a:spAutoFit/>
          </a:bodyPr>
          <a:lstStyle/>
          <a:p>
            <a:pPr marL="205172" marR="4611" indent="-194222">
              <a:lnSpc>
                <a:spcPts val="1533"/>
              </a:lnSpc>
              <a:spcBef>
                <a:spcPts val="168"/>
              </a:spcBef>
            </a:pPr>
            <a:r>
              <a:rPr sz="1271" spc="9" dirty="0">
                <a:latin typeface="Arial"/>
                <a:cs typeface="Arial"/>
              </a:rPr>
              <a:t>Put </a:t>
            </a:r>
            <a:r>
              <a:rPr sz="1271" spc="5" dirty="0">
                <a:latin typeface="Arial"/>
                <a:cs typeface="Arial"/>
              </a:rPr>
              <a:t>the </a:t>
            </a:r>
            <a:r>
              <a:rPr sz="1271" dirty="0">
                <a:latin typeface="Arial"/>
                <a:cs typeface="Arial"/>
              </a:rPr>
              <a:t>coffee  </a:t>
            </a:r>
            <a:r>
              <a:rPr sz="1271" spc="-14" dirty="0">
                <a:latin typeface="Arial"/>
                <a:cs typeface="Arial"/>
              </a:rPr>
              <a:t>on the</a:t>
            </a:r>
            <a:r>
              <a:rPr sz="1271" spc="-27" dirty="0">
                <a:latin typeface="Arial"/>
                <a:cs typeface="Arial"/>
              </a:rPr>
              <a:t> </a:t>
            </a:r>
            <a:r>
              <a:rPr sz="1271" spc="-14" dirty="0">
                <a:latin typeface="Arial"/>
                <a:cs typeface="Arial"/>
              </a:rPr>
              <a:t>table!</a:t>
            </a:r>
            <a:endParaRPr sz="1271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97523" y="2278931"/>
            <a:ext cx="1119756" cy="406252"/>
          </a:xfrm>
          <a:prstGeom prst="rect">
            <a:avLst/>
          </a:prstGeom>
        </p:spPr>
        <p:txBody>
          <a:bodyPr vert="horz" wrap="square" lIns="0" tIns="21323" rIns="0" bIns="0" rtlCol="0">
            <a:spAutoFit/>
          </a:bodyPr>
          <a:lstStyle/>
          <a:p>
            <a:pPr marL="202867" marR="4611" indent="-191916">
              <a:lnSpc>
                <a:spcPts val="1533"/>
              </a:lnSpc>
              <a:spcBef>
                <a:spcPts val="168"/>
              </a:spcBef>
            </a:pPr>
            <a:r>
              <a:rPr sz="1271" spc="9" dirty="0">
                <a:latin typeface="Arial"/>
                <a:cs typeface="Arial"/>
              </a:rPr>
              <a:t>Put </a:t>
            </a:r>
            <a:r>
              <a:rPr sz="1271" spc="5" dirty="0">
                <a:latin typeface="Arial"/>
                <a:cs typeface="Arial"/>
              </a:rPr>
              <a:t>the </a:t>
            </a:r>
            <a:r>
              <a:rPr sz="1271" dirty="0">
                <a:latin typeface="Arial"/>
                <a:cs typeface="Arial"/>
              </a:rPr>
              <a:t>coffee  </a:t>
            </a:r>
            <a:r>
              <a:rPr sz="1271" spc="-14" dirty="0">
                <a:latin typeface="Arial"/>
                <a:cs typeface="Arial"/>
              </a:rPr>
              <a:t>on </a:t>
            </a:r>
            <a:r>
              <a:rPr sz="1271" spc="-9" dirty="0">
                <a:latin typeface="Arial"/>
                <a:cs typeface="Arial"/>
              </a:rPr>
              <a:t>the</a:t>
            </a:r>
            <a:r>
              <a:rPr sz="1271" spc="-14" dirty="0">
                <a:latin typeface="Arial"/>
                <a:cs typeface="Arial"/>
              </a:rPr>
              <a:t> </a:t>
            </a:r>
            <a:r>
              <a:rPr sz="1271" spc="-18" dirty="0">
                <a:latin typeface="Arial"/>
                <a:cs typeface="Arial"/>
              </a:rPr>
              <a:t>table!</a:t>
            </a:r>
            <a:endParaRPr sz="1271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02375" y="2278931"/>
            <a:ext cx="1120332" cy="406252"/>
          </a:xfrm>
          <a:prstGeom prst="rect">
            <a:avLst/>
          </a:prstGeom>
        </p:spPr>
        <p:txBody>
          <a:bodyPr vert="horz" wrap="square" lIns="0" tIns="21323" rIns="0" bIns="0" rtlCol="0">
            <a:spAutoFit/>
          </a:bodyPr>
          <a:lstStyle/>
          <a:p>
            <a:pPr marL="203442" marR="4611" indent="-192493">
              <a:lnSpc>
                <a:spcPts val="1533"/>
              </a:lnSpc>
              <a:spcBef>
                <a:spcPts val="168"/>
              </a:spcBef>
            </a:pPr>
            <a:r>
              <a:rPr sz="1271" spc="9" dirty="0">
                <a:latin typeface="Arial"/>
                <a:cs typeface="Arial"/>
              </a:rPr>
              <a:t>Put </a:t>
            </a:r>
            <a:r>
              <a:rPr sz="1271" spc="5" dirty="0">
                <a:latin typeface="Arial"/>
                <a:cs typeface="Arial"/>
              </a:rPr>
              <a:t>the </a:t>
            </a:r>
            <a:r>
              <a:rPr sz="1271" dirty="0">
                <a:latin typeface="Arial"/>
                <a:cs typeface="Arial"/>
              </a:rPr>
              <a:t>coffee  </a:t>
            </a:r>
            <a:r>
              <a:rPr sz="1271" spc="-14" dirty="0">
                <a:latin typeface="Arial"/>
                <a:cs typeface="Arial"/>
              </a:rPr>
              <a:t>on the</a:t>
            </a:r>
            <a:r>
              <a:rPr sz="1271" spc="-27" dirty="0">
                <a:latin typeface="Arial"/>
                <a:cs typeface="Arial"/>
              </a:rPr>
              <a:t> </a:t>
            </a:r>
            <a:r>
              <a:rPr sz="1271" spc="-14" dirty="0">
                <a:latin typeface="Arial"/>
                <a:cs typeface="Arial"/>
              </a:rPr>
              <a:t>table!</a:t>
            </a:r>
            <a:endParaRPr sz="1271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94800" y="2446284"/>
            <a:ext cx="138313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613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63403" y="2446284"/>
            <a:ext cx="138313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613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40721" y="3500229"/>
            <a:ext cx="138313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522" dirty="0">
                <a:latin typeface="Times New Roman"/>
                <a:cs typeface="Times New Roman"/>
              </a:rPr>
              <a:t>-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13196" y="3500229"/>
            <a:ext cx="138313" cy="187466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135" i="1" spc="613" dirty="0">
                <a:latin typeface="Times New Roman"/>
                <a:cs typeface="Times New Roman"/>
              </a:rPr>
              <a:t> </a:t>
            </a:r>
            <a:endParaRPr sz="1135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50033" y="2054081"/>
            <a:ext cx="6390042" cy="1979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16" name="object 16"/>
          <p:cNvSpPr txBox="1"/>
          <p:nvPr/>
        </p:nvSpPr>
        <p:spPr>
          <a:xfrm>
            <a:off x="2971979" y="3374367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71979" y="3276164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530762" y="2915163"/>
            <a:ext cx="690987" cy="291369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</a:t>
            </a:r>
            <a:r>
              <a:rPr sz="1271" spc="14" dirty="0">
                <a:latin typeface="Arial"/>
                <a:cs typeface="Arial"/>
              </a:rPr>
              <a:t>c</a:t>
            </a:r>
            <a:r>
              <a:rPr sz="1271" spc="5" dirty="0">
                <a:latin typeface="Arial"/>
                <a:cs typeface="Arial"/>
              </a:rPr>
              <a:t>on</a:t>
            </a:r>
            <a:r>
              <a:rPr sz="1271" spc="14" dirty="0">
                <a:latin typeface="Arial"/>
                <a:cs typeface="Arial"/>
              </a:rPr>
              <a:t>c</a:t>
            </a:r>
            <a:r>
              <a:rPr sz="1271" dirty="0">
                <a:latin typeface="Arial"/>
                <a:cs typeface="Arial"/>
              </a:rPr>
              <a:t>ept]</a:t>
            </a:r>
            <a:endParaRPr sz="1271">
              <a:latin typeface="Arial"/>
              <a:cs typeface="Arial"/>
            </a:endParaRPr>
          </a:p>
          <a:p>
            <a:pPr marL="452416">
              <a:spcBef>
                <a:spcPts val="517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382768" y="3374367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382768" y="3276164"/>
            <a:ext cx="57630" cy="28192"/>
          </a:xfrm>
          <a:prstGeom prst="rect">
            <a:avLst/>
          </a:prstGeom>
        </p:spPr>
        <p:txBody>
          <a:bodyPr vert="horz" wrap="square" lIns="0" tIns="12679" rIns="0" bIns="0" rtlCol="0">
            <a:spAutoFit/>
          </a:bodyPr>
          <a:lstStyle/>
          <a:p>
            <a:pPr marL="11527">
              <a:spcBef>
                <a:spcPts val="100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41568" y="2915163"/>
            <a:ext cx="691563" cy="291369"/>
          </a:xfrm>
          <a:prstGeom prst="rect">
            <a:avLst/>
          </a:prstGeom>
        </p:spPr>
        <p:txBody>
          <a:bodyPr vert="horz" wrap="square" lIns="0" tIns="16136" rIns="0" bIns="0" rtlCol="0">
            <a:spAutoFit/>
          </a:bodyPr>
          <a:lstStyle/>
          <a:p>
            <a:pPr marL="11527">
              <a:spcBef>
                <a:spcPts val="127"/>
              </a:spcBef>
            </a:pPr>
            <a:r>
              <a:rPr sz="1271" dirty="0">
                <a:latin typeface="Arial"/>
                <a:cs typeface="Arial"/>
              </a:rPr>
              <a:t>[</a:t>
            </a:r>
            <a:r>
              <a:rPr sz="1271" spc="14" dirty="0">
                <a:latin typeface="Arial"/>
                <a:cs typeface="Arial"/>
              </a:rPr>
              <a:t>c</a:t>
            </a:r>
            <a:r>
              <a:rPr sz="1271" spc="5" dirty="0">
                <a:latin typeface="Arial"/>
                <a:cs typeface="Arial"/>
              </a:rPr>
              <a:t>on</a:t>
            </a:r>
            <a:r>
              <a:rPr sz="1271" spc="14" dirty="0">
                <a:latin typeface="Arial"/>
                <a:cs typeface="Arial"/>
              </a:rPr>
              <a:t>c</a:t>
            </a:r>
            <a:r>
              <a:rPr sz="1271" dirty="0">
                <a:latin typeface="Arial"/>
                <a:cs typeface="Arial"/>
              </a:rPr>
              <a:t>ept]</a:t>
            </a:r>
            <a:endParaRPr sz="1271">
              <a:latin typeface="Arial"/>
              <a:cs typeface="Arial"/>
            </a:endParaRPr>
          </a:p>
          <a:p>
            <a:pPr marL="452416">
              <a:spcBef>
                <a:spcPts val="517"/>
              </a:spcBef>
            </a:pPr>
            <a:r>
              <a:rPr sz="100" i="1" spc="-9" dirty="0">
                <a:latin typeface="Times New Roman"/>
                <a:cs typeface="Times New Roman"/>
              </a:rPr>
              <a:t>r</a:t>
            </a:r>
            <a:endParaRPr sz="1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48327" y="4818350"/>
            <a:ext cx="8609960" cy="1051179"/>
          </a:xfrm>
          <a:prstGeom prst="rect">
            <a:avLst/>
          </a:prstGeom>
        </p:spPr>
        <p:txBody>
          <a:bodyPr vert="horz" wrap="square" lIns="0" tIns="14408" rIns="0" bIns="0" rtlCol="0">
            <a:spAutoFit/>
          </a:bodyPr>
          <a:lstStyle/>
          <a:p>
            <a:pPr marL="11527">
              <a:spcBef>
                <a:spcPts val="113"/>
              </a:spcBef>
            </a:pPr>
            <a:r>
              <a:rPr sz="1543" b="1" spc="5" dirty="0" smtClean="0">
                <a:latin typeface="Times New Roman"/>
                <a:cs typeface="Times New Roman"/>
              </a:rPr>
              <a:t>Central </a:t>
            </a:r>
            <a:r>
              <a:rPr sz="1543" b="1" spc="5" dirty="0">
                <a:latin typeface="Times New Roman"/>
                <a:cs typeface="Times New Roman"/>
              </a:rPr>
              <a:t>question of linguistic</a:t>
            </a:r>
            <a:r>
              <a:rPr sz="1543" b="1" spc="-109" dirty="0">
                <a:latin typeface="Times New Roman"/>
                <a:cs typeface="Times New Roman"/>
              </a:rPr>
              <a:t> </a:t>
            </a:r>
            <a:r>
              <a:rPr sz="1543" b="1" spc="5" dirty="0">
                <a:latin typeface="Times New Roman"/>
                <a:cs typeface="Times New Roman"/>
              </a:rPr>
              <a:t>pragmatics</a:t>
            </a:r>
            <a:endParaRPr sz="1543" dirty="0">
              <a:latin typeface="Times New Roman"/>
              <a:cs typeface="Times New Roman"/>
            </a:endParaRPr>
          </a:p>
          <a:p>
            <a:pPr>
              <a:spcBef>
                <a:spcPts val="14"/>
              </a:spcBef>
            </a:pPr>
            <a:endParaRPr sz="1861" dirty="0">
              <a:latin typeface="Times New Roman"/>
              <a:cs typeface="Times New Roman"/>
            </a:endParaRPr>
          </a:p>
          <a:p>
            <a:pPr marL="299113" marR="4611">
              <a:lnSpc>
                <a:spcPct val="107600"/>
              </a:lnSpc>
            </a:pPr>
            <a:r>
              <a:rPr sz="1543" dirty="0">
                <a:latin typeface="Times New Roman"/>
                <a:cs typeface="Times New Roman"/>
              </a:rPr>
              <a:t>How </a:t>
            </a:r>
            <a:r>
              <a:rPr sz="1543" spc="5" dirty="0">
                <a:latin typeface="Times New Roman"/>
                <a:cs typeface="Times New Roman"/>
              </a:rPr>
              <a:t>does the speaker code the selection and delimitation of the used </a:t>
            </a:r>
            <a:r>
              <a:rPr sz="1543" dirty="0">
                <a:latin typeface="Times New Roman"/>
                <a:cs typeface="Times New Roman"/>
              </a:rPr>
              <a:t>subcontext </a:t>
            </a:r>
            <a:r>
              <a:rPr sz="1543" spc="5" dirty="0">
                <a:latin typeface="Times New Roman"/>
                <a:cs typeface="Times New Roman"/>
              </a:rPr>
              <a:t>into the sign and </a:t>
            </a:r>
            <a:r>
              <a:rPr sz="1543" spc="-5" dirty="0">
                <a:latin typeface="Times New Roman"/>
                <a:cs typeface="Times New Roman"/>
              </a:rPr>
              <a:t>how  </a:t>
            </a:r>
            <a:r>
              <a:rPr sz="1543" spc="5" dirty="0">
                <a:latin typeface="Times New Roman"/>
                <a:cs typeface="Times New Roman"/>
              </a:rPr>
              <a:t>can these be correctly inferred by the</a:t>
            </a:r>
            <a:r>
              <a:rPr sz="1543" spc="-132" dirty="0">
                <a:latin typeface="Times New Roman"/>
                <a:cs typeface="Times New Roman"/>
              </a:rPr>
              <a:t> </a:t>
            </a:r>
            <a:r>
              <a:rPr sz="1543" spc="5" dirty="0">
                <a:latin typeface="Times New Roman"/>
                <a:cs typeface="Times New Roman"/>
              </a:rPr>
              <a:t>hearer?</a:t>
            </a:r>
            <a:endParaRPr sz="1543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04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2475</Words>
  <Application>Microsoft Office PowerPoint</Application>
  <PresentationFormat>Geniş ekran</PresentationFormat>
  <Paragraphs>1368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Teması</vt:lpstr>
      <vt:lpstr>Semiotic models: Bühler</vt:lpstr>
      <vt:lpstr>PowerPoint Sunusu</vt:lpstr>
      <vt:lpstr>Bühler’s Organon Model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Hafta13</dc:title>
  <dc:creator>MUSTAFA GÜLEÇ</dc:creator>
  <cp:lastModifiedBy>MUSTAFA GÜLEÇ</cp:lastModifiedBy>
  <cp:revision>14</cp:revision>
  <dcterms:created xsi:type="dcterms:W3CDTF">2018-02-22T10:18:11Z</dcterms:created>
  <dcterms:modified xsi:type="dcterms:W3CDTF">2018-02-26T16:14:07Z</dcterms:modified>
</cp:coreProperties>
</file>