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63" r:id="rId2"/>
    <p:sldId id="264" r:id="rId3"/>
    <p:sldId id="266" r:id="rId4"/>
    <p:sldId id="268" r:id="rId5"/>
    <p:sldId id="269" r:id="rId6"/>
    <p:sldId id="273" r:id="rId7"/>
    <p:sldId id="274" r:id="rId8"/>
    <p:sldId id="275"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1802406-AA0C-41D7-9C74-7D03523C7871}" v="1" dt="2026-04-01T06:46:43.83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5" d="100"/>
          <a:sy n="75" d="100"/>
        </p:scale>
        <p:origin x="874" y="4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Oğuz Özbek" userId="3b5392101ca4e401" providerId="LiveId" clId="{5BE88E52-E907-4C43-BBCB-13D4B516CB9A}"/>
    <pc:docChg chg="undo custSel addSld delSld modSld">
      <pc:chgData name="Oğuz Özbek" userId="3b5392101ca4e401" providerId="LiveId" clId="{5BE88E52-E907-4C43-BBCB-13D4B516CB9A}" dt="2026-04-01T06:53:30.927" v="109" actId="2696"/>
      <pc:docMkLst>
        <pc:docMk/>
      </pc:docMkLst>
      <pc:sldChg chg="modSp mod">
        <pc:chgData name="Oğuz Özbek" userId="3b5392101ca4e401" providerId="LiveId" clId="{5BE88E52-E907-4C43-BBCB-13D4B516CB9A}" dt="2026-04-01T06:48:43.537" v="43" actId="113"/>
        <pc:sldMkLst>
          <pc:docMk/>
          <pc:sldMk cId="1577643307" sldId="268"/>
        </pc:sldMkLst>
        <pc:spChg chg="mod">
          <ac:chgData name="Oğuz Özbek" userId="3b5392101ca4e401" providerId="LiveId" clId="{5BE88E52-E907-4C43-BBCB-13D4B516CB9A}" dt="2026-04-01T06:48:43.537" v="43" actId="113"/>
          <ac:spMkLst>
            <pc:docMk/>
            <pc:sldMk cId="1577643307" sldId="268"/>
            <ac:spMk id="3" creationId="{00000000-0000-0000-0000-000000000000}"/>
          </ac:spMkLst>
        </pc:spChg>
      </pc:sldChg>
      <pc:sldChg chg="new del">
        <pc:chgData name="Oğuz Özbek" userId="3b5392101ca4e401" providerId="LiveId" clId="{5BE88E52-E907-4C43-BBCB-13D4B516CB9A}" dt="2026-04-01T06:44:23.562" v="12" actId="680"/>
        <pc:sldMkLst>
          <pc:docMk/>
          <pc:sldMk cId="3708113843" sldId="270"/>
        </pc:sldMkLst>
      </pc:sldChg>
      <pc:sldChg chg="add del">
        <pc:chgData name="Oğuz Özbek" userId="3b5392101ca4e401" providerId="LiveId" clId="{5BE88E52-E907-4C43-BBCB-13D4B516CB9A}" dt="2026-04-01T06:53:30.927" v="109" actId="2696"/>
        <pc:sldMkLst>
          <pc:docMk/>
          <pc:sldMk cId="4172032278" sldId="270"/>
        </pc:sldMkLst>
      </pc:sldChg>
      <pc:sldChg chg="add del">
        <pc:chgData name="Oğuz Özbek" userId="3b5392101ca4e401" providerId="LiveId" clId="{5BE88E52-E907-4C43-BBCB-13D4B516CB9A}" dt="2026-04-01T06:45:00.372" v="21" actId="47"/>
        <pc:sldMkLst>
          <pc:docMk/>
          <pc:sldMk cId="745450515" sldId="271"/>
        </pc:sldMkLst>
      </pc:sldChg>
      <pc:sldChg chg="new del">
        <pc:chgData name="Oğuz Özbek" userId="3b5392101ca4e401" providerId="LiveId" clId="{5BE88E52-E907-4C43-BBCB-13D4B516CB9A}" dt="2026-04-01T06:44:23.104" v="11" actId="680"/>
        <pc:sldMkLst>
          <pc:docMk/>
          <pc:sldMk cId="1174216615" sldId="271"/>
        </pc:sldMkLst>
      </pc:sldChg>
      <pc:sldChg chg="add del">
        <pc:chgData name="Oğuz Özbek" userId="3b5392101ca4e401" providerId="LiveId" clId="{5BE88E52-E907-4C43-BBCB-13D4B516CB9A}" dt="2026-04-01T06:52:12.887" v="104" actId="2696"/>
        <pc:sldMkLst>
          <pc:docMk/>
          <pc:sldMk cId="184993607" sldId="272"/>
        </pc:sldMkLst>
      </pc:sldChg>
      <pc:sldChg chg="new del">
        <pc:chgData name="Oğuz Özbek" userId="3b5392101ca4e401" providerId="LiveId" clId="{5BE88E52-E907-4C43-BBCB-13D4B516CB9A}" dt="2026-04-01T06:44:22.512" v="10" actId="680"/>
        <pc:sldMkLst>
          <pc:docMk/>
          <pc:sldMk cId="767767971" sldId="272"/>
        </pc:sldMkLst>
      </pc:sldChg>
      <pc:sldChg chg="new del">
        <pc:chgData name="Oğuz Özbek" userId="3b5392101ca4e401" providerId="LiveId" clId="{5BE88E52-E907-4C43-BBCB-13D4B516CB9A}" dt="2026-04-01T06:44:21.761" v="9" actId="680"/>
        <pc:sldMkLst>
          <pc:docMk/>
          <pc:sldMk cId="3335733089" sldId="273"/>
        </pc:sldMkLst>
      </pc:sldChg>
      <pc:sldChg chg="addSp modSp new mod">
        <pc:chgData name="Oğuz Özbek" userId="3b5392101ca4e401" providerId="LiveId" clId="{5BE88E52-E907-4C43-BBCB-13D4B516CB9A}" dt="2026-04-01T06:47:14.412" v="36" actId="1076"/>
        <pc:sldMkLst>
          <pc:docMk/>
          <pc:sldMk cId="3657841853" sldId="273"/>
        </pc:sldMkLst>
        <pc:spChg chg="add mod">
          <ac:chgData name="Oğuz Özbek" userId="3b5392101ca4e401" providerId="LiveId" clId="{5BE88E52-E907-4C43-BBCB-13D4B516CB9A}" dt="2026-04-01T06:47:14.412" v="36" actId="1076"/>
          <ac:spMkLst>
            <pc:docMk/>
            <pc:sldMk cId="3657841853" sldId="273"/>
            <ac:spMk id="3" creationId="{7DCD79C4-F08F-1A43-8F26-7FB955CDA8C9}"/>
          </ac:spMkLst>
        </pc:spChg>
      </pc:sldChg>
      <pc:sldChg chg="new del">
        <pc:chgData name="Oğuz Özbek" userId="3b5392101ca4e401" providerId="LiveId" clId="{5BE88E52-E907-4C43-BBCB-13D4B516CB9A}" dt="2026-04-01T06:44:21.253" v="8" actId="680"/>
        <pc:sldMkLst>
          <pc:docMk/>
          <pc:sldMk cId="3133586736" sldId="274"/>
        </pc:sldMkLst>
      </pc:sldChg>
      <pc:sldChg chg="addSp modSp new mod">
        <pc:chgData name="Oğuz Özbek" userId="3b5392101ca4e401" providerId="LiveId" clId="{5BE88E52-E907-4C43-BBCB-13D4B516CB9A}" dt="2026-04-01T06:49:13.298" v="49" actId="20577"/>
        <pc:sldMkLst>
          <pc:docMk/>
          <pc:sldMk cId="3860337221" sldId="274"/>
        </pc:sldMkLst>
        <pc:spChg chg="add mod">
          <ac:chgData name="Oğuz Özbek" userId="3b5392101ca4e401" providerId="LiveId" clId="{5BE88E52-E907-4C43-BBCB-13D4B516CB9A}" dt="2026-04-01T06:49:13.298" v="49" actId="20577"/>
          <ac:spMkLst>
            <pc:docMk/>
            <pc:sldMk cId="3860337221" sldId="274"/>
            <ac:spMk id="3" creationId="{642E1424-734A-0677-76DA-F78C113997E8}"/>
          </ac:spMkLst>
        </pc:spChg>
      </pc:sldChg>
      <pc:sldChg chg="addSp modSp new mod">
        <pc:chgData name="Oğuz Özbek" userId="3b5392101ca4e401" providerId="LiveId" clId="{5BE88E52-E907-4C43-BBCB-13D4B516CB9A}" dt="2026-04-01T06:52:52.866" v="106" actId="255"/>
        <pc:sldMkLst>
          <pc:docMk/>
          <pc:sldMk cId="155184111" sldId="275"/>
        </pc:sldMkLst>
        <pc:spChg chg="add mod">
          <ac:chgData name="Oğuz Özbek" userId="3b5392101ca4e401" providerId="LiveId" clId="{5BE88E52-E907-4C43-BBCB-13D4B516CB9A}" dt="2026-04-01T06:52:52.866" v="106" actId="255"/>
          <ac:spMkLst>
            <pc:docMk/>
            <pc:sldMk cId="155184111" sldId="275"/>
            <ac:spMk id="3" creationId="{9369A2C4-241B-8687-DA5D-9EA6E2646E57}"/>
          </ac:spMkLst>
        </pc:spChg>
      </pc:sldChg>
      <pc:sldChg chg="new del">
        <pc:chgData name="Oğuz Özbek" userId="3b5392101ca4e401" providerId="LiveId" clId="{5BE88E52-E907-4C43-BBCB-13D4B516CB9A}" dt="2026-04-01T06:53:16.158" v="107" actId="2696"/>
        <pc:sldMkLst>
          <pc:docMk/>
          <pc:sldMk cId="2978394465" sldId="276"/>
        </pc:sldMkLst>
      </pc:sldChg>
      <pc:sldChg chg="new del">
        <pc:chgData name="Oğuz Özbek" userId="3b5392101ca4e401" providerId="LiveId" clId="{5BE88E52-E907-4C43-BBCB-13D4B516CB9A}" dt="2026-04-01T06:53:18.551" v="108" actId="2696"/>
        <pc:sldMkLst>
          <pc:docMk/>
          <pc:sldMk cId="574799083" sldId="277"/>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endParaRPr lang="en-US" dirty="0"/>
          </a:p>
        </p:txBody>
      </p:sp>
      <p:sp>
        <p:nvSpPr>
          <p:cNvPr id="4" name="Date Placeholder 3"/>
          <p:cNvSpPr>
            <a:spLocks noGrp="1"/>
          </p:cNvSpPr>
          <p:nvPr>
            <p:ph type="dt" sz="half" idx="10"/>
          </p:nvPr>
        </p:nvSpPr>
        <p:spPr/>
        <p:txBody>
          <a:bodyPr/>
          <a:lstStyle/>
          <a:p>
            <a:fld id="{DC224CA0-2809-4961-8D73-A877B22D590D}" type="datetimeFigureOut">
              <a:rPr lang="tr-TR" smtClean="0"/>
              <a:t>1.04.2026</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BAEC5BFD-48C8-4B85-923E-7156208E8EBE}" type="slidenum">
              <a:rPr lang="tr-TR" smtClean="0"/>
              <a:t>‹#›</a:t>
            </a:fld>
            <a:endParaRPr lang="tr-TR"/>
          </a:p>
        </p:txBody>
      </p:sp>
    </p:spTree>
    <p:extLst>
      <p:ext uri="{BB962C8B-B14F-4D97-AF65-F5344CB8AC3E}">
        <p14:creationId xmlns:p14="http://schemas.microsoft.com/office/powerpoint/2010/main" val="37496445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DC224CA0-2809-4961-8D73-A877B22D590D}" type="datetimeFigureOut">
              <a:rPr lang="tr-TR" smtClean="0"/>
              <a:t>1.04.2026</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AEC5BFD-48C8-4B85-923E-7156208E8EBE}" type="slidenum">
              <a:rPr lang="tr-TR" smtClean="0"/>
              <a:t>‹#›</a:t>
            </a:fld>
            <a:endParaRPr lang="tr-TR"/>
          </a:p>
        </p:txBody>
      </p:sp>
    </p:spTree>
    <p:extLst>
      <p:ext uri="{BB962C8B-B14F-4D97-AF65-F5344CB8AC3E}">
        <p14:creationId xmlns:p14="http://schemas.microsoft.com/office/powerpoint/2010/main" val="27739232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tıklatın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DC224CA0-2809-4961-8D73-A877B22D590D}" type="datetimeFigureOut">
              <a:rPr lang="tr-TR" smtClean="0"/>
              <a:t>1.04.2026</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AEC5BFD-48C8-4B85-923E-7156208E8EBE}"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8843036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tıklatın</a:t>
            </a:r>
          </a:p>
        </p:txBody>
      </p:sp>
      <p:sp>
        <p:nvSpPr>
          <p:cNvPr id="5" name="Date Placeholder 4"/>
          <p:cNvSpPr>
            <a:spLocks noGrp="1"/>
          </p:cNvSpPr>
          <p:nvPr>
            <p:ph type="dt" sz="half" idx="10"/>
          </p:nvPr>
        </p:nvSpPr>
        <p:spPr/>
        <p:txBody>
          <a:bodyPr/>
          <a:lstStyle/>
          <a:p>
            <a:fld id="{DC224CA0-2809-4961-8D73-A877B22D590D}" type="datetimeFigureOut">
              <a:rPr lang="tr-TR" smtClean="0"/>
              <a:t>1.04.2026</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AEC5BFD-48C8-4B85-923E-7156208E8EBE}" type="slidenum">
              <a:rPr lang="tr-TR" smtClean="0"/>
              <a:t>‹#›</a:t>
            </a:fld>
            <a:endParaRPr lang="tr-TR"/>
          </a:p>
        </p:txBody>
      </p:sp>
    </p:spTree>
    <p:extLst>
      <p:ext uri="{BB962C8B-B14F-4D97-AF65-F5344CB8AC3E}">
        <p14:creationId xmlns:p14="http://schemas.microsoft.com/office/powerpoint/2010/main" val="27438633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tıklatın</a:t>
            </a:r>
          </a:p>
        </p:txBody>
      </p:sp>
      <p:sp>
        <p:nvSpPr>
          <p:cNvPr id="5" name="Date Placeholder 4"/>
          <p:cNvSpPr>
            <a:spLocks noGrp="1"/>
          </p:cNvSpPr>
          <p:nvPr>
            <p:ph type="dt" sz="half" idx="10"/>
          </p:nvPr>
        </p:nvSpPr>
        <p:spPr/>
        <p:txBody>
          <a:bodyPr/>
          <a:lstStyle/>
          <a:p>
            <a:fld id="{DC224CA0-2809-4961-8D73-A877B22D590D}" type="datetimeFigureOut">
              <a:rPr lang="tr-TR" smtClean="0"/>
              <a:t>1.04.2026</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AEC5BFD-48C8-4B85-923E-7156208E8EBE}"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1187662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tıklatın</a:t>
            </a:r>
          </a:p>
        </p:txBody>
      </p:sp>
      <p:sp>
        <p:nvSpPr>
          <p:cNvPr id="5" name="Date Placeholder 4"/>
          <p:cNvSpPr>
            <a:spLocks noGrp="1"/>
          </p:cNvSpPr>
          <p:nvPr>
            <p:ph type="dt" sz="half" idx="10"/>
          </p:nvPr>
        </p:nvSpPr>
        <p:spPr/>
        <p:txBody>
          <a:bodyPr/>
          <a:lstStyle/>
          <a:p>
            <a:fld id="{DC224CA0-2809-4961-8D73-A877B22D590D}" type="datetimeFigureOut">
              <a:rPr lang="tr-TR" smtClean="0"/>
              <a:t>1.04.2026</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AEC5BFD-48C8-4B85-923E-7156208E8EBE}" type="slidenum">
              <a:rPr lang="tr-TR" smtClean="0"/>
              <a:t>‹#›</a:t>
            </a:fld>
            <a:endParaRPr lang="tr-TR"/>
          </a:p>
        </p:txBody>
      </p:sp>
    </p:spTree>
    <p:extLst>
      <p:ext uri="{BB962C8B-B14F-4D97-AF65-F5344CB8AC3E}">
        <p14:creationId xmlns:p14="http://schemas.microsoft.com/office/powerpoint/2010/main" val="126415623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DC224CA0-2809-4961-8D73-A877B22D590D}" type="datetimeFigureOut">
              <a:rPr lang="tr-TR" smtClean="0"/>
              <a:t>1.04.2026</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AEC5BFD-48C8-4B85-923E-7156208E8EBE}" type="slidenum">
              <a:rPr lang="tr-TR" smtClean="0"/>
              <a:t>‹#›</a:t>
            </a:fld>
            <a:endParaRPr lang="tr-TR"/>
          </a:p>
        </p:txBody>
      </p:sp>
    </p:spTree>
    <p:extLst>
      <p:ext uri="{BB962C8B-B14F-4D97-AF65-F5344CB8AC3E}">
        <p14:creationId xmlns:p14="http://schemas.microsoft.com/office/powerpoint/2010/main" val="327109150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DC224CA0-2809-4961-8D73-A877B22D590D}" type="datetimeFigureOut">
              <a:rPr lang="tr-TR" smtClean="0"/>
              <a:t>1.04.2026</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AEC5BFD-48C8-4B85-923E-7156208E8EBE}" type="slidenum">
              <a:rPr lang="tr-TR" smtClean="0"/>
              <a:t>‹#›</a:t>
            </a:fld>
            <a:endParaRPr lang="tr-TR"/>
          </a:p>
        </p:txBody>
      </p:sp>
    </p:spTree>
    <p:extLst>
      <p:ext uri="{BB962C8B-B14F-4D97-AF65-F5344CB8AC3E}">
        <p14:creationId xmlns:p14="http://schemas.microsoft.com/office/powerpoint/2010/main" val="31053175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DC224CA0-2809-4961-8D73-A877B22D590D}" type="datetimeFigureOut">
              <a:rPr lang="tr-TR" smtClean="0"/>
              <a:t>1.04.2026</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AEC5BFD-48C8-4B85-923E-7156208E8EBE}" type="slidenum">
              <a:rPr lang="tr-TR" smtClean="0"/>
              <a:t>‹#›</a:t>
            </a:fld>
            <a:endParaRPr lang="tr-TR"/>
          </a:p>
        </p:txBody>
      </p:sp>
    </p:spTree>
    <p:extLst>
      <p:ext uri="{BB962C8B-B14F-4D97-AF65-F5344CB8AC3E}">
        <p14:creationId xmlns:p14="http://schemas.microsoft.com/office/powerpoint/2010/main" val="31315160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DC224CA0-2809-4961-8D73-A877B22D590D}" type="datetimeFigureOut">
              <a:rPr lang="tr-TR" smtClean="0"/>
              <a:t>1.04.2026</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AEC5BFD-48C8-4B85-923E-7156208E8EBE}" type="slidenum">
              <a:rPr lang="tr-TR" smtClean="0"/>
              <a:t>‹#›</a:t>
            </a:fld>
            <a:endParaRPr lang="tr-TR"/>
          </a:p>
        </p:txBody>
      </p:sp>
    </p:spTree>
    <p:extLst>
      <p:ext uri="{BB962C8B-B14F-4D97-AF65-F5344CB8AC3E}">
        <p14:creationId xmlns:p14="http://schemas.microsoft.com/office/powerpoint/2010/main" val="13277805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DC224CA0-2809-4961-8D73-A877B22D590D}" type="datetimeFigureOut">
              <a:rPr lang="tr-TR" smtClean="0"/>
              <a:t>1.04.2026</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BAEC5BFD-48C8-4B85-923E-7156208E8EBE}" type="slidenum">
              <a:rPr lang="tr-TR" smtClean="0"/>
              <a:t>‹#›</a:t>
            </a:fld>
            <a:endParaRPr lang="tr-TR"/>
          </a:p>
        </p:txBody>
      </p:sp>
    </p:spTree>
    <p:extLst>
      <p:ext uri="{BB962C8B-B14F-4D97-AF65-F5344CB8AC3E}">
        <p14:creationId xmlns:p14="http://schemas.microsoft.com/office/powerpoint/2010/main" val="17656379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DC224CA0-2809-4961-8D73-A877B22D590D}" type="datetimeFigureOut">
              <a:rPr lang="tr-TR" smtClean="0"/>
              <a:t>1.04.2026</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BAEC5BFD-48C8-4B85-923E-7156208E8EBE}" type="slidenum">
              <a:rPr lang="tr-TR" smtClean="0"/>
              <a:t>‹#›</a:t>
            </a:fld>
            <a:endParaRPr lang="tr-TR"/>
          </a:p>
        </p:txBody>
      </p:sp>
    </p:spTree>
    <p:extLst>
      <p:ext uri="{BB962C8B-B14F-4D97-AF65-F5344CB8AC3E}">
        <p14:creationId xmlns:p14="http://schemas.microsoft.com/office/powerpoint/2010/main" val="17544081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DC224CA0-2809-4961-8D73-A877B22D590D}" type="datetimeFigureOut">
              <a:rPr lang="tr-TR" smtClean="0"/>
              <a:t>1.04.2026</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BAEC5BFD-48C8-4B85-923E-7156208E8EBE}" type="slidenum">
              <a:rPr lang="tr-TR" smtClean="0"/>
              <a:t>‹#›</a:t>
            </a:fld>
            <a:endParaRPr lang="tr-TR"/>
          </a:p>
        </p:txBody>
      </p:sp>
    </p:spTree>
    <p:extLst>
      <p:ext uri="{BB962C8B-B14F-4D97-AF65-F5344CB8AC3E}">
        <p14:creationId xmlns:p14="http://schemas.microsoft.com/office/powerpoint/2010/main" val="15973627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C224CA0-2809-4961-8D73-A877B22D590D}" type="datetimeFigureOut">
              <a:rPr lang="tr-TR" smtClean="0"/>
              <a:t>1.04.2026</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BAEC5BFD-48C8-4B85-923E-7156208E8EBE}" type="slidenum">
              <a:rPr lang="tr-TR" smtClean="0"/>
              <a:t>‹#›</a:t>
            </a:fld>
            <a:endParaRPr lang="tr-TR"/>
          </a:p>
        </p:txBody>
      </p:sp>
    </p:spTree>
    <p:extLst>
      <p:ext uri="{BB962C8B-B14F-4D97-AF65-F5344CB8AC3E}">
        <p14:creationId xmlns:p14="http://schemas.microsoft.com/office/powerpoint/2010/main" val="29794182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DC224CA0-2809-4961-8D73-A877B22D590D}" type="datetimeFigureOut">
              <a:rPr lang="tr-TR" smtClean="0"/>
              <a:t>1.04.2026</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BAEC5BFD-48C8-4B85-923E-7156208E8EBE}" type="slidenum">
              <a:rPr lang="tr-TR" smtClean="0"/>
              <a:t>‹#›</a:t>
            </a:fld>
            <a:endParaRPr lang="tr-TR"/>
          </a:p>
        </p:txBody>
      </p:sp>
    </p:spTree>
    <p:extLst>
      <p:ext uri="{BB962C8B-B14F-4D97-AF65-F5344CB8AC3E}">
        <p14:creationId xmlns:p14="http://schemas.microsoft.com/office/powerpoint/2010/main" val="32306874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DC224CA0-2809-4961-8D73-A877B22D590D}" type="datetimeFigureOut">
              <a:rPr lang="tr-TR" smtClean="0"/>
              <a:t>1.04.2026</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AEC5BFD-48C8-4B85-923E-7156208E8EBE}" type="slidenum">
              <a:rPr lang="tr-TR" smtClean="0"/>
              <a:t>‹#›</a:t>
            </a:fld>
            <a:endParaRPr lang="tr-TR"/>
          </a:p>
        </p:txBody>
      </p:sp>
    </p:spTree>
    <p:extLst>
      <p:ext uri="{BB962C8B-B14F-4D97-AF65-F5344CB8AC3E}">
        <p14:creationId xmlns:p14="http://schemas.microsoft.com/office/powerpoint/2010/main" val="42195429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DC224CA0-2809-4961-8D73-A877B22D590D}" type="datetimeFigureOut">
              <a:rPr lang="tr-TR" smtClean="0"/>
              <a:t>1.04.2026</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BAEC5BFD-48C8-4B85-923E-7156208E8EBE}" type="slidenum">
              <a:rPr lang="tr-TR" smtClean="0"/>
              <a:t>‹#›</a:t>
            </a:fld>
            <a:endParaRPr lang="tr-TR"/>
          </a:p>
        </p:txBody>
      </p:sp>
    </p:spTree>
    <p:extLst>
      <p:ext uri="{BB962C8B-B14F-4D97-AF65-F5344CB8AC3E}">
        <p14:creationId xmlns:p14="http://schemas.microsoft.com/office/powerpoint/2010/main" val="3502242765"/>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HÜKÜMET PROGRAMLARINDA SPOR POLİTİKALARI</a:t>
            </a:r>
            <a:endParaRPr lang="tr-TR" dirty="0"/>
          </a:p>
        </p:txBody>
      </p:sp>
      <p:sp>
        <p:nvSpPr>
          <p:cNvPr id="3" name="İçerik Yer Tutucusu 2"/>
          <p:cNvSpPr>
            <a:spLocks noGrp="1"/>
          </p:cNvSpPr>
          <p:nvPr>
            <p:ph idx="1"/>
          </p:nvPr>
        </p:nvSpPr>
        <p:spPr/>
        <p:txBody>
          <a:bodyPr/>
          <a:lstStyle/>
          <a:p>
            <a:pPr algn="just"/>
            <a:r>
              <a:rPr lang="tr-TR" dirty="0"/>
              <a:t>VII. Demirel Hükümeti Programı’nda (21.11.1991-25.06.1993), “tesis planlaması ve dağılımının sporcu potansiyeli, nüfus ve sosyal yapı dikkate alınarak yapılacağı, 2000 Olimpiyatlarının İstanbul’da yapılması için gerekli girişimlerin yapılacağı, sporun daha geniş kitleye yaygınlaştırılması için gerekli önlemlerin alınacağı ve amatör sporun teşvik edileceği” ifade edilmiştir.</a:t>
            </a:r>
          </a:p>
          <a:p>
            <a:endParaRPr lang="tr-TR" dirty="0"/>
          </a:p>
        </p:txBody>
      </p:sp>
    </p:spTree>
    <p:extLst>
      <p:ext uri="{BB962C8B-B14F-4D97-AF65-F5344CB8AC3E}">
        <p14:creationId xmlns:p14="http://schemas.microsoft.com/office/powerpoint/2010/main" val="33237102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HÜKÜMET PROGRAMLARINDA SPOR POLİTİKALARI</a:t>
            </a:r>
            <a:endParaRPr lang="tr-TR" dirty="0"/>
          </a:p>
        </p:txBody>
      </p:sp>
      <p:sp>
        <p:nvSpPr>
          <p:cNvPr id="3" name="İçerik Yer Tutucusu 2"/>
          <p:cNvSpPr>
            <a:spLocks noGrp="1"/>
          </p:cNvSpPr>
          <p:nvPr>
            <p:ph idx="1"/>
          </p:nvPr>
        </p:nvSpPr>
        <p:spPr/>
        <p:txBody>
          <a:bodyPr>
            <a:normAutofit lnSpcReduction="10000"/>
          </a:bodyPr>
          <a:lstStyle/>
          <a:p>
            <a:r>
              <a:rPr lang="tr-TR" dirty="0"/>
              <a:t> I. Çiller Hükümeti Programı’nda (29.06.1993-05.10.1995), “okul içi ve dışı, düşünce, kültür, sanat ve spor faaliyetlerini desteklemek için gençlik merkezleri kurulmasına,  Olimpiyatların İstanbul’da düzenlenmesi için girişimlere hız verilmesine” yer verilmiştir. II. Yılmaz Hükümeti Programı’nda (06.03. 1996 - 28.06.1996), “tesis sayısının artırılması için mahalli idarelerle işbirliği yapılacağı, sporun her dalda yaygınlaştırılacağı ve Olimpiyatların ülkemizde yapılması çaba gösterileceği” ifade edilmiştir. Erbakan Hükümeti Programı’nda (28.06.1996-30.06.1997), “Olimpiyatların ülkemizde yapılması için gerekli gayret gösterilmesine” yer verilmiştir. III. Yılmaz Hükümet Program’ında (30.06.1997-11.01.1999), “sporun geniş kitlelere yayılmasının teşvik edilmesi, bedensel engellilerin toplumsal yaşamında sporun da yer almasının sağlanması,  spor kulüplerinin tesis yapmasının devlet tarafından teşvik edilmesi, Olimpiyatların İstanbul’da yapılmasını sağlamak için çalışmalara devam edilmesi” yer almıştır. </a:t>
            </a:r>
          </a:p>
        </p:txBody>
      </p:sp>
    </p:spTree>
    <p:extLst>
      <p:ext uri="{BB962C8B-B14F-4D97-AF65-F5344CB8AC3E}">
        <p14:creationId xmlns:p14="http://schemas.microsoft.com/office/powerpoint/2010/main" val="31258890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HÜKÜMET PROGRAMLARINDA SPOR POLİTİKALARI</a:t>
            </a:r>
            <a:endParaRPr lang="tr-TR" dirty="0"/>
          </a:p>
        </p:txBody>
      </p:sp>
      <p:sp>
        <p:nvSpPr>
          <p:cNvPr id="3" name="İçerik Yer Tutucusu 2"/>
          <p:cNvSpPr>
            <a:spLocks noGrp="1"/>
          </p:cNvSpPr>
          <p:nvPr>
            <p:ph idx="1"/>
          </p:nvPr>
        </p:nvSpPr>
        <p:spPr/>
        <p:txBody>
          <a:bodyPr/>
          <a:lstStyle/>
          <a:p>
            <a:r>
              <a:rPr lang="tr-TR" dirty="0"/>
              <a:t> V. Ecevit Hükümeti (57. Hükümet) Programı’nda (28.05.1999-24.11.2002 ), “amatör sporculuk ve bu amaçla kurulan tesislerin tüm yurda yaygınlaştırılacağı ve bunun için gerekli devlet desteğinin sağlanacağı, profesyonel kulüplerin de amatör sporculuğa katkısının artırılacağı” ifade edilmiştir. Gül Hükümeti (58. Hükümet) Programı’nda (18.11.2002-14.03.2003), “spor federasyonlarının idari ve mali özerkliğe kavuşturulması ve spor teşkilatının yeniden yapılandırılması” yer almıştır. Erdoğan Hükümeti (60. Hükümet) Programı’nda (31.08.2007- 11.06.2011), “sporun tabana yayılması, kitlelerin yaşam boyu spora teşvik edilmesi ve spor tesislerinin yapımına devam edilmesi, Olimpiyatlara sporcu hazırlama kapsamında gençlere teşvik ve destek sağlanması” yer almıştır</a:t>
            </a:r>
            <a:r>
              <a:rPr lang="tr-TR" u="sng" dirty="0"/>
              <a:t>.</a:t>
            </a:r>
            <a:r>
              <a:rPr lang="tr-TR" dirty="0"/>
              <a:t>        </a:t>
            </a:r>
          </a:p>
        </p:txBody>
      </p:sp>
    </p:spTree>
    <p:extLst>
      <p:ext uri="{BB962C8B-B14F-4D97-AF65-F5344CB8AC3E}">
        <p14:creationId xmlns:p14="http://schemas.microsoft.com/office/powerpoint/2010/main" val="38243767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HÜKÜMET PROGRAMLARINDA SPOR POLİTİKALARI</a:t>
            </a:r>
            <a:endParaRPr lang="tr-TR" dirty="0"/>
          </a:p>
        </p:txBody>
      </p:sp>
      <p:sp>
        <p:nvSpPr>
          <p:cNvPr id="3" name="İçerik Yer Tutucusu 2"/>
          <p:cNvSpPr>
            <a:spLocks noGrp="1"/>
          </p:cNvSpPr>
          <p:nvPr>
            <p:ph idx="1"/>
          </p:nvPr>
        </p:nvSpPr>
        <p:spPr/>
        <p:txBody>
          <a:bodyPr/>
          <a:lstStyle/>
          <a:p>
            <a:pPr algn="just"/>
            <a:r>
              <a:rPr lang="tr-TR" b="1" dirty="0"/>
              <a:t>Erdoğan Hükümeti (61. Hükümet)  </a:t>
            </a:r>
            <a:r>
              <a:rPr lang="tr-TR" dirty="0"/>
              <a:t>Programı’nda (06.07.2011-29.08.2014), “spor eğitiminin okul öncesine yaygınlaştırılacağı, başarılı sporculara sağlanan burs imkânlarının artırılacağı” yer almıştır. </a:t>
            </a:r>
            <a:r>
              <a:rPr lang="tr-TR" u="sng" dirty="0"/>
              <a:t>Bu hükümet döneminde</a:t>
            </a:r>
            <a:r>
              <a:rPr lang="tr-TR" dirty="0"/>
              <a:t> Gençlik ve Spor Bakanlığı kurulmuştur. Ayrıca bu dönemde spor tesis sayısı, sporun tesisleşmesi için ayrılan kaynak, lisanslı sporcu sayısı, amatör milli sporculara verilen aylık karşılıksız burs miktarı önceki dönemlere göre daha fazla artmıştır.</a:t>
            </a:r>
          </a:p>
          <a:p>
            <a:pPr algn="just"/>
            <a:r>
              <a:rPr lang="tr-TR" dirty="0"/>
              <a:t> I</a:t>
            </a:r>
            <a:r>
              <a:rPr lang="tr-TR" b="1" dirty="0"/>
              <a:t>. Davutoğlu Hükümeti (62. Hükümet) </a:t>
            </a:r>
            <a:r>
              <a:rPr lang="tr-TR" dirty="0"/>
              <a:t>Programı’nda (29.08.2014-07.06.2015), “sporun geniş kitlelere yaygınlaştırılmasına,  sporda şiddetin ve etik olmayan davranışların azaltılması için gerekli önlemlerin alınmasına, spor eğitiminin okul öncesine yaygınlaştırılmasına ve başarılı sporculara sağlanan burs imkânlarının artırılmasına” yer verilmiştir.</a:t>
            </a:r>
          </a:p>
          <a:p>
            <a:pPr algn="just"/>
            <a:endParaRPr lang="tr-TR" dirty="0"/>
          </a:p>
        </p:txBody>
      </p:sp>
    </p:spTree>
    <p:extLst>
      <p:ext uri="{BB962C8B-B14F-4D97-AF65-F5344CB8AC3E}">
        <p14:creationId xmlns:p14="http://schemas.microsoft.com/office/powerpoint/2010/main" val="15776433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HÜKÜMET PROGRAMLARINDA SPOR POLİTİKALARI</a:t>
            </a:r>
            <a:endParaRPr lang="tr-TR" dirty="0"/>
          </a:p>
        </p:txBody>
      </p:sp>
      <p:sp>
        <p:nvSpPr>
          <p:cNvPr id="3" name="İçerik Yer Tutucusu 2"/>
          <p:cNvSpPr>
            <a:spLocks noGrp="1"/>
          </p:cNvSpPr>
          <p:nvPr>
            <p:ph idx="1"/>
          </p:nvPr>
        </p:nvSpPr>
        <p:spPr/>
        <p:txBody>
          <a:bodyPr/>
          <a:lstStyle/>
          <a:p>
            <a:pPr algn="just"/>
            <a:r>
              <a:rPr lang="tr-TR" dirty="0"/>
              <a:t> II. Davutoğlu Hükümeti (64. Hükümet) Programı’nda (25.11. 2015-  24.05.2016), “çok amaçlı, uygun maliyetli spor tesislerinin yapılacağı, sportif yeteneklerin erken yaşta saptanacağı, sporcu öğrencilere desteğin artırılacağı” ve 2013 yılında 12 ilde kurulan “Türkiye Olimpiyat Hazırlık Merkezleri’nin (TOHM) sayısının artırılacağı” ifade edilmiştir. </a:t>
            </a:r>
          </a:p>
          <a:p>
            <a:pPr algn="just"/>
            <a:endParaRPr lang="tr-TR" dirty="0"/>
          </a:p>
          <a:p>
            <a:pPr algn="just"/>
            <a:r>
              <a:rPr lang="tr-TR" dirty="0"/>
              <a:t>Yıldırım Hükümeti (65. Hükümet) Programı’nda (24.05 2016- …),  “sporun geniş kitlelere yaygınlaştırılması, il düzeyinde uygun spor branşlarında ihtisaslaşmanın desteklenmesi ve </a:t>
            </a:r>
            <a:r>
              <a:rPr lang="tr-TR" dirty="0" err="1"/>
              <a:t>TOHM’ların</a:t>
            </a:r>
            <a:r>
              <a:rPr lang="tr-TR" dirty="0"/>
              <a:t> sayısının artırılması” yer almıştır.</a:t>
            </a:r>
          </a:p>
        </p:txBody>
      </p:sp>
    </p:spTree>
    <p:extLst>
      <p:ext uri="{BB962C8B-B14F-4D97-AF65-F5344CB8AC3E}">
        <p14:creationId xmlns:p14="http://schemas.microsoft.com/office/powerpoint/2010/main" val="32564065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7DCD79C4-F08F-1A43-8F26-7FB955CDA8C9}"/>
              </a:ext>
            </a:extLst>
          </p:cNvPr>
          <p:cNvSpPr txBox="1"/>
          <p:nvPr/>
        </p:nvSpPr>
        <p:spPr>
          <a:xfrm>
            <a:off x="1742440" y="358289"/>
            <a:ext cx="10022840" cy="5442516"/>
          </a:xfrm>
          <a:prstGeom prst="rect">
            <a:avLst/>
          </a:prstGeom>
          <a:noFill/>
        </p:spPr>
        <p:txBody>
          <a:bodyPr wrap="square">
            <a:spAutoFit/>
          </a:bodyPr>
          <a:lstStyle/>
          <a:p>
            <a:pPr algn="just">
              <a:buNone/>
            </a:pPr>
            <a:r>
              <a:rPr lang="tr-TR" b="1" dirty="0">
                <a:effectLst/>
                <a:latin typeface="Arial" panose="020B0604020202020204" pitchFamily="34" charset="0"/>
                <a:ea typeface="Times New Roman" panose="02020603050405020304" pitchFamily="18" charset="0"/>
                <a:cs typeface="Arial" panose="020B0604020202020204" pitchFamily="34" charset="0"/>
              </a:rPr>
              <a:t>65. Hükümet (Binali Yıldırım, 2016–2018): </a:t>
            </a:r>
            <a:r>
              <a:rPr lang="tr-TR" dirty="0">
                <a:effectLst/>
                <a:latin typeface="Arial" panose="020B0604020202020204" pitchFamily="34" charset="0"/>
                <a:ea typeface="Times New Roman" panose="02020603050405020304" pitchFamily="18" charset="0"/>
                <a:cs typeface="Arial" panose="020B0604020202020204" pitchFamily="34" charset="0"/>
              </a:rPr>
              <a:t>65. Hükümet programında spor, sağlıklı toplum ve sosyal bütünleşmenin temel araçlarından biri olarak ele alınmakta olup, toplumda spor kültürünün yaygınlaştırılması, spor hizmetlerinin kalite ve çeşitliliğinin artırılması, sporun ekonomik boyutunun geliştirilerek istihdam ve gelir yaratıcı bir alan haline getirilmesi ve bireylerin pasif izleyici konumundan aktif sporcu konumuna geçirilmesi hedeflenmektedir.</a:t>
            </a:r>
          </a:p>
          <a:p>
            <a:pPr algn="just">
              <a:buNone/>
            </a:pPr>
            <a:r>
              <a:rPr lang="tr-TR" b="1" dirty="0">
                <a:effectLst/>
                <a:latin typeface="Arial" panose="020B0604020202020204" pitchFamily="34" charset="0"/>
                <a:ea typeface="Times New Roman" panose="02020603050405020304" pitchFamily="18" charset="0"/>
                <a:cs typeface="Arial" panose="020B0604020202020204" pitchFamily="34" charset="0"/>
              </a:rPr>
              <a:t> </a:t>
            </a:r>
            <a:endParaRPr lang="tr-TR" dirty="0">
              <a:effectLst/>
              <a:latin typeface="Arial" panose="020B0604020202020204" pitchFamily="34" charset="0"/>
              <a:ea typeface="Times New Roman" panose="02020603050405020304" pitchFamily="18" charset="0"/>
              <a:cs typeface="Arial" panose="020B0604020202020204" pitchFamily="34" charset="0"/>
            </a:endParaRPr>
          </a:p>
          <a:p>
            <a:pPr algn="just">
              <a:buNone/>
            </a:pPr>
            <a:r>
              <a:rPr lang="tr-TR" b="1" dirty="0">
                <a:effectLst/>
                <a:latin typeface="Arial" panose="020B0604020202020204" pitchFamily="34" charset="0"/>
                <a:ea typeface="Times New Roman" panose="02020603050405020304" pitchFamily="18" charset="0"/>
                <a:cs typeface="Arial" panose="020B0604020202020204" pitchFamily="34" charset="0"/>
              </a:rPr>
              <a:t>66. Cumhurbaşkanı Erdoğan Hükümeti</a:t>
            </a:r>
            <a:r>
              <a:rPr lang="tr-TR" dirty="0">
                <a:effectLst/>
                <a:latin typeface="Arial" panose="020B0604020202020204" pitchFamily="34" charset="0"/>
                <a:ea typeface="Times New Roman" panose="02020603050405020304" pitchFamily="18" charset="0"/>
                <a:cs typeface="Arial" panose="020B0604020202020204" pitchFamily="34" charset="0"/>
              </a:rPr>
              <a:t> (09.07.2018-2023): </a:t>
            </a:r>
            <a:r>
              <a:rPr lang="tr-TR" b="1" dirty="0">
                <a:effectLst/>
                <a:latin typeface="Arial" panose="020B0604020202020204" pitchFamily="34" charset="0"/>
                <a:ea typeface="Times New Roman" panose="02020603050405020304" pitchFamily="18" charset="0"/>
                <a:cs typeface="Arial" panose="020B0604020202020204" pitchFamily="34" charset="0"/>
              </a:rPr>
              <a:t>2019 Cumhurbaşkanlığı Yıllık Programı: </a:t>
            </a:r>
            <a:r>
              <a:rPr lang="tr-TR" dirty="0">
                <a:effectLst/>
                <a:latin typeface="Arial" panose="020B0604020202020204" pitchFamily="34" charset="0"/>
                <a:ea typeface="Times New Roman" panose="02020603050405020304" pitchFamily="18" charset="0"/>
                <a:cs typeface="Arial" panose="020B0604020202020204" pitchFamily="34" charset="0"/>
              </a:rPr>
              <a:t>2019 yılı programında spor politikaları, fiziksel aktivitenin artırılması, erken yaşlardan itibaren spor eğitiminin güçlendirilmesi, kamu spor tesislerinin erişilebilirliğinin sağlanması, elit sporcu yetiştirme sistemlerinin geliştirilmesi, sporcu sağlığı hizmetlerinin yaygınlaştırılması ve spor alanında teknoloji ile Ar-</a:t>
            </a:r>
            <a:r>
              <a:rPr lang="tr-TR" dirty="0" err="1">
                <a:effectLst/>
                <a:latin typeface="Arial" panose="020B0604020202020204" pitchFamily="34" charset="0"/>
                <a:ea typeface="Times New Roman" panose="02020603050405020304" pitchFamily="18" charset="0"/>
                <a:cs typeface="Arial" panose="020B0604020202020204" pitchFamily="34" charset="0"/>
              </a:rPr>
              <a:t>Ge</a:t>
            </a:r>
            <a:r>
              <a:rPr lang="tr-TR" dirty="0">
                <a:effectLst/>
                <a:latin typeface="Arial" panose="020B0604020202020204" pitchFamily="34" charset="0"/>
                <a:ea typeface="Times New Roman" panose="02020603050405020304" pitchFamily="18" charset="0"/>
                <a:cs typeface="Arial" panose="020B0604020202020204" pitchFamily="34" charset="0"/>
              </a:rPr>
              <a:t> faaliyetlerinin artırılması ekseninde yapılandırılmıştır.</a:t>
            </a:r>
          </a:p>
          <a:p>
            <a:pPr algn="just">
              <a:buNone/>
            </a:pPr>
            <a:endParaRPr lang="tr-TR" dirty="0">
              <a:effectLst/>
              <a:latin typeface="Arial" panose="020B0604020202020204" pitchFamily="34" charset="0"/>
              <a:ea typeface="Times New Roman" panose="02020603050405020304" pitchFamily="18" charset="0"/>
              <a:cs typeface="Arial" panose="020B0604020202020204" pitchFamily="34" charset="0"/>
            </a:endParaRPr>
          </a:p>
          <a:p>
            <a:r>
              <a:rPr lang="tr-TR" b="1" dirty="0">
                <a:latin typeface="Arial" panose="020B0604020202020204" pitchFamily="34" charset="0"/>
                <a:cs typeface="Arial" panose="020B0604020202020204" pitchFamily="34" charset="0"/>
              </a:rPr>
              <a:t>2020–2023 Cumhurbaşkanlığı Yıllık Programları: </a:t>
            </a:r>
            <a:r>
              <a:rPr lang="tr-TR" dirty="0">
                <a:latin typeface="Arial" panose="020B0604020202020204" pitchFamily="34" charset="0"/>
                <a:cs typeface="Arial" panose="020B0604020202020204" pitchFamily="34" charset="0"/>
              </a:rPr>
              <a:t>2020-2023 dönemi spor politikaları, erken yaşta spor eğitiminin yaygınlaştırılması, spor tesislerinin bölgesel ihtiyaçlara göre planlanması, uluslararası rekabet gücü yüksek spor ürünleri geliştirilmesi, spor turizminin stratejik olarak büyütülmesi ve spor sektörünün ekonomik bir alan olarak kurumsallaştırılarak istihdam ve mesleki yeterliliklerin geliştirilmesi üzerine odaklanmaktadır.</a:t>
            </a:r>
          </a:p>
          <a:p>
            <a:r>
              <a:rPr lang="tr-TR" b="1" dirty="0"/>
              <a:t> </a:t>
            </a:r>
            <a:endParaRPr lang="tr-TR" dirty="0"/>
          </a:p>
          <a:p>
            <a:pPr algn="just">
              <a:lnSpc>
                <a:spcPct val="150000"/>
              </a:lnSpc>
              <a:buNone/>
            </a:pPr>
            <a:endParaRPr lang="tr-TR"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6578418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642E1424-734A-0677-76DA-F78C113997E8}"/>
              </a:ext>
            </a:extLst>
          </p:cNvPr>
          <p:cNvSpPr txBox="1"/>
          <p:nvPr/>
        </p:nvSpPr>
        <p:spPr>
          <a:xfrm>
            <a:off x="1351280" y="833120"/>
            <a:ext cx="10231120" cy="4401205"/>
          </a:xfrm>
          <a:prstGeom prst="rect">
            <a:avLst/>
          </a:prstGeom>
          <a:noFill/>
        </p:spPr>
        <p:txBody>
          <a:bodyPr wrap="square">
            <a:spAutoFit/>
          </a:bodyPr>
          <a:lstStyle/>
          <a:p>
            <a:pPr algn="just">
              <a:buNone/>
            </a:pPr>
            <a:r>
              <a:rPr lang="tr-TR" sz="2800" b="1" dirty="0">
                <a:effectLst/>
                <a:latin typeface="Arial" panose="020B0604020202020204" pitchFamily="34" charset="0"/>
                <a:ea typeface="Times New Roman" panose="02020603050405020304" pitchFamily="18" charset="0"/>
                <a:cs typeface="Arial" panose="020B0604020202020204" pitchFamily="34" charset="0"/>
              </a:rPr>
              <a:t>67. Cumhurbaşkanı Erdoğan Hükümeti</a:t>
            </a:r>
            <a:r>
              <a:rPr lang="tr-TR" sz="2800" dirty="0">
                <a:effectLst/>
                <a:latin typeface="Arial" panose="020B0604020202020204" pitchFamily="34" charset="0"/>
                <a:ea typeface="Times New Roman" panose="02020603050405020304" pitchFamily="18" charset="0"/>
                <a:cs typeface="Arial" panose="020B0604020202020204" pitchFamily="34" charset="0"/>
              </a:rPr>
              <a:t> (2023-2028): </a:t>
            </a:r>
          </a:p>
          <a:p>
            <a:pPr algn="just">
              <a:buNone/>
            </a:pPr>
            <a:r>
              <a:rPr lang="tr-TR" sz="2800" dirty="0">
                <a:effectLst/>
                <a:latin typeface="Arial" panose="020B0604020202020204" pitchFamily="34" charset="0"/>
                <a:ea typeface="Times New Roman" panose="02020603050405020304" pitchFamily="18" charset="0"/>
                <a:cs typeface="Arial" panose="020B0604020202020204" pitchFamily="34" charset="0"/>
              </a:rPr>
              <a:t>2024–2025 Cumhurbaşkanlığı Yıllık Programlarında spor politikaları, toplum genelinde düzenli spor katılımının artırılması, çocukların erken yaşta spora yönlendirilmesi, sporcu sağlığı hizmetlerinin geliştirilmesi, uluslararası sportif başarının yükseltilmesi, yetenek seçimi ve elit sporcu yetiştirme süreçlerinin güçlendirilmesi, spor turizmi ve uluslararası finansman olanaklarının artırılması ile spor diplomasisinin yumuşak güç unsuru olarak kullanılması doğrultusunda şekillendirilmiştir.</a:t>
            </a:r>
          </a:p>
        </p:txBody>
      </p:sp>
    </p:spTree>
    <p:extLst>
      <p:ext uri="{BB962C8B-B14F-4D97-AF65-F5344CB8AC3E}">
        <p14:creationId xmlns:p14="http://schemas.microsoft.com/office/powerpoint/2010/main" val="38603372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9369A2C4-241B-8687-DA5D-9EA6E2646E57}"/>
              </a:ext>
            </a:extLst>
          </p:cNvPr>
          <p:cNvSpPr txBox="1"/>
          <p:nvPr/>
        </p:nvSpPr>
        <p:spPr>
          <a:xfrm>
            <a:off x="1107440" y="857469"/>
            <a:ext cx="10525760" cy="5724644"/>
          </a:xfrm>
          <a:prstGeom prst="rect">
            <a:avLst/>
          </a:prstGeom>
          <a:noFill/>
        </p:spPr>
        <p:txBody>
          <a:bodyPr wrap="square">
            <a:spAutoFit/>
          </a:bodyPr>
          <a:lstStyle/>
          <a:p>
            <a:pPr indent="449580" algn="just">
              <a:buNone/>
            </a:pPr>
            <a:r>
              <a:rPr lang="tr-TR" sz="2400" b="1" dirty="0">
                <a:effectLst/>
                <a:latin typeface="Arial" panose="020B0604020202020204" pitchFamily="34" charset="0"/>
                <a:ea typeface="Times New Roman" panose="02020603050405020304" pitchFamily="18" charset="0"/>
                <a:cs typeface="Arial" panose="020B0604020202020204" pitchFamily="34" charset="0"/>
              </a:rPr>
              <a:t>HÜKÜMET PROGRAMLARININ GENEL DEĞERLENDİRMESİ</a:t>
            </a:r>
          </a:p>
          <a:p>
            <a:pPr indent="449580" algn="just">
              <a:buNone/>
            </a:pPr>
            <a:endParaRPr lang="tr-TR" sz="1800" b="1" dirty="0">
              <a:effectLst/>
              <a:latin typeface="Arial" panose="020B0604020202020204" pitchFamily="34" charset="0"/>
              <a:ea typeface="Times New Roman" panose="02020603050405020304" pitchFamily="18" charset="0"/>
              <a:cs typeface="Arial" panose="020B0604020202020204" pitchFamily="34" charset="0"/>
            </a:endParaRPr>
          </a:p>
          <a:p>
            <a:pPr indent="449580" algn="just">
              <a:buNone/>
            </a:pPr>
            <a:r>
              <a:rPr lang="tr-TR" sz="1800" dirty="0">
                <a:effectLst/>
                <a:latin typeface="Arial" panose="020B0604020202020204" pitchFamily="34" charset="0"/>
                <a:ea typeface="Times New Roman" panose="02020603050405020304" pitchFamily="18" charset="0"/>
                <a:cs typeface="Arial" panose="020B0604020202020204" pitchFamily="34" charset="0"/>
              </a:rPr>
              <a:t>Hükümet programlarına genel olarak bakıldığında, spor tesislerini yaygınlaştırma ve sporu geniş kitlelere yayma politikasının her dönem gündemde olduğu görülmektedir.  1938-2002 yılları arasında hemen her hükümet programında, amatör spora öncelik verme ve destekleme konusu yer almıştır. 1967-1977 yılları arasında geleneksel sporlara önem verme konusu öne çıkmıştır. 2003 yılında spor federasyonlarını idari ve mali özerkliğe kavuşturma konusu gündeme gelmiştir. 1993 yılından itibaren Türkiye’de Olimpiyat düzenleme konusu hemen her hükümet döneminde programa alınmıştır. 2011 yılından itibaren başarılı sporculara karşılıksız eğitim bursu verme ve 2013 yılında yapımına başlanan </a:t>
            </a:r>
            <a:r>
              <a:rPr lang="tr-TR" sz="1800" dirty="0" err="1">
                <a:effectLst/>
                <a:latin typeface="Arial" panose="020B0604020202020204" pitchFamily="34" charset="0"/>
                <a:ea typeface="Times New Roman" panose="02020603050405020304" pitchFamily="18" charset="0"/>
                <a:cs typeface="Arial" panose="020B0604020202020204" pitchFamily="34" charset="0"/>
              </a:rPr>
              <a:t>TOHM’ların</a:t>
            </a:r>
            <a:r>
              <a:rPr lang="tr-TR" sz="1800" dirty="0">
                <a:effectLst/>
                <a:latin typeface="Arial" panose="020B0604020202020204" pitchFamily="34" charset="0"/>
                <a:ea typeface="Times New Roman" panose="02020603050405020304" pitchFamily="18" charset="0"/>
                <a:cs typeface="Arial" panose="020B0604020202020204" pitchFamily="34" charset="0"/>
              </a:rPr>
              <a:t> sayılarının artırılmasına, 2015 yılından sonra işbaşına gelen hükümetler de programlarında yer vermiştir.</a:t>
            </a:r>
            <a:endParaRPr lang="tr-TR" sz="2000" dirty="0">
              <a:effectLst/>
              <a:latin typeface="Arial" panose="020B0604020202020204" pitchFamily="34" charset="0"/>
              <a:ea typeface="Times New Roman" panose="02020603050405020304" pitchFamily="18" charset="0"/>
              <a:cs typeface="Arial" panose="020B0604020202020204" pitchFamily="34" charset="0"/>
            </a:endParaRPr>
          </a:p>
          <a:p>
            <a:pPr indent="449580" algn="just">
              <a:buNone/>
            </a:pPr>
            <a:r>
              <a:rPr lang="tr-TR" sz="1800" dirty="0">
                <a:effectLst/>
                <a:latin typeface="Arial" panose="020B0604020202020204" pitchFamily="34" charset="0"/>
                <a:ea typeface="Times New Roman" panose="02020603050405020304" pitchFamily="18" charset="0"/>
                <a:cs typeface="Arial" panose="020B0604020202020204" pitchFamily="34" charset="0"/>
              </a:rPr>
              <a:t> </a:t>
            </a:r>
            <a:endParaRPr lang="tr-TR" sz="2000" dirty="0">
              <a:effectLst/>
              <a:latin typeface="Arial" panose="020B0604020202020204" pitchFamily="34" charset="0"/>
              <a:ea typeface="Times New Roman" panose="02020603050405020304" pitchFamily="18" charset="0"/>
              <a:cs typeface="Arial" panose="020B0604020202020204" pitchFamily="34" charset="0"/>
            </a:endParaRPr>
          </a:p>
          <a:p>
            <a:pPr indent="449580" algn="just">
              <a:buNone/>
            </a:pPr>
            <a:r>
              <a:rPr lang="tr-TR" sz="1800" dirty="0">
                <a:effectLst/>
                <a:latin typeface="Arial" panose="020B0604020202020204" pitchFamily="34" charset="0"/>
                <a:ea typeface="Times New Roman" panose="02020603050405020304" pitchFamily="18" charset="0"/>
                <a:cs typeface="Arial" panose="020B0604020202020204" pitchFamily="34" charset="0"/>
              </a:rPr>
              <a:t>2019 yılında itibaren uygulanan Cumhurbaşkanlığı Yıllık Programlarında fiziksel aktivitenin artırılması, spor eğitiminin geliştirilmesi, elit sporcu yetiştirme ve spor teknolojilerinin yaygınlaştırılması yer almıştır. Ayrıca erken yaşta spor eğitimi, spor tesislerinin geliştirilmesi, spor ekonomisi ve spor turizminin güçlendirilmesi öncelik olarak belirlenmesi, toplumda spor katılımının artırılması, yetenekli sporcuların yetiştirilmesi, uluslararası başarı ve spor diplomasisinin geliştirilmesi hedeflerine yer verilmiştir.</a:t>
            </a:r>
            <a:endParaRPr lang="tr-TR" sz="2000" dirty="0">
              <a:effectLst/>
              <a:latin typeface="Arial" panose="020B0604020202020204" pitchFamily="34" charset="0"/>
              <a:ea typeface="Times New Roman" panose="02020603050405020304" pitchFamily="18" charset="0"/>
              <a:cs typeface="Arial" panose="020B0604020202020204" pitchFamily="34" charset="0"/>
            </a:endParaRPr>
          </a:p>
          <a:p>
            <a:pPr indent="449580" algn="just">
              <a:buNone/>
            </a:pPr>
            <a:r>
              <a:rPr lang="tr-TR" sz="1800" dirty="0">
                <a:effectLst/>
                <a:latin typeface="Arial" panose="020B0604020202020204" pitchFamily="34" charset="0"/>
                <a:ea typeface="Times New Roman" panose="02020603050405020304" pitchFamily="18" charset="0"/>
                <a:cs typeface="Arial" panose="020B0604020202020204" pitchFamily="34" charset="0"/>
              </a:rPr>
              <a:t> </a:t>
            </a:r>
            <a:endParaRPr lang="tr-TR" sz="2000" dirty="0">
              <a:effectLst/>
              <a:latin typeface="Arial" panose="020B0604020202020204" pitchFamily="34" charset="0"/>
              <a:ea typeface="Times New Roman" panose="02020603050405020304" pitchFamily="18" charset="0"/>
              <a:cs typeface="Arial" panose="020B0604020202020204" pitchFamily="34" charset="0"/>
            </a:endParaRPr>
          </a:p>
          <a:p>
            <a:pPr algn="just">
              <a:buNone/>
            </a:pPr>
            <a:r>
              <a:rPr lang="tr-TR" sz="1800" dirty="0">
                <a:effectLst/>
                <a:latin typeface="Times New Roman" panose="02020603050405020304" pitchFamily="18" charset="0"/>
                <a:ea typeface="Times New Roman" panose="02020603050405020304" pitchFamily="18" charset="0"/>
              </a:rPr>
              <a:t> </a:t>
            </a:r>
            <a:endParaRPr lang="tr-TR" sz="20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55184111"/>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38</TotalTime>
  <Words>951</Words>
  <Application>Microsoft Office PowerPoint</Application>
  <PresentationFormat>Geniş ekran</PresentationFormat>
  <Paragraphs>28</Paragraphs>
  <Slides>8</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8</vt:i4>
      </vt:variant>
    </vt:vector>
  </HeadingPairs>
  <TitlesOfParts>
    <vt:vector size="13" baseType="lpstr">
      <vt:lpstr>Arial</vt:lpstr>
      <vt:lpstr>Century Gothic</vt:lpstr>
      <vt:lpstr>Times New Roman</vt:lpstr>
      <vt:lpstr>Wingdings 3</vt:lpstr>
      <vt:lpstr>Duman</vt:lpstr>
      <vt:lpstr>HÜKÜMET PROGRAMLARINDA SPOR POLİTİKALARI</vt:lpstr>
      <vt:lpstr>HÜKÜMET PROGRAMLARINDA SPOR POLİTİKALARI</vt:lpstr>
      <vt:lpstr>HÜKÜMET PROGRAMLARINDA SPOR POLİTİKALARI</vt:lpstr>
      <vt:lpstr>HÜKÜMET PROGRAMLARINDA SPOR POLİTİKALARI</vt:lpstr>
      <vt:lpstr>HÜKÜMET PROGRAMLARINDA SPOR POLİTİKALARI</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13.HÜKÜMET PROGRAMLARINDA SPOR POLİTİKALARI</dc:title>
  <dc:creator>Oğuz Özbek</dc:creator>
  <cp:lastModifiedBy>Oğuz Özbek</cp:lastModifiedBy>
  <cp:revision>9</cp:revision>
  <dcterms:created xsi:type="dcterms:W3CDTF">2017-11-28T07:18:13Z</dcterms:created>
  <dcterms:modified xsi:type="dcterms:W3CDTF">2026-04-01T06:53:33Z</dcterms:modified>
</cp:coreProperties>
</file>