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8" r:id="rId3"/>
    <p:sldId id="289" r:id="rId4"/>
    <p:sldId id="264" r:id="rId5"/>
    <p:sldId id="287" r:id="rId6"/>
    <p:sldId id="265" r:id="rId7"/>
    <p:sldId id="266" r:id="rId8"/>
    <p:sldId id="280" r:id="rId9"/>
    <p:sldId id="279" r:id="rId10"/>
    <p:sldId id="267" r:id="rId11"/>
    <p:sldId id="268" r:id="rId12"/>
    <p:sldId id="282" r:id="rId13"/>
    <p:sldId id="269" r:id="rId14"/>
    <p:sldId id="270" r:id="rId15"/>
    <p:sldId id="283" r:id="rId16"/>
    <p:sldId id="285"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2" d="100"/>
          <a:sy n="82" d="100"/>
        </p:scale>
        <p:origin x="-1530"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2376"/>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8C6458D-9B15-45C9-AF83-06587612AF20}" type="datetimeFigureOut">
              <a:rPr lang="tr-TR" smtClean="0"/>
              <a:pPr/>
              <a:t>30.09.2019</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387902A6-693C-4BA2-86FB-C51DD1955805}" type="slidenum">
              <a:rPr lang="tr-TR" smtClean="0"/>
              <a:pPr/>
              <a:t>‹#›</a:t>
            </a:fld>
            <a:endParaRPr lang="tr-TR"/>
          </a:p>
        </p:txBody>
      </p:sp>
    </p:spTree>
    <p:extLst>
      <p:ext uri="{BB962C8B-B14F-4D97-AF65-F5344CB8AC3E}">
        <p14:creationId xmlns:p14="http://schemas.microsoft.com/office/powerpoint/2010/main" xmlns="" val="15367699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8C6458D-9B15-45C9-AF83-06587612AF20}" type="datetimeFigureOut">
              <a:rPr lang="tr-TR" smtClean="0"/>
              <a:pPr/>
              <a:t>30.09.2019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387902A6-693C-4BA2-86FB-C51DD1955805}" type="slidenum">
              <a:rPr lang="tr-TR" smtClean="0"/>
              <a:pPr/>
              <a:t>‹#›</a:t>
            </a:fld>
            <a:endParaRPr lang="tr-TR"/>
          </a:p>
        </p:txBody>
      </p:sp>
    </p:spTree>
    <p:extLst>
      <p:ext uri="{BB962C8B-B14F-4D97-AF65-F5344CB8AC3E}">
        <p14:creationId xmlns:p14="http://schemas.microsoft.com/office/powerpoint/2010/main" xmlns="" val="3469999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8C6458D-9B15-45C9-AF83-06587612AF20}" type="datetimeFigureOut">
              <a:rPr lang="tr-TR" smtClean="0"/>
              <a:pPr/>
              <a:t>30.09.2019</a:t>
            </a:fld>
            <a:endParaRPr lang="tr-TR"/>
          </a:p>
        </p:txBody>
      </p:sp>
      <p:sp>
        <p:nvSpPr>
          <p:cNvPr id="5" name="Footer Placeholder 4"/>
          <p:cNvSpPr>
            <a:spLocks noGrp="1"/>
          </p:cNvSpPr>
          <p:nvPr>
            <p:ph type="ftr" sz="quarter" idx="11"/>
          </p:nvPr>
        </p:nvSpPr>
        <p:spPr/>
        <p:txBody>
          <a:bodyPr/>
          <a:lstStyle/>
          <a:p>
            <a:endParaRPr lang="tr-T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387902A6-693C-4BA2-86FB-C51DD1955805}" type="slidenum">
              <a:rPr lang="tr-TR" smtClean="0"/>
              <a:pPr/>
              <a:t>‹#›</a:t>
            </a:fld>
            <a:endParaRPr lang="tr-T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10662358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38C6458D-9B15-45C9-AF83-06587612AF20}" type="datetimeFigureOut">
              <a:rPr lang="tr-TR" smtClean="0"/>
              <a:pPr/>
              <a:t>30.09.2019</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387902A6-693C-4BA2-86FB-C51DD1955805}" type="slidenum">
              <a:rPr lang="tr-TR" smtClean="0"/>
              <a:pPr/>
              <a:t>‹#›</a:t>
            </a:fld>
            <a:endParaRPr lang="tr-TR"/>
          </a:p>
        </p:txBody>
      </p:sp>
    </p:spTree>
    <p:extLst>
      <p:ext uri="{BB962C8B-B14F-4D97-AF65-F5344CB8AC3E}">
        <p14:creationId xmlns:p14="http://schemas.microsoft.com/office/powerpoint/2010/main" xmlns="" val="32467027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38C6458D-9B15-45C9-AF83-06587612AF20}" type="datetimeFigureOut">
              <a:rPr lang="tr-TR" smtClean="0"/>
              <a:pPr/>
              <a:t>30.09.2019</a:t>
            </a:fld>
            <a:endParaRPr lang="tr-TR"/>
          </a:p>
        </p:txBody>
      </p:sp>
      <p:sp>
        <p:nvSpPr>
          <p:cNvPr id="6" name="Footer Placeholder 5"/>
          <p:cNvSpPr>
            <a:spLocks noGrp="1"/>
          </p:cNvSpPr>
          <p:nvPr>
            <p:ph type="ftr" sz="quarter" idx="11"/>
          </p:nvPr>
        </p:nvSpPr>
        <p:spPr/>
        <p:txBody>
          <a:bodyPr/>
          <a:lstStyle/>
          <a:p>
            <a:endParaRPr lang="tr-T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387902A6-693C-4BA2-86FB-C51DD1955805}" type="slidenum">
              <a:rPr lang="tr-TR" smtClean="0"/>
              <a:pPr/>
              <a:t>‹#›</a:t>
            </a:fld>
            <a:endParaRPr lang="tr-T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3479630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38C6458D-9B15-45C9-AF83-06587612AF20}" type="datetimeFigureOut">
              <a:rPr lang="tr-TR" smtClean="0"/>
              <a:pPr/>
              <a:t>30.09.2019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387902A6-693C-4BA2-86FB-C51DD1955805}" type="slidenum">
              <a:rPr lang="tr-TR" smtClean="0"/>
              <a:pPr/>
              <a:t>‹#›</a:t>
            </a:fld>
            <a:endParaRPr lang="tr-TR"/>
          </a:p>
        </p:txBody>
      </p:sp>
    </p:spTree>
    <p:extLst>
      <p:ext uri="{BB962C8B-B14F-4D97-AF65-F5344CB8AC3E}">
        <p14:creationId xmlns:p14="http://schemas.microsoft.com/office/powerpoint/2010/main" xmlns="" val="7435414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8C6458D-9B15-45C9-AF83-06587612AF20}" type="datetimeFigureOut">
              <a:rPr lang="tr-TR" smtClean="0"/>
              <a:pPr/>
              <a:t>30.09.2019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87902A6-693C-4BA2-86FB-C51DD1955805}" type="slidenum">
              <a:rPr lang="tr-TR" smtClean="0"/>
              <a:pPr/>
              <a:t>‹#›</a:t>
            </a:fld>
            <a:endParaRPr lang="tr-TR"/>
          </a:p>
        </p:txBody>
      </p:sp>
    </p:spTree>
    <p:extLst>
      <p:ext uri="{BB962C8B-B14F-4D97-AF65-F5344CB8AC3E}">
        <p14:creationId xmlns:p14="http://schemas.microsoft.com/office/powerpoint/2010/main" xmlns="" val="9156745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8C6458D-9B15-45C9-AF83-06587612AF20}" type="datetimeFigureOut">
              <a:rPr lang="tr-TR" smtClean="0"/>
              <a:pPr/>
              <a:t>30.09.2019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87902A6-693C-4BA2-86FB-C51DD1955805}" type="slidenum">
              <a:rPr lang="tr-TR" smtClean="0"/>
              <a:pPr/>
              <a:t>‹#›</a:t>
            </a:fld>
            <a:endParaRPr lang="tr-TR"/>
          </a:p>
        </p:txBody>
      </p:sp>
    </p:spTree>
    <p:extLst>
      <p:ext uri="{BB962C8B-B14F-4D97-AF65-F5344CB8AC3E}">
        <p14:creationId xmlns:p14="http://schemas.microsoft.com/office/powerpoint/2010/main" xmlns="" val="1196267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8C6458D-9B15-45C9-AF83-06587612AF20}" type="datetimeFigureOut">
              <a:rPr lang="tr-TR" smtClean="0"/>
              <a:pPr/>
              <a:t>30.09.2019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87902A6-693C-4BA2-86FB-C51DD1955805}" type="slidenum">
              <a:rPr lang="tr-TR" smtClean="0"/>
              <a:pPr/>
              <a:t>‹#›</a:t>
            </a:fld>
            <a:endParaRPr lang="tr-TR"/>
          </a:p>
        </p:txBody>
      </p:sp>
    </p:spTree>
    <p:extLst>
      <p:ext uri="{BB962C8B-B14F-4D97-AF65-F5344CB8AC3E}">
        <p14:creationId xmlns:p14="http://schemas.microsoft.com/office/powerpoint/2010/main" xmlns="" val="33357153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8C6458D-9B15-45C9-AF83-06587612AF20}" type="datetimeFigureOut">
              <a:rPr lang="tr-TR" smtClean="0"/>
              <a:pPr/>
              <a:t>30.09.2019</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387902A6-693C-4BA2-86FB-C51DD1955805}" type="slidenum">
              <a:rPr lang="tr-TR" smtClean="0"/>
              <a:pPr/>
              <a:t>‹#›</a:t>
            </a:fld>
            <a:endParaRPr lang="tr-TR"/>
          </a:p>
        </p:txBody>
      </p:sp>
    </p:spTree>
    <p:extLst>
      <p:ext uri="{BB962C8B-B14F-4D97-AF65-F5344CB8AC3E}">
        <p14:creationId xmlns:p14="http://schemas.microsoft.com/office/powerpoint/2010/main" xmlns="" val="25500279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8C6458D-9B15-45C9-AF83-06587612AF20}" type="datetimeFigureOut">
              <a:rPr lang="tr-TR" smtClean="0"/>
              <a:pPr/>
              <a:t>30.09.2019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387902A6-693C-4BA2-86FB-C51DD1955805}" type="slidenum">
              <a:rPr lang="tr-TR" smtClean="0"/>
              <a:pPr/>
              <a:t>‹#›</a:t>
            </a:fld>
            <a:endParaRPr lang="tr-TR"/>
          </a:p>
        </p:txBody>
      </p:sp>
    </p:spTree>
    <p:extLst>
      <p:ext uri="{BB962C8B-B14F-4D97-AF65-F5344CB8AC3E}">
        <p14:creationId xmlns:p14="http://schemas.microsoft.com/office/powerpoint/2010/main" xmlns="" val="42503669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8C6458D-9B15-45C9-AF83-06587612AF20}" type="datetimeFigureOut">
              <a:rPr lang="tr-TR" smtClean="0"/>
              <a:pPr/>
              <a:t>30.09.2019</a:t>
            </a:fld>
            <a:endParaRPr lang="tr-TR"/>
          </a:p>
        </p:txBody>
      </p:sp>
      <p:sp>
        <p:nvSpPr>
          <p:cNvPr id="8" name="Footer Placeholder 7"/>
          <p:cNvSpPr>
            <a:spLocks noGrp="1"/>
          </p:cNvSpPr>
          <p:nvPr>
            <p:ph type="ftr" sz="quarter" idx="11"/>
          </p:nvPr>
        </p:nvSpPr>
        <p:spPr/>
        <p:txBody>
          <a:bodyPr/>
          <a:lstStyle/>
          <a:p>
            <a:endParaRPr lang="tr-T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387902A6-693C-4BA2-86FB-C51DD1955805}" type="slidenum">
              <a:rPr lang="tr-TR" smtClean="0"/>
              <a:pPr/>
              <a:t>‹#›</a:t>
            </a:fld>
            <a:endParaRPr lang="tr-TR"/>
          </a:p>
        </p:txBody>
      </p:sp>
    </p:spTree>
    <p:extLst>
      <p:ext uri="{BB962C8B-B14F-4D97-AF65-F5344CB8AC3E}">
        <p14:creationId xmlns:p14="http://schemas.microsoft.com/office/powerpoint/2010/main" xmlns="" val="12942946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8C6458D-9B15-45C9-AF83-06587612AF20}" type="datetimeFigureOut">
              <a:rPr lang="tr-TR" smtClean="0"/>
              <a:pPr/>
              <a:t>30.09.2019</a:t>
            </a:fld>
            <a:endParaRPr lang="tr-TR"/>
          </a:p>
        </p:txBody>
      </p:sp>
      <p:sp>
        <p:nvSpPr>
          <p:cNvPr id="4" name="Footer Placeholder 3"/>
          <p:cNvSpPr>
            <a:spLocks noGrp="1"/>
          </p:cNvSpPr>
          <p:nvPr>
            <p:ph type="ftr" sz="quarter" idx="11"/>
          </p:nvPr>
        </p:nvSpPr>
        <p:spPr/>
        <p:txBody>
          <a:bodyPr/>
          <a:lstStyle/>
          <a:p>
            <a:endParaRPr lang="tr-T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87902A6-693C-4BA2-86FB-C51DD1955805}" type="slidenum">
              <a:rPr lang="tr-TR" smtClean="0"/>
              <a:pPr/>
              <a:t>‹#›</a:t>
            </a:fld>
            <a:endParaRPr lang="tr-TR"/>
          </a:p>
        </p:txBody>
      </p:sp>
    </p:spTree>
    <p:extLst>
      <p:ext uri="{BB962C8B-B14F-4D97-AF65-F5344CB8AC3E}">
        <p14:creationId xmlns:p14="http://schemas.microsoft.com/office/powerpoint/2010/main" xmlns="" val="10183403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C6458D-9B15-45C9-AF83-06587612AF20}" type="datetimeFigureOut">
              <a:rPr lang="tr-TR" smtClean="0"/>
              <a:pPr/>
              <a:t>30.09.2019</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87902A6-693C-4BA2-86FB-C51DD1955805}" type="slidenum">
              <a:rPr lang="tr-TR" smtClean="0"/>
              <a:pPr/>
              <a:t>‹#›</a:t>
            </a:fld>
            <a:endParaRPr lang="tr-TR"/>
          </a:p>
        </p:txBody>
      </p:sp>
    </p:spTree>
    <p:extLst>
      <p:ext uri="{BB962C8B-B14F-4D97-AF65-F5344CB8AC3E}">
        <p14:creationId xmlns:p14="http://schemas.microsoft.com/office/powerpoint/2010/main" xmlns="" val="626379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C6458D-9B15-45C9-AF83-06587612AF20}" type="datetimeFigureOut">
              <a:rPr lang="tr-TR" smtClean="0"/>
              <a:pPr/>
              <a:t>30.09.2019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87902A6-693C-4BA2-86FB-C51DD1955805}" type="slidenum">
              <a:rPr lang="tr-TR" smtClean="0"/>
              <a:pPr/>
              <a:t>‹#›</a:t>
            </a:fld>
            <a:endParaRPr lang="tr-TR"/>
          </a:p>
        </p:txBody>
      </p:sp>
    </p:spTree>
    <p:extLst>
      <p:ext uri="{BB962C8B-B14F-4D97-AF65-F5344CB8AC3E}">
        <p14:creationId xmlns:p14="http://schemas.microsoft.com/office/powerpoint/2010/main" xmlns="" val="7836178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C6458D-9B15-45C9-AF83-06587612AF20}" type="datetimeFigureOut">
              <a:rPr lang="tr-TR" smtClean="0"/>
              <a:pPr/>
              <a:t>30.09.2019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387902A6-693C-4BA2-86FB-C51DD1955805}" type="slidenum">
              <a:rPr lang="tr-TR" smtClean="0"/>
              <a:pPr/>
              <a:t>‹#›</a:t>
            </a:fld>
            <a:endParaRPr lang="tr-TR"/>
          </a:p>
        </p:txBody>
      </p:sp>
    </p:spTree>
    <p:extLst>
      <p:ext uri="{BB962C8B-B14F-4D97-AF65-F5344CB8AC3E}">
        <p14:creationId xmlns:p14="http://schemas.microsoft.com/office/powerpoint/2010/main" xmlns="" val="32624118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38C6458D-9B15-45C9-AF83-06587612AF20}" type="datetimeFigureOut">
              <a:rPr lang="tr-TR" smtClean="0"/>
              <a:pPr/>
              <a:t>30.09.2019</a:t>
            </a:fld>
            <a:endParaRPr lang="tr-T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387902A6-693C-4BA2-86FB-C51DD1955805}" type="slidenum">
              <a:rPr lang="tr-TR" smtClean="0"/>
              <a:pPr/>
              <a:t>‹#›</a:t>
            </a:fld>
            <a:endParaRPr lang="tr-TR"/>
          </a:p>
        </p:txBody>
      </p:sp>
    </p:spTree>
    <p:extLst>
      <p:ext uri="{BB962C8B-B14F-4D97-AF65-F5344CB8AC3E}">
        <p14:creationId xmlns:p14="http://schemas.microsoft.com/office/powerpoint/2010/main" xmlns="" val="13885880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619672" y="3501008"/>
            <a:ext cx="6851187" cy="1924446"/>
          </a:xfrm>
        </p:spPr>
        <p:txBody>
          <a:bodyPr>
            <a:normAutofit fontScale="90000"/>
          </a:bodyPr>
          <a:lstStyle/>
          <a:p>
            <a:r>
              <a:rPr lang="tr-TR" b="1" dirty="0" smtClean="0">
                <a:latin typeface="Calibri" panose="020F0502020204030204" pitchFamily="34" charset="0"/>
              </a:rPr>
              <a:t>MADDE KULLANIMINDA RİSK FAKTÖRLERİ</a:t>
            </a:r>
            <a:endParaRPr lang="tr-TR" b="1" dirty="0">
              <a:latin typeface="Calibri" panose="020F050202020403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369159" y="260648"/>
            <a:ext cx="7200800" cy="1280890"/>
          </a:xfrm>
        </p:spPr>
        <p:txBody>
          <a:bodyPr>
            <a:noAutofit/>
          </a:bodyPr>
          <a:lstStyle/>
          <a:p>
            <a:pPr algn="ctr"/>
            <a:r>
              <a:rPr lang="tr-TR" sz="2800" b="1" dirty="0" smtClean="0">
                <a:solidFill>
                  <a:srgbClr val="FF0000"/>
                </a:solidFill>
                <a:latin typeface="Calibri" panose="020F0502020204030204" pitchFamily="34" charset="0"/>
              </a:rPr>
              <a:t>8. Aile, okul ve sosyal çevrenin aşırı baskıcı tutumu nedeni ile kendini ifade etmede güçlük yaşama</a:t>
            </a:r>
            <a:endParaRPr lang="tr-TR" sz="2800" b="1" dirty="0">
              <a:solidFill>
                <a:srgbClr val="FF0000"/>
              </a:solidFill>
              <a:latin typeface="Calibri" panose="020F0502020204030204" pitchFamily="34" charset="0"/>
            </a:endParaRPr>
          </a:p>
        </p:txBody>
      </p:sp>
      <p:sp>
        <p:nvSpPr>
          <p:cNvPr id="3" name="2 İçerik Yer Tutucusu"/>
          <p:cNvSpPr>
            <a:spLocks noGrp="1"/>
          </p:cNvSpPr>
          <p:nvPr>
            <p:ph idx="1"/>
          </p:nvPr>
        </p:nvSpPr>
        <p:spPr>
          <a:xfrm>
            <a:off x="899592" y="1700808"/>
            <a:ext cx="8136903" cy="4896544"/>
          </a:xfrm>
        </p:spPr>
        <p:txBody>
          <a:bodyPr>
            <a:normAutofit fontScale="85000" lnSpcReduction="20000"/>
          </a:bodyPr>
          <a:lstStyle/>
          <a:p>
            <a:pPr marL="0" indent="0">
              <a:lnSpc>
                <a:spcPct val="150000"/>
              </a:lnSpc>
              <a:buNone/>
            </a:pPr>
            <a:r>
              <a:rPr lang="tr-TR" sz="2800" b="1" dirty="0" smtClean="0">
                <a:latin typeface="Calibri" panose="020F0502020204030204" pitchFamily="34" charset="0"/>
              </a:rPr>
              <a:t>Baskı altında olma </a:t>
            </a:r>
            <a:r>
              <a:rPr lang="tr-TR" sz="2800" dirty="0" smtClean="0">
                <a:latin typeface="Calibri" panose="020F0502020204030204" pitchFamily="34" charset="0"/>
              </a:rPr>
              <a:t>ve </a:t>
            </a:r>
            <a:r>
              <a:rPr lang="tr-TR" sz="2800" b="1" dirty="0" smtClean="0">
                <a:latin typeface="Calibri" panose="020F0502020204030204" pitchFamily="34" charset="0"/>
              </a:rPr>
              <a:t>kendini yeterince ifade edememe</a:t>
            </a:r>
            <a:r>
              <a:rPr lang="tr-TR" sz="2800" dirty="0" smtClean="0">
                <a:latin typeface="Calibri" panose="020F0502020204030204" pitchFamily="34" charset="0"/>
              </a:rPr>
              <a:t> ile diğer yasadışı yollara yönelmenin yanı sıra bağımlılık yapıcı maddeleri deneme sıklığı da artmaktadır.</a:t>
            </a:r>
          </a:p>
          <a:p>
            <a:pPr marL="0" indent="0">
              <a:lnSpc>
                <a:spcPct val="150000"/>
              </a:lnSpc>
              <a:buNone/>
            </a:pPr>
            <a:r>
              <a:rPr lang="tr-TR" sz="2800" dirty="0" smtClean="0">
                <a:latin typeface="Calibri" panose="020F0502020204030204" pitchFamily="34" charset="0"/>
              </a:rPr>
              <a:t> Ailede ve okulda gençlerin ve özellikle ergenlerin kendilerini rahatça ifade edebileceği bir sistem madde bağımlılığının önlenmesi ve deneme riskinin azalması bakımından önemlidir.</a:t>
            </a:r>
          </a:p>
          <a:p>
            <a:pPr marL="0" indent="0">
              <a:lnSpc>
                <a:spcPct val="150000"/>
              </a:lnSpc>
              <a:buNone/>
            </a:pPr>
            <a:r>
              <a:rPr lang="tr-TR" sz="2800" dirty="0" smtClean="0">
                <a:latin typeface="Calibri" panose="020F0502020204030204" pitchFamily="34" charset="0"/>
              </a:rPr>
              <a:t>Ailede çocuklarla diyaloga açık olmak ve kendilerini rahatça ifade edebilmelerine olanak sağlamak bağımlılık yapıcı maddeleri deneme riskini düşüren önemli bir önlemdir.</a:t>
            </a:r>
            <a:endParaRPr lang="tr-TR" sz="2800" dirty="0">
              <a:latin typeface="Calibri" panose="020F050202020403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691680" y="260648"/>
            <a:ext cx="6589199" cy="1080120"/>
          </a:xfrm>
        </p:spPr>
        <p:txBody>
          <a:bodyPr>
            <a:normAutofit fontScale="90000"/>
          </a:bodyPr>
          <a:lstStyle/>
          <a:p>
            <a:pPr algn="ctr"/>
            <a:r>
              <a:rPr lang="tr-TR" b="1" dirty="0" smtClean="0">
                <a:solidFill>
                  <a:srgbClr val="FF0000"/>
                </a:solidFill>
                <a:latin typeface="Calibri" panose="020F0502020204030204" pitchFamily="34" charset="0"/>
              </a:rPr>
              <a:t>9. Kendisi ve yaşadığı sosyal çevre ile sağlıklı bir iletişim kuramama:</a:t>
            </a:r>
            <a:endParaRPr lang="tr-TR" b="1" dirty="0">
              <a:solidFill>
                <a:srgbClr val="FF0000"/>
              </a:solidFill>
              <a:latin typeface="Calibri" panose="020F0502020204030204" pitchFamily="34" charset="0"/>
            </a:endParaRPr>
          </a:p>
        </p:txBody>
      </p:sp>
      <p:sp>
        <p:nvSpPr>
          <p:cNvPr id="3" name="2 İçerik Yer Tutucusu"/>
          <p:cNvSpPr>
            <a:spLocks noGrp="1"/>
          </p:cNvSpPr>
          <p:nvPr>
            <p:ph idx="1"/>
          </p:nvPr>
        </p:nvSpPr>
        <p:spPr>
          <a:xfrm>
            <a:off x="971600" y="1484784"/>
            <a:ext cx="7848871" cy="5184576"/>
          </a:xfrm>
        </p:spPr>
        <p:txBody>
          <a:bodyPr>
            <a:normAutofit/>
          </a:bodyPr>
          <a:lstStyle/>
          <a:p>
            <a:pPr marL="0" indent="0">
              <a:lnSpc>
                <a:spcPct val="150000"/>
              </a:lnSpc>
              <a:buNone/>
            </a:pPr>
            <a:r>
              <a:rPr lang="tr-TR" sz="2800" b="1" dirty="0" smtClean="0">
                <a:latin typeface="Calibri" panose="020F0502020204030204" pitchFamily="34" charset="0"/>
              </a:rPr>
              <a:t>Kendisi ile barışık olmama </a:t>
            </a:r>
            <a:r>
              <a:rPr lang="tr-TR" sz="2800" dirty="0" smtClean="0">
                <a:latin typeface="Calibri" panose="020F0502020204030204" pitchFamily="34" charset="0"/>
              </a:rPr>
              <a:t>ve </a:t>
            </a:r>
            <a:r>
              <a:rPr lang="tr-TR" sz="2800" b="1" dirty="0" smtClean="0">
                <a:latin typeface="Calibri" panose="020F0502020204030204" pitchFamily="34" charset="0"/>
              </a:rPr>
              <a:t>yaşadığı çevre ile sağlıklı iletişim kuramama </a:t>
            </a:r>
            <a:r>
              <a:rPr lang="tr-TR" sz="2800" dirty="0" smtClean="0">
                <a:latin typeface="Calibri" panose="020F0502020204030204" pitchFamily="34" charset="0"/>
              </a:rPr>
              <a:t>yukarıdaki sözü edilen bazı etkenlerden kaynaklanabileceği gibi bağımlılık yapıcı maddeleri deneme riskini artıran ergenlik dönemi anksiyetesi ve depresyonu gibi başka mental hastalıklarla da ilişkili olabilir.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691680" y="260648"/>
            <a:ext cx="6589199" cy="1080120"/>
          </a:xfrm>
        </p:spPr>
        <p:txBody>
          <a:bodyPr>
            <a:normAutofit fontScale="90000"/>
          </a:bodyPr>
          <a:lstStyle/>
          <a:p>
            <a:pPr algn="ctr"/>
            <a:r>
              <a:rPr lang="tr-TR" b="1" dirty="0" smtClean="0">
                <a:solidFill>
                  <a:srgbClr val="FF0000"/>
                </a:solidFill>
                <a:latin typeface="Calibri" panose="020F0502020204030204" pitchFamily="34" charset="0"/>
              </a:rPr>
              <a:t>9. Kendisi ve yaşadığı sosyal çevre ile sağlıklı bir iletişim kuramama:</a:t>
            </a:r>
            <a:endParaRPr lang="tr-TR" b="1" dirty="0">
              <a:solidFill>
                <a:srgbClr val="FF0000"/>
              </a:solidFill>
              <a:latin typeface="Calibri" panose="020F0502020204030204" pitchFamily="34" charset="0"/>
            </a:endParaRPr>
          </a:p>
        </p:txBody>
      </p:sp>
      <p:sp>
        <p:nvSpPr>
          <p:cNvPr id="3" name="2 İçerik Yer Tutucusu"/>
          <p:cNvSpPr>
            <a:spLocks noGrp="1"/>
          </p:cNvSpPr>
          <p:nvPr>
            <p:ph idx="1"/>
          </p:nvPr>
        </p:nvSpPr>
        <p:spPr>
          <a:xfrm>
            <a:off x="971600" y="1484784"/>
            <a:ext cx="7848871" cy="5184576"/>
          </a:xfrm>
        </p:spPr>
        <p:txBody>
          <a:bodyPr>
            <a:noAutofit/>
          </a:bodyPr>
          <a:lstStyle/>
          <a:p>
            <a:r>
              <a:rPr lang="tr-TR" sz="2400" dirty="0" smtClean="0">
                <a:latin typeface="Calibri" panose="020F0502020204030204" pitchFamily="34" charset="0"/>
              </a:rPr>
              <a:t>Alkol gibi bağımlılık yapan maddeler ile depresyon gibi başka psikiyatrik hastalıkların birlikte görülme sıklığı da oldukça yüksektir.</a:t>
            </a:r>
          </a:p>
          <a:p>
            <a:r>
              <a:rPr lang="tr-TR" sz="2400" dirty="0" smtClean="0">
                <a:latin typeface="Calibri" panose="020F0502020204030204" pitchFamily="34" charset="0"/>
              </a:rPr>
              <a:t>Benzer şekilde önemli bir mental bozukluk olan şizofreni ile madde bağımlılığı ve kötüye kullanımı arasında da önemli bir ilişki kurulmaktadır.</a:t>
            </a:r>
          </a:p>
          <a:p>
            <a:r>
              <a:rPr lang="tr-TR" sz="2400" dirty="0" smtClean="0">
                <a:latin typeface="Calibri" panose="020F0502020204030204" pitchFamily="34" charset="0"/>
              </a:rPr>
              <a:t>Madde kötüye kullanımı ve bağımlılığı şizofreniyi tetikleyen bir risk etkeni olabileceği gibi, şizofreni hastalarında madde kötüye kullanma ve bağımlısı olma riski artmıştır.</a:t>
            </a:r>
          </a:p>
          <a:p>
            <a:pPr marL="0" indent="0" algn="ctr">
              <a:buNone/>
            </a:pPr>
            <a:r>
              <a:rPr lang="tr-TR" sz="2400" b="1" dirty="0" smtClean="0">
                <a:solidFill>
                  <a:srgbClr val="C00000"/>
                </a:solidFill>
                <a:latin typeface="Calibri" panose="020F0502020204030204" pitchFamily="34" charset="0"/>
              </a:rPr>
              <a:t>Madde kötüye kullanma ve bağımlılığına zemin hazırlayabilen veya madde bağımlılığı ile birlikte sık görülen psikiyatrik bozuklukların iyi izlenmesi ve kontrol edilmesi riski azaltmak adına önemlidir.</a:t>
            </a:r>
            <a:endParaRPr lang="tr-TR" sz="2400" b="1" dirty="0">
              <a:solidFill>
                <a:srgbClr val="C00000"/>
              </a:solidFill>
              <a:latin typeface="Calibri" panose="020F0502020204030204" pitchFamily="34" charset="0"/>
            </a:endParaRPr>
          </a:p>
        </p:txBody>
      </p:sp>
    </p:spTree>
    <p:extLst>
      <p:ext uri="{BB962C8B-B14F-4D97-AF65-F5344CB8AC3E}">
        <p14:creationId xmlns:p14="http://schemas.microsoft.com/office/powerpoint/2010/main" xmlns="" val="17775468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619672" y="260648"/>
            <a:ext cx="6589199" cy="1440160"/>
          </a:xfrm>
        </p:spPr>
        <p:txBody>
          <a:bodyPr>
            <a:normAutofit fontScale="90000"/>
          </a:bodyPr>
          <a:lstStyle/>
          <a:p>
            <a:pPr algn="ctr"/>
            <a:r>
              <a:rPr lang="tr-TR" sz="3200" b="1" dirty="0" smtClean="0">
                <a:solidFill>
                  <a:srgbClr val="FF0000"/>
                </a:solidFill>
                <a:latin typeface="Calibri" panose="020F0502020204030204" pitchFamily="34" charset="0"/>
              </a:rPr>
              <a:t>10. Zamanını üretkenlikten uzak bar, kumarhane ve kahvehane gibi yerlerde geçirme</a:t>
            </a:r>
            <a:endParaRPr lang="tr-TR" sz="3200" b="1" dirty="0">
              <a:solidFill>
                <a:srgbClr val="FF0000"/>
              </a:solidFill>
              <a:latin typeface="Calibri" panose="020F0502020204030204" pitchFamily="34" charset="0"/>
            </a:endParaRPr>
          </a:p>
        </p:txBody>
      </p:sp>
      <p:sp>
        <p:nvSpPr>
          <p:cNvPr id="3" name="2 İçerik Yer Tutucusu"/>
          <p:cNvSpPr>
            <a:spLocks noGrp="1"/>
          </p:cNvSpPr>
          <p:nvPr>
            <p:ph idx="1"/>
          </p:nvPr>
        </p:nvSpPr>
        <p:spPr>
          <a:xfrm>
            <a:off x="1097847" y="1700808"/>
            <a:ext cx="7632847" cy="4968552"/>
          </a:xfrm>
        </p:spPr>
        <p:txBody>
          <a:bodyPr>
            <a:noAutofit/>
          </a:bodyPr>
          <a:lstStyle/>
          <a:p>
            <a:r>
              <a:rPr lang="tr-TR" sz="2800" dirty="0" smtClean="0">
                <a:latin typeface="Calibri" panose="020F0502020204030204" pitchFamily="34" charset="0"/>
              </a:rPr>
              <a:t>Nasıl diğer hastalıklara yakalanma ile yakalanma riskini artıran çevresel ve sosyal faktörler arasında ilişki varsa, madde kötüye kullanımı ve bağımlılığı ile çevresel ve sosyal faktörler arasında da doğrudan bir ilişki bulunmaktadır.</a:t>
            </a:r>
          </a:p>
          <a:p>
            <a:r>
              <a:rPr lang="tr-TR" sz="2800" dirty="0" smtClean="0">
                <a:latin typeface="Calibri" panose="020F0502020204030204" pitchFamily="34" charset="0"/>
              </a:rPr>
              <a:t>Havasız ve hijyenden uzak ortamlarda bulunma ile enfeksiyonlara yakalanma arasındaki ilişkiye benzer şekilde bağımlılık yapan maddelerin kullanıldığı alt kültürlere yakın olma, özellikle ergenlik dönemindeki gençlerde ilk temas ve deneme riskini arttırıcı bir etkendir.</a:t>
            </a:r>
            <a:endParaRPr lang="tr-TR" sz="2800" dirty="0">
              <a:latin typeface="Calibri" panose="020F0502020204030204"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b="1" dirty="0" smtClean="0">
                <a:solidFill>
                  <a:srgbClr val="FF0000"/>
                </a:solidFill>
                <a:latin typeface="Calibri" panose="020F0502020204030204" pitchFamily="34" charset="0"/>
              </a:rPr>
              <a:t>11. Genetik Yatkınlık</a:t>
            </a:r>
            <a:endParaRPr lang="tr-TR" b="1" dirty="0">
              <a:solidFill>
                <a:srgbClr val="FF0000"/>
              </a:solidFill>
              <a:latin typeface="Calibri" panose="020F0502020204030204" pitchFamily="34" charset="0"/>
            </a:endParaRPr>
          </a:p>
        </p:txBody>
      </p:sp>
      <p:sp>
        <p:nvSpPr>
          <p:cNvPr id="3" name="2 İçerik Yer Tutucusu"/>
          <p:cNvSpPr>
            <a:spLocks noGrp="1"/>
          </p:cNvSpPr>
          <p:nvPr>
            <p:ph sz="half" idx="1"/>
          </p:nvPr>
        </p:nvSpPr>
        <p:spPr>
          <a:xfrm>
            <a:off x="971600" y="1412776"/>
            <a:ext cx="3816424" cy="5183434"/>
          </a:xfrm>
        </p:spPr>
        <p:txBody>
          <a:bodyPr>
            <a:normAutofit lnSpcReduction="10000"/>
          </a:bodyPr>
          <a:lstStyle/>
          <a:p>
            <a:pPr marL="0" indent="0" algn="ctr">
              <a:buNone/>
            </a:pPr>
            <a:r>
              <a:rPr lang="tr-TR" sz="2800" dirty="0" smtClean="0">
                <a:latin typeface="Calibri" panose="020F0502020204030204" pitchFamily="34" charset="0"/>
              </a:rPr>
              <a:t>Madde kötüye kullanma ve bağımlılığında genetik yatkınlığın katkısı halen bilimsel olarak tartışmalı bir durumdur. Ailesinde madde kötüye kullanma ve bağımlılığı öyküsü olanlarda buna bir yatkınlık olduğunu düşündüren verilerin yanı sıra aksini düşündüren verilerde bulunmaktadır. </a:t>
            </a:r>
          </a:p>
        </p:txBody>
      </p:sp>
      <p:pic>
        <p:nvPicPr>
          <p:cNvPr id="6" name="Content Placeholder 5"/>
          <p:cNvPicPr>
            <a:picLocks noGrp="1" noChangeAspect="1"/>
          </p:cNvPicPr>
          <p:nvPr>
            <p:ph sz="half" idx="2"/>
          </p:nvPr>
        </p:nvPicPr>
        <p:blipFill>
          <a:blip r:embed="rId2">
            <a:extLst>
              <a:ext uri="{28A0092B-C50C-407E-A947-70E740481C1C}">
                <a14:useLocalDpi xmlns:a14="http://schemas.microsoft.com/office/drawing/2010/main" xmlns="" val="0"/>
              </a:ext>
            </a:extLst>
          </a:blip>
          <a:stretch>
            <a:fillRect/>
          </a:stretch>
        </p:blipFill>
        <p:spPr>
          <a:xfrm>
            <a:off x="4499992" y="4151535"/>
            <a:ext cx="4344802" cy="2444675"/>
          </a:xfr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627784" y="476672"/>
            <a:ext cx="4643023" cy="572642"/>
          </a:xfrm>
        </p:spPr>
        <p:txBody>
          <a:bodyPr>
            <a:noAutofit/>
          </a:bodyPr>
          <a:lstStyle/>
          <a:p>
            <a:r>
              <a:rPr lang="tr-TR" b="1" dirty="0" smtClean="0">
                <a:solidFill>
                  <a:srgbClr val="FF0000"/>
                </a:solidFill>
                <a:latin typeface="Calibri" panose="020F0502020204030204" pitchFamily="34" charset="0"/>
              </a:rPr>
              <a:t>11. Genetik Yatkınlık</a:t>
            </a:r>
            <a:endParaRPr lang="tr-TR" b="1" dirty="0">
              <a:solidFill>
                <a:srgbClr val="FF0000"/>
              </a:solidFill>
              <a:latin typeface="Calibri" panose="020F0502020204030204" pitchFamily="34" charset="0"/>
            </a:endParaRPr>
          </a:p>
        </p:txBody>
      </p:sp>
      <p:sp>
        <p:nvSpPr>
          <p:cNvPr id="3" name="2 İçerik Yer Tutucusu"/>
          <p:cNvSpPr>
            <a:spLocks noGrp="1"/>
          </p:cNvSpPr>
          <p:nvPr>
            <p:ph idx="1"/>
          </p:nvPr>
        </p:nvSpPr>
        <p:spPr>
          <a:xfrm>
            <a:off x="971600" y="1268760"/>
            <a:ext cx="7920879" cy="5328592"/>
          </a:xfrm>
        </p:spPr>
        <p:txBody>
          <a:bodyPr>
            <a:normAutofit fontScale="92500"/>
          </a:bodyPr>
          <a:lstStyle/>
          <a:p>
            <a:pPr marL="0" indent="0">
              <a:lnSpc>
                <a:spcPct val="150000"/>
              </a:lnSpc>
              <a:buNone/>
            </a:pPr>
            <a:r>
              <a:rPr lang="tr-TR" sz="2400" b="1" dirty="0" smtClean="0">
                <a:latin typeface="Calibri" panose="020F0502020204030204" pitchFamily="34" charset="0"/>
              </a:rPr>
              <a:t>Dopamin D2 </a:t>
            </a:r>
            <a:r>
              <a:rPr lang="tr-TR" sz="2400" dirty="0" smtClean="0">
                <a:latin typeface="Calibri" panose="020F0502020204030204" pitchFamily="34" charset="0"/>
              </a:rPr>
              <a:t>reseptörlerinin özellikle madde bağımlılığını ilgilendiren ödüllendirmenin genetik zemininde de önemli bir katkıya sahip olduğu yolunda araştırma sonuçları yayınlanmıştır. Bu araştırmaların çoğunda yapılan ortak vurgu, </a:t>
            </a:r>
            <a:r>
              <a:rPr lang="tr-TR" sz="2400" dirty="0">
                <a:latin typeface="Calibri" panose="020F0502020204030204" pitchFamily="34" charset="0"/>
              </a:rPr>
              <a:t>D</a:t>
            </a:r>
            <a:r>
              <a:rPr lang="tr-TR" sz="2400" dirty="0" smtClean="0">
                <a:latin typeface="Calibri" panose="020F0502020204030204" pitchFamily="34" charset="0"/>
              </a:rPr>
              <a:t>opamin D2 reseptör eksikliği ile ödüllendirmeye duyarlılıkta bir azalma oluştuğu şeklindedir. Son zamanlarda madde bağımlılığının bir “ödül eksikliği sendromu” olabileceği şeklinde görüş bildiren verilerde artışlar gözlenmektedir. Madde kötüye kullanımı ve bağımlılığı riskinin değerlendirilmesinde yakın akrabalardaki şiddetli bağımlılık öyküleri göz ardı edilmemesi gereken bir ayrıntıdır.</a:t>
            </a:r>
            <a:endParaRPr lang="tr-TR" sz="2400" dirty="0">
              <a:latin typeface="Calibri" panose="020F0502020204030204" pitchFamily="34" charset="0"/>
            </a:endParaRPr>
          </a:p>
        </p:txBody>
      </p:sp>
    </p:spTree>
    <p:extLst>
      <p:ext uri="{BB962C8B-B14F-4D97-AF65-F5344CB8AC3E}">
        <p14:creationId xmlns:p14="http://schemas.microsoft.com/office/powerpoint/2010/main" xmlns="" val="28345501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1593629" y="2688768"/>
            <a:ext cx="6683765" cy="1352553"/>
          </a:xfrm>
        </p:spPr>
        <p:txBody>
          <a:bodyPr>
            <a:noAutofit/>
          </a:bodyPr>
          <a:lstStyle/>
          <a:p>
            <a:pPr algn="ctr"/>
            <a:r>
              <a:rPr lang="tr-TR" sz="6600" b="1" dirty="0">
                <a:latin typeface="Calibri" pitchFamily="34" charset="0"/>
              </a:rPr>
              <a:t>TEŞEKKÜRLER</a:t>
            </a:r>
            <a:endParaRPr lang="tr-TR" sz="6600" dirty="0"/>
          </a:p>
        </p:txBody>
      </p:sp>
    </p:spTree>
    <p:extLst>
      <p:ext uri="{BB962C8B-B14F-4D97-AF65-F5344CB8AC3E}">
        <p14:creationId xmlns:p14="http://schemas.microsoft.com/office/powerpoint/2010/main" xmlns="" val="26375328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601435" y="188640"/>
            <a:ext cx="6589199" cy="1280890"/>
          </a:xfrm>
        </p:spPr>
        <p:txBody>
          <a:bodyPr>
            <a:normAutofit/>
          </a:bodyPr>
          <a:lstStyle/>
          <a:p>
            <a:pPr algn="ctr"/>
            <a:r>
              <a:rPr lang="tr-TR" b="1" dirty="0" smtClean="0">
                <a:solidFill>
                  <a:srgbClr val="FF0000"/>
                </a:solidFill>
                <a:latin typeface="Calibri" panose="020F0502020204030204" pitchFamily="34" charset="0"/>
              </a:rPr>
              <a:t>Madde Bağımlısı Olma Riskini Artıran Etkenler</a:t>
            </a:r>
            <a:endParaRPr lang="tr-TR" b="1" dirty="0">
              <a:solidFill>
                <a:srgbClr val="FF0000"/>
              </a:solidFill>
              <a:latin typeface="Calibri" panose="020F0502020204030204" pitchFamily="34" charset="0"/>
            </a:endParaRPr>
          </a:p>
        </p:txBody>
      </p:sp>
      <p:sp>
        <p:nvSpPr>
          <p:cNvPr id="3" name="2 İçerik Yer Tutucusu"/>
          <p:cNvSpPr>
            <a:spLocks noGrp="1"/>
          </p:cNvSpPr>
          <p:nvPr>
            <p:ph idx="1"/>
          </p:nvPr>
        </p:nvSpPr>
        <p:spPr>
          <a:xfrm>
            <a:off x="971600" y="1628800"/>
            <a:ext cx="7848871" cy="4968552"/>
          </a:xfrm>
        </p:spPr>
        <p:txBody>
          <a:bodyPr>
            <a:normAutofit fontScale="92500"/>
          </a:bodyPr>
          <a:lstStyle/>
          <a:p>
            <a:pPr marL="457200" indent="-457200">
              <a:lnSpc>
                <a:spcPct val="150000"/>
              </a:lnSpc>
              <a:buFont typeface="+mj-lt"/>
              <a:buAutoNum type="arabicPeriod"/>
            </a:pPr>
            <a:r>
              <a:rPr lang="tr-TR" sz="2800" dirty="0" smtClean="0">
                <a:solidFill>
                  <a:schemeClr val="tx1"/>
                </a:solidFill>
                <a:latin typeface="Calibri" panose="020F0502020204030204" pitchFamily="34" charset="0"/>
              </a:rPr>
              <a:t>Gençlik </a:t>
            </a:r>
          </a:p>
          <a:p>
            <a:pPr marL="457200" indent="-457200">
              <a:lnSpc>
                <a:spcPct val="150000"/>
              </a:lnSpc>
              <a:buFont typeface="+mj-lt"/>
              <a:buAutoNum type="arabicPeriod"/>
            </a:pPr>
            <a:r>
              <a:rPr lang="tr-TR" sz="2800" dirty="0" smtClean="0">
                <a:solidFill>
                  <a:schemeClr val="tx1"/>
                </a:solidFill>
                <a:latin typeface="Calibri" panose="020F0502020204030204" pitchFamily="34" charset="0"/>
              </a:rPr>
              <a:t>Analitik </a:t>
            </a:r>
            <a:r>
              <a:rPr lang="tr-TR" sz="2800" dirty="0">
                <a:solidFill>
                  <a:schemeClr val="tx1"/>
                </a:solidFill>
                <a:latin typeface="Calibri" panose="020F0502020204030204" pitchFamily="34" charset="0"/>
              </a:rPr>
              <a:t>düşünceye dayalı akılcı eğitimden </a:t>
            </a:r>
            <a:r>
              <a:rPr lang="tr-TR" sz="2800" dirty="0" smtClean="0">
                <a:solidFill>
                  <a:schemeClr val="tx1"/>
                </a:solidFill>
                <a:latin typeface="Calibri" panose="020F0502020204030204" pitchFamily="34" charset="0"/>
              </a:rPr>
              <a:t>yoksunluk</a:t>
            </a:r>
          </a:p>
          <a:p>
            <a:pPr marL="457200" indent="-457200">
              <a:lnSpc>
                <a:spcPct val="150000"/>
              </a:lnSpc>
              <a:buFont typeface="+mj-lt"/>
              <a:buAutoNum type="arabicPeriod"/>
            </a:pPr>
            <a:r>
              <a:rPr lang="tr-TR" sz="2800" dirty="0">
                <a:solidFill>
                  <a:schemeClr val="tx1"/>
                </a:solidFill>
                <a:latin typeface="Calibri" panose="020F0502020204030204" pitchFamily="34" charset="0"/>
              </a:rPr>
              <a:t>Bilim, etik ve hukuk zeminden yoksun bir toplum </a:t>
            </a:r>
            <a:r>
              <a:rPr lang="tr-TR" sz="2800" dirty="0" smtClean="0">
                <a:solidFill>
                  <a:schemeClr val="tx1"/>
                </a:solidFill>
                <a:latin typeface="Calibri" panose="020F0502020204030204" pitchFamily="34" charset="0"/>
              </a:rPr>
              <a:t>yaşantısı</a:t>
            </a:r>
          </a:p>
          <a:p>
            <a:pPr marL="457200" indent="-457200">
              <a:lnSpc>
                <a:spcPct val="150000"/>
              </a:lnSpc>
              <a:buFont typeface="+mj-lt"/>
              <a:buAutoNum type="arabicPeriod"/>
            </a:pPr>
            <a:r>
              <a:rPr lang="tr-TR" sz="2800" dirty="0">
                <a:solidFill>
                  <a:schemeClr val="tx1"/>
                </a:solidFill>
                <a:latin typeface="Calibri" panose="020F0502020204030204" pitchFamily="34" charset="0"/>
              </a:rPr>
              <a:t>Sevgi </a:t>
            </a:r>
            <a:r>
              <a:rPr lang="tr-TR" sz="2800" dirty="0" smtClean="0">
                <a:solidFill>
                  <a:schemeClr val="tx1"/>
                </a:solidFill>
                <a:latin typeface="Calibri" panose="020F0502020204030204" pitchFamily="34" charset="0"/>
              </a:rPr>
              <a:t>eksikliği</a:t>
            </a:r>
          </a:p>
          <a:p>
            <a:pPr marL="457200" indent="-457200">
              <a:lnSpc>
                <a:spcPct val="150000"/>
              </a:lnSpc>
              <a:buFont typeface="+mj-lt"/>
              <a:buAutoNum type="arabicPeriod"/>
            </a:pPr>
            <a:r>
              <a:rPr lang="tr-TR" sz="2800" dirty="0" smtClean="0">
                <a:solidFill>
                  <a:schemeClr val="tx1"/>
                </a:solidFill>
                <a:latin typeface="Calibri" panose="020F0502020204030204" pitchFamily="34" charset="0"/>
              </a:rPr>
              <a:t>Sosyal </a:t>
            </a:r>
            <a:r>
              <a:rPr lang="tr-TR" sz="2800" dirty="0">
                <a:solidFill>
                  <a:schemeClr val="tx1"/>
                </a:solidFill>
                <a:latin typeface="Calibri" panose="020F0502020204030204" pitchFamily="34" charset="0"/>
              </a:rPr>
              <a:t>faaliyetlerin özendirilmemesi </a:t>
            </a:r>
            <a:endParaRPr lang="tr-TR" sz="2800" dirty="0" smtClean="0">
              <a:solidFill>
                <a:schemeClr val="tx1"/>
              </a:solidFill>
              <a:latin typeface="Calibri" panose="020F0502020204030204" pitchFamily="34" charset="0"/>
            </a:endParaRPr>
          </a:p>
          <a:p>
            <a:pPr marL="457200" indent="-457200">
              <a:lnSpc>
                <a:spcPct val="150000"/>
              </a:lnSpc>
              <a:buFont typeface="+mj-lt"/>
              <a:buAutoNum type="arabicPeriod"/>
            </a:pPr>
            <a:r>
              <a:rPr lang="tr-TR" sz="2800" dirty="0" smtClean="0">
                <a:solidFill>
                  <a:schemeClr val="tx1"/>
                </a:solidFill>
                <a:latin typeface="Calibri" panose="020F0502020204030204" pitchFamily="34" charset="0"/>
              </a:rPr>
              <a:t>Gelecek endişesi</a:t>
            </a:r>
          </a:p>
          <a:p>
            <a:pPr marL="457200" indent="-457200">
              <a:lnSpc>
                <a:spcPct val="150000"/>
              </a:lnSpc>
              <a:buFont typeface="+mj-lt"/>
              <a:buAutoNum type="arabicPeriod"/>
            </a:pPr>
            <a:endParaRPr lang="tr-TR" sz="2000" dirty="0" smtClean="0">
              <a:solidFill>
                <a:srgbClr val="FF0000"/>
              </a:solidFill>
            </a:endParaRPr>
          </a:p>
        </p:txBody>
      </p:sp>
    </p:spTree>
    <p:extLst>
      <p:ext uri="{BB962C8B-B14F-4D97-AF65-F5344CB8AC3E}">
        <p14:creationId xmlns:p14="http://schemas.microsoft.com/office/powerpoint/2010/main" xmlns="" val="30857603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601435" y="188640"/>
            <a:ext cx="6589199" cy="1280890"/>
          </a:xfrm>
        </p:spPr>
        <p:txBody>
          <a:bodyPr>
            <a:normAutofit/>
          </a:bodyPr>
          <a:lstStyle/>
          <a:p>
            <a:pPr algn="ctr"/>
            <a:r>
              <a:rPr lang="tr-TR" b="1" dirty="0" smtClean="0">
                <a:solidFill>
                  <a:srgbClr val="FF0000"/>
                </a:solidFill>
                <a:latin typeface="Calibri" panose="020F0502020204030204" pitchFamily="34" charset="0"/>
              </a:rPr>
              <a:t>Madde Bağımlısı Olma Riskini Artıran Etkenler</a:t>
            </a:r>
            <a:endParaRPr lang="tr-TR" b="1" dirty="0">
              <a:solidFill>
                <a:srgbClr val="FF0000"/>
              </a:solidFill>
              <a:latin typeface="Calibri" panose="020F0502020204030204" pitchFamily="34" charset="0"/>
            </a:endParaRPr>
          </a:p>
        </p:txBody>
      </p:sp>
      <p:sp>
        <p:nvSpPr>
          <p:cNvPr id="3" name="2 İçerik Yer Tutucusu"/>
          <p:cNvSpPr>
            <a:spLocks noGrp="1"/>
          </p:cNvSpPr>
          <p:nvPr>
            <p:ph idx="1"/>
          </p:nvPr>
        </p:nvSpPr>
        <p:spPr>
          <a:xfrm>
            <a:off x="971600" y="1469530"/>
            <a:ext cx="7848871" cy="5271838"/>
          </a:xfrm>
        </p:spPr>
        <p:txBody>
          <a:bodyPr>
            <a:normAutofit/>
          </a:bodyPr>
          <a:lstStyle/>
          <a:p>
            <a:pPr marL="0" indent="0">
              <a:lnSpc>
                <a:spcPct val="150000"/>
              </a:lnSpc>
              <a:buNone/>
            </a:pPr>
            <a:r>
              <a:rPr lang="tr-TR" sz="2800" dirty="0" smtClean="0">
                <a:solidFill>
                  <a:schemeClr val="accent1"/>
                </a:solidFill>
                <a:latin typeface="Calibri" panose="020F0502020204030204" pitchFamily="34" charset="0"/>
              </a:rPr>
              <a:t>7. </a:t>
            </a:r>
            <a:r>
              <a:rPr lang="tr-TR" sz="2800" dirty="0">
                <a:solidFill>
                  <a:schemeClr val="tx1"/>
                </a:solidFill>
                <a:latin typeface="Calibri" panose="020F0502020204030204" pitchFamily="34" charset="0"/>
              </a:rPr>
              <a:t>E</a:t>
            </a:r>
            <a:r>
              <a:rPr lang="tr-TR" sz="2800" dirty="0" smtClean="0">
                <a:solidFill>
                  <a:schemeClr val="tx1"/>
                </a:solidFill>
                <a:latin typeface="Calibri" panose="020F0502020204030204" pitchFamily="34" charset="0"/>
              </a:rPr>
              <a:t>ğitim eksikliği</a:t>
            </a:r>
          </a:p>
          <a:p>
            <a:pPr marL="0" indent="0">
              <a:lnSpc>
                <a:spcPct val="150000"/>
              </a:lnSpc>
              <a:buNone/>
            </a:pPr>
            <a:r>
              <a:rPr lang="tr-TR" sz="2800" dirty="0" smtClean="0">
                <a:solidFill>
                  <a:schemeClr val="accent1"/>
                </a:solidFill>
                <a:latin typeface="Calibri" panose="020F0502020204030204" pitchFamily="34" charset="0"/>
              </a:rPr>
              <a:t>8. </a:t>
            </a:r>
            <a:r>
              <a:rPr lang="tr-TR" sz="2800" dirty="0" smtClean="0">
                <a:solidFill>
                  <a:schemeClr val="tx1"/>
                </a:solidFill>
                <a:latin typeface="Calibri" panose="020F0502020204030204" pitchFamily="34" charset="0"/>
              </a:rPr>
              <a:t>Aşırı </a:t>
            </a:r>
            <a:r>
              <a:rPr lang="tr-TR" sz="2800" dirty="0">
                <a:solidFill>
                  <a:schemeClr val="tx1"/>
                </a:solidFill>
                <a:latin typeface="Calibri" panose="020F0502020204030204" pitchFamily="34" charset="0"/>
              </a:rPr>
              <a:t>baskıcı </a:t>
            </a:r>
            <a:r>
              <a:rPr lang="tr-TR" sz="2800" dirty="0" smtClean="0">
                <a:solidFill>
                  <a:schemeClr val="tx1"/>
                </a:solidFill>
                <a:latin typeface="Calibri" panose="020F0502020204030204" pitchFamily="34" charset="0"/>
              </a:rPr>
              <a:t>tutumu</a:t>
            </a:r>
          </a:p>
          <a:p>
            <a:pPr marL="0" indent="0">
              <a:lnSpc>
                <a:spcPct val="150000"/>
              </a:lnSpc>
              <a:buNone/>
            </a:pPr>
            <a:r>
              <a:rPr lang="tr-TR" sz="2800" dirty="0" smtClean="0">
                <a:solidFill>
                  <a:schemeClr val="tx1"/>
                </a:solidFill>
                <a:latin typeface="Calibri" panose="020F0502020204030204" pitchFamily="34" charset="0"/>
              </a:rPr>
              <a:t> </a:t>
            </a:r>
            <a:r>
              <a:rPr lang="tr-TR" sz="2800" dirty="0" smtClean="0">
                <a:solidFill>
                  <a:schemeClr val="accent1"/>
                </a:solidFill>
                <a:latin typeface="Calibri" panose="020F0502020204030204" pitchFamily="34" charset="0"/>
              </a:rPr>
              <a:t>9. </a:t>
            </a:r>
            <a:r>
              <a:rPr lang="tr-TR" sz="2800" dirty="0">
                <a:solidFill>
                  <a:schemeClr val="tx1"/>
                </a:solidFill>
                <a:latin typeface="Calibri" panose="020F0502020204030204" pitchFamily="34" charset="0"/>
              </a:rPr>
              <a:t>S</a:t>
            </a:r>
            <a:r>
              <a:rPr lang="tr-TR" sz="2800" dirty="0" smtClean="0">
                <a:solidFill>
                  <a:schemeClr val="tx1"/>
                </a:solidFill>
                <a:latin typeface="Calibri" panose="020F0502020204030204" pitchFamily="34" charset="0"/>
              </a:rPr>
              <a:t>ağlıklı iletişim kuramama</a:t>
            </a:r>
          </a:p>
          <a:p>
            <a:pPr marL="0" indent="0">
              <a:lnSpc>
                <a:spcPct val="150000"/>
              </a:lnSpc>
              <a:buNone/>
            </a:pPr>
            <a:r>
              <a:rPr lang="tr-TR" sz="2800" dirty="0" smtClean="0">
                <a:solidFill>
                  <a:schemeClr val="accent1"/>
                </a:solidFill>
                <a:latin typeface="Calibri" panose="020F0502020204030204" pitchFamily="34" charset="0"/>
              </a:rPr>
              <a:t>10. </a:t>
            </a:r>
            <a:r>
              <a:rPr lang="tr-TR" sz="2800" dirty="0">
                <a:solidFill>
                  <a:schemeClr val="tx1"/>
                </a:solidFill>
                <a:latin typeface="Calibri" panose="020F0502020204030204" pitchFamily="34" charset="0"/>
              </a:rPr>
              <a:t>Zamanını üretkenlikten uzak </a:t>
            </a:r>
            <a:r>
              <a:rPr lang="tr-TR" sz="2800" dirty="0" smtClean="0">
                <a:solidFill>
                  <a:schemeClr val="tx1"/>
                </a:solidFill>
                <a:latin typeface="Calibri" panose="020F0502020204030204" pitchFamily="34" charset="0"/>
              </a:rPr>
              <a:t>yerlerde geçirme</a:t>
            </a:r>
          </a:p>
          <a:p>
            <a:pPr marL="0" indent="0">
              <a:lnSpc>
                <a:spcPct val="150000"/>
              </a:lnSpc>
              <a:buNone/>
            </a:pPr>
            <a:r>
              <a:rPr lang="tr-TR" sz="2800" dirty="0" smtClean="0">
                <a:solidFill>
                  <a:schemeClr val="accent1"/>
                </a:solidFill>
                <a:latin typeface="Calibri" panose="020F0502020204030204" pitchFamily="34" charset="0"/>
              </a:rPr>
              <a:t>11. </a:t>
            </a:r>
            <a:r>
              <a:rPr lang="tr-TR" sz="2800" dirty="0" smtClean="0">
                <a:solidFill>
                  <a:schemeClr val="tx1"/>
                </a:solidFill>
                <a:latin typeface="Calibri" panose="020F0502020204030204" pitchFamily="34" charset="0"/>
              </a:rPr>
              <a:t>Genetik </a:t>
            </a:r>
            <a:r>
              <a:rPr lang="tr-TR" sz="2800" dirty="0">
                <a:solidFill>
                  <a:schemeClr val="tx1"/>
                </a:solidFill>
                <a:latin typeface="Calibri" panose="020F0502020204030204" pitchFamily="34" charset="0"/>
              </a:rPr>
              <a:t>yatkınlık</a:t>
            </a:r>
          </a:p>
          <a:p>
            <a:pPr marL="457200" indent="-457200">
              <a:lnSpc>
                <a:spcPct val="150000"/>
              </a:lnSpc>
              <a:buFont typeface="+mj-lt"/>
              <a:buAutoNum type="arabicPeriod"/>
            </a:pPr>
            <a:endParaRPr lang="tr-TR" sz="2000" dirty="0" smtClean="0">
              <a:solidFill>
                <a:srgbClr val="FF0000"/>
              </a:solidFill>
            </a:endParaRPr>
          </a:p>
          <a:p>
            <a:pPr marL="457200" indent="-457200">
              <a:lnSpc>
                <a:spcPct val="150000"/>
              </a:lnSpc>
              <a:buFont typeface="+mj-lt"/>
              <a:buAutoNum type="arabicPeriod"/>
            </a:pPr>
            <a:endParaRPr lang="tr-TR" sz="2000" dirty="0" smtClean="0">
              <a:solidFill>
                <a:srgbClr val="FF0000"/>
              </a:solidFill>
            </a:endParaRPr>
          </a:p>
        </p:txBody>
      </p:sp>
    </p:spTree>
    <p:extLst>
      <p:ext uri="{BB962C8B-B14F-4D97-AF65-F5344CB8AC3E}">
        <p14:creationId xmlns:p14="http://schemas.microsoft.com/office/powerpoint/2010/main" xmlns="" val="2445235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4290"/>
            <a:ext cx="8472518" cy="1486518"/>
          </a:xfrm>
        </p:spPr>
        <p:txBody>
          <a:bodyPr>
            <a:noAutofit/>
          </a:bodyPr>
          <a:lstStyle/>
          <a:p>
            <a:pPr algn="ctr"/>
            <a:r>
              <a:rPr lang="tr-TR" sz="3200" b="1" dirty="0" smtClean="0">
                <a:solidFill>
                  <a:srgbClr val="FF0000"/>
                </a:solidFill>
                <a:latin typeface="Calibri" panose="020F0502020204030204" pitchFamily="34" charset="0"/>
              </a:rPr>
              <a:t>5. Spor, sanat, yararlı hobiler ve sosyal faaliyetlerin özendirilmemesi ve/veya kısıtlanması</a:t>
            </a:r>
            <a:endParaRPr lang="tr-TR" sz="3200" b="1" dirty="0">
              <a:solidFill>
                <a:srgbClr val="FF0000"/>
              </a:solidFill>
              <a:latin typeface="Calibri" panose="020F0502020204030204" pitchFamily="34" charset="0"/>
            </a:endParaRPr>
          </a:p>
        </p:txBody>
      </p:sp>
      <p:sp>
        <p:nvSpPr>
          <p:cNvPr id="3" name="2 İçerik Yer Tutucusu"/>
          <p:cNvSpPr>
            <a:spLocks noGrp="1"/>
          </p:cNvSpPr>
          <p:nvPr>
            <p:ph idx="1"/>
          </p:nvPr>
        </p:nvSpPr>
        <p:spPr>
          <a:xfrm>
            <a:off x="755577" y="2132856"/>
            <a:ext cx="7778824" cy="4464496"/>
          </a:xfrm>
        </p:spPr>
        <p:txBody>
          <a:bodyPr>
            <a:normAutofit/>
          </a:bodyPr>
          <a:lstStyle/>
          <a:p>
            <a:pPr marL="0" indent="0">
              <a:buNone/>
            </a:pPr>
            <a:r>
              <a:rPr lang="tr-TR" sz="2800" dirty="0" smtClean="0">
                <a:latin typeface="Calibri" panose="020F0502020204030204" pitchFamily="34" charset="0"/>
              </a:rPr>
              <a:t>Yeryüzünde yaşayan her bireyin diğerlerinden farklı kendilerine özgül bir özelliği vardır. Bu özellik aynı zamanda bir bireyin yapmayı en iyi başarabileceği ve yapmaktan keyif duyacağı bir özelliğidir.</a:t>
            </a:r>
          </a:p>
          <a:p>
            <a:pPr marL="0" indent="0">
              <a:buNone/>
            </a:pPr>
            <a:r>
              <a:rPr lang="tr-TR" sz="2800" dirty="0" smtClean="0">
                <a:latin typeface="Calibri" panose="020F0502020204030204" pitchFamily="34" charset="0"/>
              </a:rPr>
              <a:t>İnsanların yeteneklerinin farkında olabilmeleri ve bunları kendilerine keyif verebilecek şekilde kullanabilmeleri için iki önemli şartın bulunması gerekir.</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4290"/>
            <a:ext cx="8472518" cy="1486518"/>
          </a:xfrm>
        </p:spPr>
        <p:txBody>
          <a:bodyPr>
            <a:noAutofit/>
          </a:bodyPr>
          <a:lstStyle/>
          <a:p>
            <a:pPr algn="ctr"/>
            <a:r>
              <a:rPr lang="tr-TR" sz="3200" b="1" dirty="0" smtClean="0">
                <a:solidFill>
                  <a:srgbClr val="FF0000"/>
                </a:solidFill>
                <a:latin typeface="Calibri" panose="020F0502020204030204" pitchFamily="34" charset="0"/>
              </a:rPr>
              <a:t>5. Spor, sanat, yararlı hobiler ve sosyal faaliyetlerin özendirilmemesi ve/veya kısıtlanması</a:t>
            </a:r>
            <a:endParaRPr lang="tr-TR" sz="3200" b="1" dirty="0">
              <a:solidFill>
                <a:srgbClr val="FF0000"/>
              </a:solidFill>
              <a:latin typeface="Calibri" panose="020F0502020204030204" pitchFamily="34" charset="0"/>
            </a:endParaRPr>
          </a:p>
        </p:txBody>
      </p:sp>
      <p:sp>
        <p:nvSpPr>
          <p:cNvPr id="3" name="2 İçerik Yer Tutucusu"/>
          <p:cNvSpPr>
            <a:spLocks noGrp="1"/>
          </p:cNvSpPr>
          <p:nvPr>
            <p:ph idx="1"/>
          </p:nvPr>
        </p:nvSpPr>
        <p:spPr>
          <a:xfrm>
            <a:off x="804047" y="1973711"/>
            <a:ext cx="7778824" cy="4551633"/>
          </a:xfrm>
        </p:spPr>
        <p:txBody>
          <a:bodyPr>
            <a:normAutofit/>
          </a:bodyPr>
          <a:lstStyle/>
          <a:p>
            <a:pPr marL="0" indent="0">
              <a:buNone/>
            </a:pPr>
            <a:r>
              <a:rPr lang="tr-TR" sz="2400" dirty="0" smtClean="0">
                <a:latin typeface="Calibri" panose="020F0502020204030204" pitchFamily="34" charset="0"/>
              </a:rPr>
              <a:t>Bunlardan birincisi </a:t>
            </a:r>
            <a:r>
              <a:rPr lang="tr-TR" sz="2400" b="1" dirty="0" smtClean="0">
                <a:solidFill>
                  <a:schemeClr val="tx1"/>
                </a:solidFill>
                <a:latin typeface="Calibri" panose="020F0502020204030204" pitchFamily="34" charset="0"/>
              </a:rPr>
              <a:t>analitik düşündüren bir eğitim sistemi</a:t>
            </a:r>
            <a:r>
              <a:rPr lang="tr-TR" sz="2400" dirty="0" smtClean="0">
                <a:latin typeface="Calibri" panose="020F0502020204030204" pitchFamily="34" charset="0"/>
              </a:rPr>
              <a:t>, ikincisi ise </a:t>
            </a:r>
            <a:r>
              <a:rPr lang="tr-TR" sz="2400" b="1" dirty="0" smtClean="0">
                <a:latin typeface="Calibri" panose="020F0502020204030204" pitchFamily="34" charset="0"/>
              </a:rPr>
              <a:t>yeteneklerini sergileyebilecekleri ortamın </a:t>
            </a:r>
            <a:r>
              <a:rPr lang="tr-TR" sz="2400" dirty="0" smtClean="0">
                <a:latin typeface="Calibri" panose="020F0502020204030204" pitchFamily="34" charset="0"/>
              </a:rPr>
              <a:t>yaratılmasıdır.</a:t>
            </a:r>
          </a:p>
          <a:p>
            <a:pPr marL="0" indent="0">
              <a:buNone/>
            </a:pPr>
            <a:r>
              <a:rPr lang="tr-TR" sz="2400" dirty="0" smtClean="0">
                <a:latin typeface="Calibri" panose="020F0502020204030204" pitchFamily="34" charset="0"/>
              </a:rPr>
              <a:t>Spor, sanat ve yararlı hobiler kişilerin yeteneklerini sergileyerek en fazla üretken olabilecekleri ve ürettiklerinden keyif alarak daha kendileri ile barışık ve çevrelerine daha yararlı bir hayat sürdürebilecekleri elemanlardır.</a:t>
            </a:r>
          </a:p>
          <a:p>
            <a:pPr marL="0" indent="0">
              <a:buNone/>
            </a:pPr>
            <a:r>
              <a:rPr lang="tr-TR" sz="2400" dirty="0" smtClean="0">
                <a:latin typeface="Calibri" panose="020F0502020204030204" pitchFamily="34" charset="0"/>
              </a:rPr>
              <a:t>Eğitim ve yönetim sisteminin bireylere yeteneklerini sergileme ve geliştirme ortamı sunmadığı toplumlarda madde kötüye kullanımı ve bağımlılığı riski artmaktadır.</a:t>
            </a:r>
            <a:endParaRPr lang="tr-TR" sz="2400" dirty="0">
              <a:latin typeface="Calibri" panose="020F0502020204030204" pitchFamily="34" charset="0"/>
            </a:endParaRPr>
          </a:p>
        </p:txBody>
      </p:sp>
    </p:spTree>
    <p:extLst>
      <p:ext uri="{BB962C8B-B14F-4D97-AF65-F5344CB8AC3E}">
        <p14:creationId xmlns:p14="http://schemas.microsoft.com/office/powerpoint/2010/main" xmlns="" val="5965762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42415" y="116632"/>
            <a:ext cx="6589199" cy="720080"/>
          </a:xfrm>
        </p:spPr>
        <p:txBody>
          <a:bodyPr/>
          <a:lstStyle/>
          <a:p>
            <a:pPr algn="ctr"/>
            <a:r>
              <a:rPr lang="tr-TR" b="1" dirty="0" smtClean="0">
                <a:solidFill>
                  <a:srgbClr val="FF0000"/>
                </a:solidFill>
                <a:latin typeface="Calibri" panose="020F0502020204030204" pitchFamily="34" charset="0"/>
              </a:rPr>
              <a:t>6. Gelecek Endişesi</a:t>
            </a:r>
            <a:endParaRPr lang="tr-TR" b="1" dirty="0">
              <a:solidFill>
                <a:srgbClr val="FF0000"/>
              </a:solidFill>
              <a:latin typeface="Calibri" panose="020F0502020204030204" pitchFamily="34" charset="0"/>
            </a:endParaRPr>
          </a:p>
        </p:txBody>
      </p:sp>
      <p:sp>
        <p:nvSpPr>
          <p:cNvPr id="3" name="2 İçerik Yer Tutucusu"/>
          <p:cNvSpPr>
            <a:spLocks noGrp="1"/>
          </p:cNvSpPr>
          <p:nvPr>
            <p:ph idx="1"/>
          </p:nvPr>
        </p:nvSpPr>
        <p:spPr>
          <a:xfrm>
            <a:off x="1187623" y="1124744"/>
            <a:ext cx="7346777" cy="5544616"/>
          </a:xfrm>
        </p:spPr>
        <p:txBody>
          <a:bodyPr>
            <a:normAutofit lnSpcReduction="10000"/>
          </a:bodyPr>
          <a:lstStyle/>
          <a:p>
            <a:pPr marL="0" indent="0" algn="ctr">
              <a:buNone/>
            </a:pPr>
            <a:r>
              <a:rPr lang="tr-TR" sz="3200" dirty="0" smtClean="0">
                <a:latin typeface="Calibri" panose="020F0502020204030204" pitchFamily="34" charset="0"/>
              </a:rPr>
              <a:t>Gelecek endişesi insanların üzerinde baskı kurarak onların gerilim ve anksiyetesini artıran en önemli faktörlerden biridir.</a:t>
            </a:r>
          </a:p>
          <a:p>
            <a:pPr marL="0" indent="0" algn="ctr">
              <a:buNone/>
            </a:pPr>
            <a:r>
              <a:rPr lang="tr-TR" sz="3200" b="1" dirty="0" smtClean="0">
                <a:solidFill>
                  <a:srgbClr val="00B0F0"/>
                </a:solidFill>
                <a:effectLst>
                  <a:outerShdw blurRad="38100" dist="38100" dir="2700000" algn="tl">
                    <a:srgbClr val="000000">
                      <a:alpha val="43137"/>
                    </a:srgbClr>
                  </a:outerShdw>
                </a:effectLst>
                <a:latin typeface="Calibri" panose="020F0502020204030204" pitchFamily="34" charset="0"/>
              </a:rPr>
              <a:t>Özellikle gençler arasında ilk madde deneyimi ile gerginlik ve anksiyeteyi gidererek rahatlama isteği arasında doğru bir orantı vardır. </a:t>
            </a:r>
          </a:p>
          <a:p>
            <a:pPr marL="0" indent="0" algn="ctr">
              <a:buNone/>
            </a:pPr>
            <a:r>
              <a:rPr lang="tr-TR" sz="3200" dirty="0" smtClean="0">
                <a:latin typeface="Calibri" panose="020F0502020204030204" pitchFamily="34" charset="0"/>
              </a:rPr>
              <a:t>Gençlerde gelecek kaygısına yönelik anksiyete yüksekliği bağımlılık yapıcı maddeleri denemeye yönelik ciddi bir risk oluşturmaktadır.</a:t>
            </a:r>
            <a:endParaRPr lang="tr-TR" sz="3200" dirty="0">
              <a:latin typeface="Calibri" panose="020F0502020204030204"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63688" y="260648"/>
            <a:ext cx="6589199" cy="1080120"/>
          </a:xfrm>
        </p:spPr>
        <p:txBody>
          <a:bodyPr>
            <a:normAutofit fontScale="90000"/>
          </a:bodyPr>
          <a:lstStyle/>
          <a:p>
            <a:pPr algn="ctr"/>
            <a:r>
              <a:rPr lang="tr-TR" b="1" dirty="0" smtClean="0">
                <a:solidFill>
                  <a:srgbClr val="FF0000"/>
                </a:solidFill>
                <a:latin typeface="Calibri" panose="020F0502020204030204" pitchFamily="34" charset="0"/>
              </a:rPr>
              <a:t>7. Madde bağımlılığı konusunda bilimsel ve gerçekçi eğitim eksikliği</a:t>
            </a:r>
            <a:endParaRPr lang="tr-TR" b="1" dirty="0">
              <a:solidFill>
                <a:srgbClr val="FF0000"/>
              </a:solidFill>
              <a:latin typeface="Calibri" panose="020F0502020204030204" pitchFamily="34" charset="0"/>
            </a:endParaRPr>
          </a:p>
        </p:txBody>
      </p:sp>
      <p:sp>
        <p:nvSpPr>
          <p:cNvPr id="3" name="2 İçerik Yer Tutucusu"/>
          <p:cNvSpPr>
            <a:spLocks noGrp="1"/>
          </p:cNvSpPr>
          <p:nvPr>
            <p:ph idx="1"/>
          </p:nvPr>
        </p:nvSpPr>
        <p:spPr>
          <a:xfrm>
            <a:off x="755576" y="1556792"/>
            <a:ext cx="8064895" cy="4824536"/>
          </a:xfrm>
        </p:spPr>
        <p:txBody>
          <a:bodyPr>
            <a:normAutofit fontScale="92500" lnSpcReduction="10000"/>
          </a:bodyPr>
          <a:lstStyle/>
          <a:p>
            <a:pPr marL="0" indent="0">
              <a:buNone/>
            </a:pPr>
            <a:r>
              <a:rPr lang="tr-TR" sz="2800" dirty="0" smtClean="0">
                <a:latin typeface="Calibri" panose="020F0502020204030204" pitchFamily="34" charset="0"/>
              </a:rPr>
              <a:t>Bağımlılık yapan maddeler ve madde bağımlılığı konusundaki eğitim eksikliği deneme ve bağımlı olma riskini artıran başka bir etkendir.</a:t>
            </a:r>
          </a:p>
          <a:p>
            <a:pPr marL="0" indent="0">
              <a:buNone/>
            </a:pPr>
            <a:r>
              <a:rPr lang="tr-TR" sz="2800" dirty="0" smtClean="0">
                <a:latin typeface="Calibri" panose="020F0502020204030204" pitchFamily="34" charset="0"/>
              </a:rPr>
              <a:t>Eğitim eksikliğinin tehlikesi kadar yanlış veya hatalı eğitimin eğitimsizlikten daha tehlikeli sonuçlara yol açabileceği de göz ardı edilmemesi gereken bir gerçektir.</a:t>
            </a:r>
          </a:p>
          <a:p>
            <a:pPr marL="0" indent="0">
              <a:buNone/>
            </a:pPr>
            <a:endParaRPr lang="tr-TR" dirty="0"/>
          </a:p>
          <a:p>
            <a:pPr marL="0" indent="0">
              <a:buNone/>
            </a:pPr>
            <a:endParaRPr lang="tr-TR" dirty="0" smtClean="0"/>
          </a:p>
          <a:p>
            <a:pPr marL="0" indent="0">
              <a:buNone/>
            </a:pPr>
            <a:endParaRPr lang="tr-TR" dirty="0"/>
          </a:p>
          <a:p>
            <a:pPr marL="0" indent="0">
              <a:buNone/>
            </a:pPr>
            <a:endParaRPr lang="tr-TR" dirty="0" smtClean="0"/>
          </a:p>
          <a:p>
            <a:pPr marL="0" indent="0" algn="ctr">
              <a:buNone/>
            </a:pPr>
            <a:r>
              <a:rPr lang="tr-TR" sz="4000" b="1" dirty="0" smtClean="0">
                <a:effectLst>
                  <a:outerShdw blurRad="38100" dist="38100" dir="2700000" algn="tl">
                    <a:srgbClr val="000000">
                      <a:alpha val="43137"/>
                    </a:srgbClr>
                  </a:outerShdw>
                </a:effectLst>
                <a:latin typeface="Calibri" panose="020F0502020204030204" pitchFamily="34" charset="0"/>
              </a:rPr>
              <a:t>Peki eğitim nasıl olmalıdır?</a:t>
            </a:r>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p:txBody>
      </p:sp>
      <p:sp>
        <p:nvSpPr>
          <p:cNvPr id="7" name="Down Arrow 6"/>
          <p:cNvSpPr/>
          <p:nvPr/>
        </p:nvSpPr>
        <p:spPr>
          <a:xfrm>
            <a:off x="3995936" y="4149080"/>
            <a:ext cx="628648"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val 7"/>
          <p:cNvSpPr/>
          <p:nvPr/>
        </p:nvSpPr>
        <p:spPr>
          <a:xfrm>
            <a:off x="489257" y="1792143"/>
            <a:ext cx="1850495" cy="1362854"/>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000" b="1" dirty="0" smtClean="0">
                <a:latin typeface="Calibri" panose="020F0502020204030204" pitchFamily="34" charset="0"/>
              </a:rPr>
              <a:t>Doğru Kişi Tarafından</a:t>
            </a:r>
            <a:endParaRPr lang="en-US" sz="2000" b="1" dirty="0">
              <a:latin typeface="Calibri" panose="020F0502020204030204" pitchFamily="34" charset="0"/>
            </a:endParaRPr>
          </a:p>
        </p:txBody>
      </p:sp>
      <p:sp>
        <p:nvSpPr>
          <p:cNvPr id="9" name="Oval 8"/>
          <p:cNvSpPr/>
          <p:nvPr/>
        </p:nvSpPr>
        <p:spPr>
          <a:xfrm>
            <a:off x="3581890" y="4365104"/>
            <a:ext cx="2124236" cy="1255360"/>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smtClean="0">
                <a:latin typeface="Calibri" panose="020F0502020204030204" pitchFamily="34" charset="0"/>
              </a:rPr>
              <a:t>Doğru Zaman</a:t>
            </a:r>
            <a:endParaRPr lang="en-US" sz="2400" b="1" dirty="0">
              <a:latin typeface="Calibri" panose="020F0502020204030204" pitchFamily="34" charset="0"/>
            </a:endParaRPr>
          </a:p>
        </p:txBody>
      </p:sp>
      <p:sp>
        <p:nvSpPr>
          <p:cNvPr id="11" name="Oval 10"/>
          <p:cNvSpPr/>
          <p:nvPr/>
        </p:nvSpPr>
        <p:spPr>
          <a:xfrm>
            <a:off x="6948264" y="1844824"/>
            <a:ext cx="1872206" cy="1257493"/>
          </a:xfrm>
          <a:prstGeom prst="ellipse">
            <a:avLst/>
          </a:prstGeom>
          <a:solidFill>
            <a:srgbClr val="0070C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smtClean="0">
                <a:latin typeface="Calibri" panose="020F0502020204030204" pitchFamily="34" charset="0"/>
              </a:rPr>
              <a:t>Doğru Yer</a:t>
            </a:r>
            <a:endParaRPr lang="en-US" sz="2400" b="1" dirty="0">
              <a:latin typeface="Calibri" panose="020F0502020204030204" pitchFamily="34" charset="0"/>
            </a:endParaRPr>
          </a:p>
        </p:txBody>
      </p:sp>
      <p:sp>
        <p:nvSpPr>
          <p:cNvPr id="22" name="Oval 21"/>
          <p:cNvSpPr/>
          <p:nvPr/>
        </p:nvSpPr>
        <p:spPr>
          <a:xfrm>
            <a:off x="2987824" y="1307415"/>
            <a:ext cx="3312368" cy="1794902"/>
          </a:xfrm>
          <a:prstGeom prst="ellips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200" b="1" dirty="0">
                <a:latin typeface="Calibri" panose="020F0502020204030204" pitchFamily="34" charset="0"/>
              </a:rPr>
              <a:t>Eğitim </a:t>
            </a:r>
            <a:r>
              <a:rPr lang="tr-TR" sz="3200" b="1" dirty="0" smtClean="0">
                <a:latin typeface="Calibri" panose="020F0502020204030204" pitchFamily="34" charset="0"/>
              </a:rPr>
              <a:t>Nasıl Olmalıdır</a:t>
            </a:r>
            <a:r>
              <a:rPr lang="tr-TR" sz="3200" b="1" dirty="0">
                <a:latin typeface="Calibri" panose="020F0502020204030204" pitchFamily="34" charset="0"/>
              </a:rPr>
              <a:t>?</a:t>
            </a:r>
            <a:endParaRPr lang="en-US" sz="3200" b="1" dirty="0">
              <a:latin typeface="Calibri" panose="020F0502020204030204" pitchFamily="34" charset="0"/>
            </a:endParaRPr>
          </a:p>
        </p:txBody>
      </p:sp>
      <p:sp>
        <p:nvSpPr>
          <p:cNvPr id="23" name="Oval 22"/>
          <p:cNvSpPr/>
          <p:nvPr/>
        </p:nvSpPr>
        <p:spPr>
          <a:xfrm>
            <a:off x="827584" y="3987536"/>
            <a:ext cx="1738185" cy="1173965"/>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smtClean="0">
                <a:latin typeface="Calibri" panose="020F0502020204030204" pitchFamily="34" charset="0"/>
              </a:rPr>
              <a:t>Doğru Yöntem </a:t>
            </a:r>
            <a:endParaRPr lang="en-US" sz="2400" b="1" dirty="0">
              <a:latin typeface="Calibri" panose="020F0502020204030204" pitchFamily="34" charset="0"/>
            </a:endParaRPr>
          </a:p>
        </p:txBody>
      </p:sp>
      <p:sp>
        <p:nvSpPr>
          <p:cNvPr id="24" name="Oval 23"/>
          <p:cNvSpPr/>
          <p:nvPr/>
        </p:nvSpPr>
        <p:spPr>
          <a:xfrm>
            <a:off x="6444208" y="3987536"/>
            <a:ext cx="1939172" cy="129303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smtClean="0">
                <a:latin typeface="Calibri" panose="020F0502020204030204" pitchFamily="34" charset="0"/>
              </a:rPr>
              <a:t>Doğru Kitleye</a:t>
            </a:r>
            <a:endParaRPr lang="en-US" sz="2400" b="1" dirty="0">
              <a:latin typeface="Calibri" panose="020F0502020204030204" pitchFamily="34" charset="0"/>
            </a:endParaRPr>
          </a:p>
        </p:txBody>
      </p:sp>
    </p:spTree>
    <p:extLst>
      <p:ext uri="{BB962C8B-B14F-4D97-AF65-F5344CB8AC3E}">
        <p14:creationId xmlns:p14="http://schemas.microsoft.com/office/powerpoint/2010/main" xmlns="" val="30718749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63688" y="260648"/>
            <a:ext cx="6589199" cy="1080120"/>
          </a:xfrm>
        </p:spPr>
        <p:txBody>
          <a:bodyPr>
            <a:normAutofit fontScale="90000"/>
          </a:bodyPr>
          <a:lstStyle/>
          <a:p>
            <a:pPr algn="ctr"/>
            <a:r>
              <a:rPr lang="tr-TR" b="1" dirty="0" smtClean="0">
                <a:solidFill>
                  <a:srgbClr val="FF0000"/>
                </a:solidFill>
                <a:latin typeface="Calibri" panose="020F0502020204030204" pitchFamily="34" charset="0"/>
              </a:rPr>
              <a:t>7. Madde bağımlılığı konusunda bilimsel ve gerçekçi eğitim eksikliği</a:t>
            </a:r>
            <a:endParaRPr lang="tr-TR" b="1" dirty="0">
              <a:solidFill>
                <a:srgbClr val="FF0000"/>
              </a:solidFill>
              <a:latin typeface="Calibri" panose="020F0502020204030204" pitchFamily="34" charset="0"/>
            </a:endParaRPr>
          </a:p>
        </p:txBody>
      </p:sp>
      <p:sp>
        <p:nvSpPr>
          <p:cNvPr id="3" name="2 İçerik Yer Tutucusu"/>
          <p:cNvSpPr>
            <a:spLocks noGrp="1"/>
          </p:cNvSpPr>
          <p:nvPr>
            <p:ph idx="1"/>
          </p:nvPr>
        </p:nvSpPr>
        <p:spPr>
          <a:xfrm>
            <a:off x="755576" y="1556792"/>
            <a:ext cx="8064895" cy="5112568"/>
          </a:xfrm>
        </p:spPr>
        <p:txBody>
          <a:bodyPr>
            <a:normAutofit/>
          </a:bodyPr>
          <a:lstStyle/>
          <a:p>
            <a:pPr marL="0" indent="0">
              <a:buNone/>
            </a:pPr>
            <a:r>
              <a:rPr lang="tr-TR" sz="2800" b="1" dirty="0" smtClean="0">
                <a:solidFill>
                  <a:srgbClr val="C00000"/>
                </a:solidFill>
                <a:latin typeface="Calibri" panose="020F0502020204030204" pitchFamily="34" charset="0"/>
              </a:rPr>
              <a:t>Eğitimci nelere dikkat etmelidir?</a:t>
            </a:r>
          </a:p>
          <a:p>
            <a:pPr marL="0" indent="0">
              <a:buNone/>
            </a:pPr>
            <a:r>
              <a:rPr lang="tr-TR" sz="2400" dirty="0" smtClean="0">
                <a:latin typeface="Calibri" panose="020F0502020204030204" pitchFamily="34" charset="0"/>
              </a:rPr>
              <a:t>Eğiticinin konu hakkında yeterli bilgisi ve fikri olmasının yanı sıra eğitimi nasıl ve hangi yöntemlerle vereceği konusunda da bilgi sahibi olması gereklidir.</a:t>
            </a:r>
          </a:p>
          <a:p>
            <a:pPr marL="0" indent="0">
              <a:buNone/>
            </a:pPr>
            <a:r>
              <a:rPr lang="tr-TR" sz="2400" dirty="0" smtClean="0">
                <a:latin typeface="Calibri" panose="020F0502020204030204" pitchFamily="34" charset="0"/>
              </a:rPr>
              <a:t>Yani madde bağımlılığı konusunda bilgi sahibi olmadan fikir sahibi olarak eğitim verme uyumlu zararlara neden olabilir.</a:t>
            </a:r>
          </a:p>
          <a:p>
            <a:pPr marL="0" indent="0">
              <a:buNone/>
            </a:pPr>
            <a:r>
              <a:rPr lang="tr-TR" sz="2400" dirty="0" smtClean="0">
                <a:latin typeface="Calibri" panose="020F0502020204030204" pitchFamily="34" charset="0"/>
              </a:rPr>
              <a:t>Üniversite öğrencisine verilecek eğitim ile ergenlik öncesi yaş grubuna verilecek eğitim farklıdır.</a:t>
            </a:r>
          </a:p>
          <a:p>
            <a:pPr marL="0" indent="0">
              <a:buNone/>
            </a:pPr>
            <a:r>
              <a:rPr lang="tr-TR" sz="2400" dirty="0" smtClean="0">
                <a:latin typeface="Calibri" panose="020F0502020204030204" pitchFamily="34" charset="0"/>
              </a:rPr>
              <a:t>Eğitim özellikle çocuk ve ergenlerde onların merakını destekleyecek öğeler içermemelidir. Özellikle çocuk ve ergenlere meraklarını artırmamak için hiç eğitim verilmemesini savunan düşünce günümüzde çağdışıdır ve bir geçerliliği yoktur.</a:t>
            </a:r>
            <a:endParaRPr lang="tr-TR" sz="2400" dirty="0">
              <a:latin typeface="Calibri" panose="020F0502020204030204" pitchFamily="34" charset="0"/>
            </a:endParaRPr>
          </a:p>
        </p:txBody>
      </p:sp>
    </p:spTree>
    <p:extLst>
      <p:ext uri="{BB962C8B-B14F-4D97-AF65-F5344CB8AC3E}">
        <p14:creationId xmlns:p14="http://schemas.microsoft.com/office/powerpoint/2010/main" xmlns="" val="1334001188"/>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152</TotalTime>
  <Words>872</Words>
  <Application>Microsoft Office PowerPoint</Application>
  <PresentationFormat>Ekran Gösterisi (4:3)</PresentationFormat>
  <Paragraphs>66</Paragraphs>
  <Slides>16</Slides>
  <Notes>0</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Wisp</vt:lpstr>
      <vt:lpstr>MADDE KULLANIMINDA RİSK FAKTÖRLERİ</vt:lpstr>
      <vt:lpstr>Madde Bağımlısı Olma Riskini Artıran Etkenler</vt:lpstr>
      <vt:lpstr>Madde Bağımlısı Olma Riskini Artıran Etkenler</vt:lpstr>
      <vt:lpstr>5. Spor, sanat, yararlı hobiler ve sosyal faaliyetlerin özendirilmemesi ve/veya kısıtlanması</vt:lpstr>
      <vt:lpstr>5. Spor, sanat, yararlı hobiler ve sosyal faaliyetlerin özendirilmemesi ve/veya kısıtlanması</vt:lpstr>
      <vt:lpstr>6. Gelecek Endişesi</vt:lpstr>
      <vt:lpstr>7. Madde bağımlılığı konusunda bilimsel ve gerçekçi eğitim eksikliği</vt:lpstr>
      <vt:lpstr>Slayt 8</vt:lpstr>
      <vt:lpstr>7. Madde bağımlılığı konusunda bilimsel ve gerçekçi eğitim eksikliği</vt:lpstr>
      <vt:lpstr>8. Aile, okul ve sosyal çevrenin aşırı baskıcı tutumu nedeni ile kendini ifade etmede güçlük yaşama</vt:lpstr>
      <vt:lpstr>9. Kendisi ve yaşadığı sosyal çevre ile sağlıklı bir iletişim kuramama:</vt:lpstr>
      <vt:lpstr>9. Kendisi ve yaşadığı sosyal çevre ile sağlıklı bir iletişim kuramama:</vt:lpstr>
      <vt:lpstr>10. Zamanını üretkenlikten uzak bar, kumarhane ve kahvehane gibi yerlerde geçirme</vt:lpstr>
      <vt:lpstr>11. Genetik Yatkınlık</vt:lpstr>
      <vt:lpstr>11. Genetik Yatkınlık</vt:lpstr>
      <vt:lpstr>TEŞEKKÜRLER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Madde kullanımında risk faktörleri</dc:title>
  <dc:creator>NAZAN</dc:creator>
  <cp:lastModifiedBy>NAZAN</cp:lastModifiedBy>
  <cp:revision>70</cp:revision>
  <dcterms:created xsi:type="dcterms:W3CDTF">2019-09-16T10:42:52Z</dcterms:created>
  <dcterms:modified xsi:type="dcterms:W3CDTF">2019-09-30T16:35:13Z</dcterms:modified>
</cp:coreProperties>
</file>