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134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3.01.2019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371600"/>
            <a:ext cx="7851648" cy="1481336"/>
          </a:xfrm>
        </p:spPr>
        <p:txBody>
          <a:bodyPr/>
          <a:lstStyle/>
          <a:p>
            <a:pPr algn="l"/>
            <a:r>
              <a:rPr lang="tr-TR" dirty="0" smtClean="0">
                <a:solidFill>
                  <a:srgbClr val="FFC000"/>
                </a:solidFill>
                <a:latin typeface="Times New Roman" pitchFamily="18" charset="0"/>
                <a:cs typeface="Times New Roman" pitchFamily="18" charset="0"/>
              </a:rPr>
              <a:t>Şair </a:t>
            </a:r>
            <a:r>
              <a:rPr lang="tr-TR" dirty="0" err="1" smtClean="0">
                <a:solidFill>
                  <a:srgbClr val="FFC000"/>
                </a:solidFill>
                <a:latin typeface="Times New Roman" pitchFamily="18" charset="0"/>
                <a:cs typeface="Times New Roman" pitchFamily="18" charset="0"/>
              </a:rPr>
              <a:t>Bhasa</a:t>
            </a:r>
            <a:r>
              <a:rPr lang="tr-TR" dirty="0" smtClean="0">
                <a:solidFill>
                  <a:srgbClr val="FFC000"/>
                </a:solidFill>
                <a:latin typeface="Times New Roman" pitchFamily="18" charset="0"/>
                <a:cs typeface="Times New Roman" pitchFamily="18" charset="0"/>
              </a:rPr>
              <a:t> ve Eserleri</a:t>
            </a:r>
            <a:endParaRPr lang="tr-TR" dirty="0">
              <a:solidFill>
                <a:srgbClr val="FFC000"/>
              </a:solidFill>
              <a:latin typeface="Times New Roman" pitchFamily="18" charset="0"/>
              <a:cs typeface="Times New Roman" pitchFamily="18" charset="0"/>
            </a:endParaRPr>
          </a:p>
        </p:txBody>
      </p:sp>
      <p:sp>
        <p:nvSpPr>
          <p:cNvPr id="3" name="2 Alt Başlık"/>
          <p:cNvSpPr>
            <a:spLocks noGrp="1"/>
          </p:cNvSpPr>
          <p:nvPr>
            <p:ph type="subTitle" idx="1"/>
          </p:nvPr>
        </p:nvSpPr>
        <p:spPr/>
        <p:txBody>
          <a:bodyPr>
            <a:normAutofit fontScale="47500" lnSpcReduction="20000"/>
          </a:bodyPr>
          <a:lstStyle/>
          <a:p>
            <a:r>
              <a:rPr lang="tr-TR" sz="4400" b="1" i="1" dirty="0" smtClean="0"/>
              <a:t>VI. HAFTA</a:t>
            </a:r>
          </a:p>
          <a:p>
            <a:r>
              <a:rPr lang="tr-TR" sz="4400" b="1" i="1" dirty="0" smtClean="0"/>
              <a:t>HİN </a:t>
            </a:r>
            <a:r>
              <a:rPr lang="tr-TR" sz="4400" b="1" i="1" dirty="0" smtClean="0"/>
              <a:t>405  </a:t>
            </a:r>
            <a:r>
              <a:rPr lang="tr-TR" sz="4400" b="1" i="1" dirty="0" smtClean="0"/>
              <a:t>KLASİK SANSKRİT </a:t>
            </a:r>
            <a:r>
              <a:rPr lang="tr-TR" sz="4400" b="1" i="1" dirty="0" smtClean="0"/>
              <a:t>EDEBİYATI TARİHİ</a:t>
            </a:r>
            <a:endParaRPr lang="tr-TR" sz="4400" b="1" i="1" dirty="0" smtClean="0"/>
          </a:p>
          <a:p>
            <a:endParaRPr lang="tr-TR" dirty="0" smtClean="0"/>
          </a:p>
          <a:p>
            <a:r>
              <a:rPr lang="tr-TR" sz="2800" dirty="0" smtClean="0"/>
              <a:t>Ankara Üniversitesi</a:t>
            </a:r>
          </a:p>
          <a:p>
            <a:r>
              <a:rPr lang="tr-TR" sz="2800" dirty="0" smtClean="0"/>
              <a:t>Dil ve Tarih-Coğrafya Fakültesi</a:t>
            </a:r>
          </a:p>
          <a:p>
            <a:r>
              <a:rPr lang="tr-TR" sz="2800" dirty="0" smtClean="0"/>
              <a:t>Hindoloji Anabilim Dalı</a:t>
            </a:r>
          </a:p>
          <a:p>
            <a:r>
              <a:rPr lang="tr-TR" sz="2800" dirty="0" smtClean="0"/>
              <a:t>Prof.. Dr. H. Derya Can</a:t>
            </a:r>
          </a:p>
          <a:p>
            <a:endParaRPr lang="tr-TR" dirty="0" smtClean="0"/>
          </a:p>
          <a:p>
            <a:endParaRPr lang="tr-TR"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III.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ctr"/>
            <a:r>
              <a:rPr lang="tr-TR" dirty="0" err="1" smtClean="0"/>
              <a:t>Hanuman</a:t>
            </a:r>
            <a:r>
              <a:rPr lang="tr-TR" dirty="0" smtClean="0"/>
              <a:t> dönmeden önce, </a:t>
            </a:r>
            <a:r>
              <a:rPr lang="tr-TR" dirty="0" err="1" smtClean="0"/>
              <a:t>Rāvana'ya</a:t>
            </a:r>
            <a:r>
              <a:rPr lang="tr-TR" dirty="0" smtClean="0"/>
              <a:t> Lanka'ya geldiğini haber vermek amacıyla bazı kahramanlık belirtileri yapar. İlk önce, </a:t>
            </a:r>
            <a:r>
              <a:rPr lang="tr-TR" dirty="0" err="1" smtClean="0"/>
              <a:t>Rāvana'nın</a:t>
            </a:r>
            <a:r>
              <a:rPr lang="tr-TR" dirty="0" smtClean="0"/>
              <a:t> çok önem verdiği </a:t>
            </a:r>
            <a:r>
              <a:rPr lang="tr-TR" dirty="0" err="1" smtClean="0"/>
              <a:t>Aşoka</a:t>
            </a:r>
            <a:r>
              <a:rPr lang="tr-TR" dirty="0" smtClean="0"/>
              <a:t> koruluğunu yakar. Bunu öğrenen </a:t>
            </a:r>
            <a:r>
              <a:rPr lang="tr-TR" dirty="0" err="1" smtClean="0"/>
              <a:t>Rāvana</a:t>
            </a:r>
            <a:r>
              <a:rPr lang="tr-TR" dirty="0" smtClean="0"/>
              <a:t> sinirlenir ve komutanlarına </a:t>
            </a:r>
            <a:r>
              <a:rPr lang="tr-TR" dirty="0" err="1" smtClean="0"/>
              <a:t>Hanuman'ı</a:t>
            </a:r>
            <a:r>
              <a:rPr lang="tr-TR" dirty="0" smtClean="0"/>
              <a:t> yakalamaları emrini verir. Komutanlar, askerler, onu yakalamaya giden herkes </a:t>
            </a:r>
            <a:r>
              <a:rPr lang="tr-TR" dirty="0" err="1" smtClean="0"/>
              <a:t>Hanuman</a:t>
            </a:r>
            <a:r>
              <a:rPr lang="tr-TR" dirty="0" smtClean="0"/>
              <a:t> tarafından öldürülür. Sonunda </a:t>
            </a:r>
            <a:r>
              <a:rPr lang="tr-TR" dirty="0" err="1" smtClean="0"/>
              <a:t>Rāvana'nın</a:t>
            </a:r>
            <a:r>
              <a:rPr lang="tr-TR" dirty="0" smtClean="0"/>
              <a:t> oğlu </a:t>
            </a:r>
            <a:r>
              <a:rPr lang="tr-TR" dirty="0" err="1" smtClean="0"/>
              <a:t>İndracit</a:t>
            </a:r>
            <a:r>
              <a:rPr lang="tr-TR" dirty="0" smtClean="0"/>
              <a:t> onu yakalar. Bu sırada </a:t>
            </a:r>
            <a:r>
              <a:rPr lang="tr-TR" dirty="0" err="1" smtClean="0"/>
              <a:t>Rāvana'nın</a:t>
            </a:r>
            <a:r>
              <a:rPr lang="tr-TR" dirty="0" smtClean="0"/>
              <a:t> kardeşi </a:t>
            </a:r>
            <a:r>
              <a:rPr lang="tr-TR" dirty="0" err="1" smtClean="0"/>
              <a:t>Vibhãshana</a:t>
            </a:r>
            <a:r>
              <a:rPr lang="tr-TR" dirty="0" smtClean="0"/>
              <a:t> ortaya çıkar ve ağabeyinin zalim davranışlarını eleştirir. </a:t>
            </a:r>
            <a:r>
              <a:rPr lang="tr-TR" dirty="0" err="1" smtClean="0"/>
              <a:t>Rāvana'nın</a:t>
            </a:r>
            <a:r>
              <a:rPr lang="tr-TR" dirty="0" smtClean="0"/>
              <a:t> sorularına yanıt veren </a:t>
            </a:r>
            <a:r>
              <a:rPr lang="tr-TR" dirty="0" err="1" smtClean="0"/>
              <a:t>Hanuman</a:t>
            </a:r>
            <a:r>
              <a:rPr lang="tr-TR" dirty="0" smtClean="0"/>
              <a:t>, kendisinin </a:t>
            </a:r>
            <a:r>
              <a:rPr lang="tr-TR" dirty="0" err="1" smtClean="0"/>
              <a:t>Rāma'nın</a:t>
            </a:r>
            <a:r>
              <a:rPr lang="tr-TR" dirty="0" smtClean="0"/>
              <a:t> elçisi olduğunu (</a:t>
            </a:r>
            <a:r>
              <a:rPr lang="tr-TR" dirty="0" err="1" smtClean="0"/>
              <a:t>Ramaduta</a:t>
            </a:r>
            <a:r>
              <a:rPr lang="tr-TR" dirty="0" smtClean="0"/>
              <a:t>), </a:t>
            </a:r>
            <a:r>
              <a:rPr lang="tr-TR" dirty="0" err="1" smtClean="0"/>
              <a:t>Rāma'ya</a:t>
            </a:r>
            <a:r>
              <a:rPr lang="tr-TR" dirty="0" smtClean="0"/>
              <a:t> geri dönüp </a:t>
            </a:r>
            <a:r>
              <a:rPr lang="tr-TR" dirty="0" err="1" smtClean="0"/>
              <a:t>Rāvana'nın</a:t>
            </a:r>
            <a:r>
              <a:rPr lang="tr-TR" dirty="0" smtClean="0"/>
              <a:t> </a:t>
            </a:r>
            <a:r>
              <a:rPr lang="tr-TR" dirty="0" err="1" smtClean="0"/>
              <a:t>Sãtā'ya</a:t>
            </a:r>
            <a:r>
              <a:rPr lang="tr-TR" dirty="0" smtClean="0"/>
              <a:t> yaptıklarını anlatacağını söyler. Son olarak da </a:t>
            </a:r>
            <a:r>
              <a:rPr lang="tr-TR" dirty="0" err="1" smtClean="0"/>
              <a:t>Rāma'nın</a:t>
            </a:r>
            <a:r>
              <a:rPr lang="tr-TR" dirty="0" smtClean="0"/>
              <a:t> ve maymun ordusunun, bütün ifrit soyunu ortadan kaldırmak için Lanka'ya yürüyeceğini  cesaretle söyler. </a:t>
            </a:r>
            <a:r>
              <a:rPr lang="tr-TR" dirty="0" err="1" smtClean="0"/>
              <a:t>Vibhãshana</a:t>
            </a:r>
            <a:r>
              <a:rPr lang="tr-TR" dirty="0" smtClean="0"/>
              <a:t> yine </a:t>
            </a:r>
            <a:r>
              <a:rPr lang="tr-TR" dirty="0" err="1" smtClean="0"/>
              <a:t>Rāvana'nın</a:t>
            </a:r>
            <a:r>
              <a:rPr lang="tr-TR" dirty="0" smtClean="0"/>
              <a:t> davranışlarını ayıplar. </a:t>
            </a:r>
            <a:r>
              <a:rPr lang="tr-TR" dirty="0" err="1" smtClean="0"/>
              <a:t>Rāvana</a:t>
            </a:r>
            <a:r>
              <a:rPr lang="tr-TR" dirty="0" smtClean="0"/>
              <a:t> da ona çok kızar. İki kardeşin araları açılır.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IV. ve V.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r>
              <a:rPr lang="tr-TR" dirty="0" err="1" smtClean="0"/>
              <a:t>Rāma</a:t>
            </a:r>
            <a:r>
              <a:rPr lang="tr-TR" dirty="0" smtClean="0"/>
              <a:t> savaşmak için maymun ordusuyla harekete geçer. Kardeşiyle arası bozuk olan </a:t>
            </a:r>
            <a:r>
              <a:rPr lang="tr-TR" dirty="0" err="1" smtClean="0"/>
              <a:t>Vibhãshana</a:t>
            </a:r>
            <a:r>
              <a:rPr lang="tr-TR" dirty="0" smtClean="0"/>
              <a:t>, saraydan kovulmuştur. O da gelip </a:t>
            </a:r>
            <a:r>
              <a:rPr lang="tr-TR" dirty="0" err="1" smtClean="0"/>
              <a:t>Rāma'nın</a:t>
            </a:r>
            <a:r>
              <a:rPr lang="tr-TR" dirty="0" smtClean="0"/>
              <a:t> saflarına katılır. Hepsi birlikte okyanusu geçerler, Lanka'ya ulaşırlar ve </a:t>
            </a:r>
            <a:r>
              <a:rPr lang="tr-TR" dirty="0" err="1" smtClean="0"/>
              <a:t>Trikuta'da</a:t>
            </a:r>
            <a:r>
              <a:rPr lang="tr-TR" dirty="0" smtClean="0"/>
              <a:t> kamp kurarlar.</a:t>
            </a:r>
          </a:p>
          <a:p>
            <a:pPr algn="ctr"/>
            <a:r>
              <a:rPr lang="tr-TR" dirty="0" smtClean="0"/>
              <a:t>Büyü yapmakta üstün yetenekleri olan </a:t>
            </a:r>
            <a:r>
              <a:rPr lang="tr-TR" dirty="0" err="1" smtClean="0"/>
              <a:t>Rāvana</a:t>
            </a:r>
            <a:r>
              <a:rPr lang="tr-TR" dirty="0" smtClean="0"/>
              <a:t>, sıradan iki kişinin kafalarını uçurtarak bunları </a:t>
            </a:r>
            <a:r>
              <a:rPr lang="tr-TR" dirty="0" err="1" smtClean="0"/>
              <a:t>Rāma</a:t>
            </a:r>
            <a:r>
              <a:rPr lang="tr-TR" dirty="0" smtClean="0"/>
              <a:t> ve </a:t>
            </a:r>
            <a:r>
              <a:rPr lang="tr-TR" dirty="0" err="1" smtClean="0"/>
              <a:t>Lakshmana'nın</a:t>
            </a:r>
            <a:r>
              <a:rPr lang="tr-TR" dirty="0" smtClean="0"/>
              <a:t> kafalarıymış gibi gösterir. Bu şekilde </a:t>
            </a:r>
            <a:r>
              <a:rPr lang="tr-TR" dirty="0" err="1" smtClean="0"/>
              <a:t>Sãtā'yı</a:t>
            </a:r>
            <a:r>
              <a:rPr lang="tr-TR" dirty="0" smtClean="0"/>
              <a:t> korkutur ve ondan karısı olmasını ister. Bu sırada savaş başlamıştır ve </a:t>
            </a:r>
            <a:r>
              <a:rPr lang="tr-TR" dirty="0" err="1" smtClean="0"/>
              <a:t>Rāvana</a:t>
            </a:r>
            <a:r>
              <a:rPr lang="tr-TR" dirty="0" smtClean="0"/>
              <a:t> oğlu </a:t>
            </a:r>
            <a:r>
              <a:rPr lang="tr-TR" dirty="0" err="1" smtClean="0"/>
              <a:t>İndracit'in</a:t>
            </a:r>
            <a:r>
              <a:rPr lang="tr-TR" dirty="0" smtClean="0"/>
              <a:t> öldüğü haberini alır. Bundan büyük öfkeye kapılan </a:t>
            </a:r>
            <a:r>
              <a:rPr lang="tr-TR" dirty="0" err="1" smtClean="0"/>
              <a:t>Rāvana</a:t>
            </a:r>
            <a:r>
              <a:rPr lang="tr-TR" dirty="0" smtClean="0"/>
              <a:t>, </a:t>
            </a:r>
            <a:r>
              <a:rPr lang="tr-TR" dirty="0" err="1" smtClean="0"/>
              <a:t>Rāma</a:t>
            </a:r>
            <a:r>
              <a:rPr lang="tr-TR" dirty="0" smtClean="0"/>
              <a:t> ile teke tek dövüşe girişir.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VI. ve VII.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r>
              <a:rPr lang="tr-TR" dirty="0" smtClean="0"/>
              <a:t>Yarı kutsal yaratıklar olan </a:t>
            </a:r>
            <a:r>
              <a:rPr lang="tr-TR" dirty="0" err="1" smtClean="0"/>
              <a:t>Vidyadharalar</a:t>
            </a:r>
            <a:r>
              <a:rPr lang="tr-TR" dirty="0" smtClean="0"/>
              <a:t>, </a:t>
            </a:r>
            <a:r>
              <a:rPr lang="tr-TR" dirty="0" err="1" smtClean="0"/>
              <a:t>Rāma</a:t>
            </a:r>
            <a:r>
              <a:rPr lang="tr-TR" dirty="0" smtClean="0"/>
              <a:t> ve </a:t>
            </a:r>
            <a:r>
              <a:rPr lang="tr-TR" dirty="0" err="1" smtClean="0"/>
              <a:t>Rāvana</a:t>
            </a:r>
            <a:r>
              <a:rPr lang="tr-TR" dirty="0" smtClean="0"/>
              <a:t> arasındaki savaşa tanıklık etmektedirler ve onlara savaşın ayrıntılarını izah ederler.</a:t>
            </a:r>
          </a:p>
          <a:p>
            <a:pPr algn="ctr"/>
            <a:r>
              <a:rPr lang="tr-TR" dirty="0" smtClean="0"/>
              <a:t>Savaşta bütün </a:t>
            </a:r>
            <a:r>
              <a:rPr lang="tr-TR" dirty="0" err="1" smtClean="0"/>
              <a:t>Rakshasalar</a:t>
            </a:r>
            <a:r>
              <a:rPr lang="tr-TR" dirty="0" smtClean="0"/>
              <a:t> ölür. </a:t>
            </a:r>
            <a:r>
              <a:rPr lang="tr-TR" dirty="0" err="1" smtClean="0"/>
              <a:t>Rāma</a:t>
            </a:r>
            <a:r>
              <a:rPr lang="tr-TR" dirty="0" smtClean="0"/>
              <a:t>, himayesindeki </a:t>
            </a:r>
            <a:r>
              <a:rPr lang="tr-TR" dirty="0" err="1" smtClean="0"/>
              <a:t>Vibhãshana'yı</a:t>
            </a:r>
            <a:r>
              <a:rPr lang="tr-TR" dirty="0" smtClean="0"/>
              <a:t> </a:t>
            </a:r>
            <a:r>
              <a:rPr lang="tr-TR" dirty="0" err="1" smtClean="0"/>
              <a:t>Rāvana'nın</a:t>
            </a:r>
            <a:r>
              <a:rPr lang="tr-TR" dirty="0" smtClean="0"/>
              <a:t> yerine Lanka'ya kral yapar. </a:t>
            </a:r>
            <a:r>
              <a:rPr lang="tr-TR" dirty="0" err="1" smtClean="0"/>
              <a:t>Vibhãshana</a:t>
            </a:r>
            <a:r>
              <a:rPr lang="tr-TR" dirty="0" smtClean="0"/>
              <a:t> da </a:t>
            </a:r>
            <a:r>
              <a:rPr lang="tr-TR" dirty="0" err="1" smtClean="0"/>
              <a:t>Sãtā'yı</a:t>
            </a:r>
            <a:r>
              <a:rPr lang="tr-TR" dirty="0" smtClean="0"/>
              <a:t> kocasına gönderir. </a:t>
            </a:r>
            <a:r>
              <a:rPr lang="tr-TR" dirty="0" err="1" smtClean="0"/>
              <a:t>Rāma</a:t>
            </a:r>
            <a:r>
              <a:rPr lang="tr-TR" dirty="0" smtClean="0"/>
              <a:t> onu kabul etmez, çünkü o bir </a:t>
            </a:r>
            <a:r>
              <a:rPr lang="tr-TR" dirty="0" err="1" smtClean="0"/>
              <a:t>Rakshasa'nın</a:t>
            </a:r>
            <a:r>
              <a:rPr lang="tr-TR" dirty="0" smtClean="0"/>
              <a:t> evinde kalmıştır. Büyük keder içindeki </a:t>
            </a:r>
            <a:r>
              <a:rPr lang="tr-TR" dirty="0" err="1" smtClean="0"/>
              <a:t>Sãtā</a:t>
            </a:r>
            <a:r>
              <a:rPr lang="tr-TR" dirty="0" smtClean="0"/>
              <a:t> kendini ateşe atar, fakat onun temiz olduğunu bilen ateş tanrısı </a:t>
            </a:r>
            <a:r>
              <a:rPr lang="tr-TR" dirty="0" err="1" smtClean="0"/>
              <a:t>Agni</a:t>
            </a:r>
            <a:r>
              <a:rPr lang="tr-TR" dirty="0" smtClean="0"/>
              <a:t> onu yakmaz ve onu methederek </a:t>
            </a:r>
            <a:r>
              <a:rPr lang="tr-TR" dirty="0" err="1" smtClean="0"/>
              <a:t>Rāma'ya</a:t>
            </a:r>
            <a:r>
              <a:rPr lang="tr-TR" dirty="0" smtClean="0"/>
              <a:t> geri verir. Bunun üzerine </a:t>
            </a:r>
            <a:r>
              <a:rPr lang="tr-TR" dirty="0" err="1" smtClean="0"/>
              <a:t>Rāma</a:t>
            </a:r>
            <a:r>
              <a:rPr lang="tr-TR" dirty="0" smtClean="0"/>
              <a:t>, onu kabul eder. </a:t>
            </a:r>
            <a:r>
              <a:rPr lang="tr-TR" dirty="0" err="1" smtClean="0"/>
              <a:t>Rāma</a:t>
            </a:r>
            <a:r>
              <a:rPr lang="tr-TR" dirty="0" smtClean="0"/>
              <a:t>, </a:t>
            </a:r>
            <a:r>
              <a:rPr lang="tr-TR" dirty="0" err="1" smtClean="0"/>
              <a:t>Daşaratha'nın</a:t>
            </a:r>
            <a:r>
              <a:rPr lang="tr-TR" dirty="0" smtClean="0"/>
              <a:t> izniyle, tanrılar tarafından tekrar eski yerine, yani tahta geçirilir ve "</a:t>
            </a:r>
            <a:r>
              <a:rPr lang="tr-TR" dirty="0" err="1" smtClean="0"/>
              <a:t>Abhisheka</a:t>
            </a:r>
            <a:r>
              <a:rPr lang="tr-TR" dirty="0" smtClean="0"/>
              <a:t>" gerçekleşmiş olur.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smtClean="0"/>
              <a:t>Pançaratram</a:t>
            </a:r>
            <a:r>
              <a:rPr lang="tr-TR" dirty="0" smtClean="0"/>
              <a:t> (Beş Gece)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r>
              <a:rPr lang="tr-TR" dirty="0" smtClean="0"/>
              <a:t>Konusu </a:t>
            </a:r>
            <a:r>
              <a:rPr lang="tr-TR" dirty="0" err="1" smtClean="0"/>
              <a:t>Mahabharata</a:t>
            </a:r>
            <a:r>
              <a:rPr lang="tr-TR" dirty="0" smtClean="0"/>
              <a:t> Destanı’ndan almış olduğu eserler:</a:t>
            </a:r>
          </a:p>
          <a:p>
            <a:pPr algn="ctr"/>
            <a:r>
              <a:rPr lang="tr-TR" dirty="0" smtClean="0"/>
              <a:t>Bu dramın konusu, </a:t>
            </a:r>
            <a:r>
              <a:rPr lang="tr-TR" dirty="0" err="1" smtClean="0"/>
              <a:t>Mahabharata</a:t>
            </a:r>
            <a:r>
              <a:rPr lang="tr-TR" dirty="0" smtClean="0"/>
              <a:t> Destanı'nın dördüncü bölümü olan </a:t>
            </a:r>
            <a:r>
              <a:rPr lang="tr-TR" dirty="0" err="1" smtClean="0"/>
              <a:t>Virata</a:t>
            </a:r>
            <a:r>
              <a:rPr lang="tr-TR" dirty="0" smtClean="0"/>
              <a:t> </a:t>
            </a:r>
            <a:r>
              <a:rPr lang="tr-TR" dirty="0" err="1" smtClean="0"/>
              <a:t>Parvan'dan</a:t>
            </a:r>
            <a:r>
              <a:rPr lang="tr-TR" dirty="0" smtClean="0"/>
              <a:t> alınmıştır. </a:t>
            </a:r>
            <a:r>
              <a:rPr lang="tr-TR" dirty="0" err="1" smtClean="0"/>
              <a:t>Pandu</a:t>
            </a:r>
            <a:r>
              <a:rPr lang="tr-TR" dirty="0" smtClean="0"/>
              <a:t> kardeşler, sürgünlerinin on üçüncü yılında, kılık değiştirerek </a:t>
            </a:r>
            <a:r>
              <a:rPr lang="tr-TR" dirty="0" err="1" smtClean="0"/>
              <a:t>Matsyalar</a:t>
            </a:r>
            <a:r>
              <a:rPr lang="tr-TR" dirty="0" smtClean="0"/>
              <a:t> kralı </a:t>
            </a:r>
            <a:r>
              <a:rPr lang="tr-TR" dirty="0" err="1" smtClean="0"/>
              <a:t>Virata'nın</a:t>
            </a:r>
            <a:r>
              <a:rPr lang="tr-TR" dirty="0" smtClean="0"/>
              <a:t> sarayına sığınırlar. Beş kardeşin en büyüğü olan </a:t>
            </a:r>
            <a:r>
              <a:rPr lang="tr-TR" dirty="0" err="1" smtClean="0"/>
              <a:t>Yudhishthira</a:t>
            </a:r>
            <a:r>
              <a:rPr lang="tr-TR" dirty="0" smtClean="0"/>
              <a:t> zar oyununda usta olan bir Brahman, </a:t>
            </a:r>
            <a:r>
              <a:rPr lang="tr-TR" dirty="0" err="1" smtClean="0"/>
              <a:t>Bhãma</a:t>
            </a:r>
            <a:r>
              <a:rPr lang="tr-TR" dirty="0" smtClean="0"/>
              <a:t> aşçı ve boksör, </a:t>
            </a:r>
            <a:r>
              <a:rPr lang="tr-TR" dirty="0" err="1" smtClean="0"/>
              <a:t>Arcuna</a:t>
            </a:r>
            <a:r>
              <a:rPr lang="tr-TR" dirty="0" smtClean="0"/>
              <a:t> prenslere dans dersi veren bir transseksüel, ikiz kardeşler olan </a:t>
            </a:r>
            <a:r>
              <a:rPr lang="tr-TR" dirty="0" err="1" smtClean="0"/>
              <a:t>Nakula</a:t>
            </a:r>
            <a:r>
              <a:rPr lang="tr-TR" dirty="0" smtClean="0"/>
              <a:t> ve </a:t>
            </a:r>
            <a:r>
              <a:rPr lang="tr-TR" dirty="0" err="1" smtClean="0"/>
              <a:t>Sahadeva</a:t>
            </a:r>
            <a:r>
              <a:rPr lang="tr-TR" dirty="0" smtClean="0"/>
              <a:t> da seyis ve çoban olarak işe başlarlar.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ctr"/>
            <a:r>
              <a:rPr lang="tr-TR" dirty="0" smtClean="0"/>
              <a:t>Kurulara hiç görünmeden on dört yılı tamamlamak zorundadırlar. </a:t>
            </a:r>
            <a:r>
              <a:rPr lang="tr-TR" dirty="0" err="1" smtClean="0"/>
              <a:t>Bhima</a:t>
            </a:r>
            <a:r>
              <a:rPr lang="tr-TR" dirty="0" smtClean="0"/>
              <a:t>, beş kardeşin ortak eşleri </a:t>
            </a:r>
            <a:r>
              <a:rPr lang="tr-TR" dirty="0" err="1" smtClean="0"/>
              <a:t>Draupadi'ye</a:t>
            </a:r>
            <a:r>
              <a:rPr lang="tr-TR" dirty="0" smtClean="0"/>
              <a:t> sarkıntılık eden saraylı </a:t>
            </a:r>
            <a:r>
              <a:rPr lang="tr-TR" dirty="0" err="1" smtClean="0"/>
              <a:t>Kiçaka'yı</a:t>
            </a:r>
            <a:r>
              <a:rPr lang="tr-TR" dirty="0" smtClean="0"/>
              <a:t> ve diğer yüz beş kişiyi öldürünce, </a:t>
            </a:r>
            <a:r>
              <a:rPr lang="tr-TR" dirty="0" err="1" smtClean="0"/>
              <a:t>Panduların</a:t>
            </a:r>
            <a:r>
              <a:rPr lang="tr-TR" dirty="0" smtClean="0"/>
              <a:t> kimlikleri ortaya çıkar gibi olursa da bu tehlikeyi ucuz atlatırlar.</a:t>
            </a:r>
          </a:p>
          <a:p>
            <a:pPr algn="ctr"/>
            <a:r>
              <a:rPr lang="tr-TR" dirty="0" smtClean="0"/>
              <a:t>Oyun Kuru kralının yaptırttığı kurban töreniyle başlar. Bunu, üç brahmanın birbirleriyle yaptıkları konuşmalardan anlarız. Kuruların </a:t>
            </a:r>
            <a:r>
              <a:rPr lang="tr-TR" dirty="0" err="1" smtClean="0"/>
              <a:t>başu</a:t>
            </a:r>
            <a:r>
              <a:rPr lang="tr-TR" dirty="0" smtClean="0"/>
              <a:t> </a:t>
            </a:r>
            <a:r>
              <a:rPr lang="tr-TR" dirty="0" err="1" smtClean="0"/>
              <a:t>Duryodhana</a:t>
            </a:r>
            <a:r>
              <a:rPr lang="tr-TR" dirty="0" smtClean="0"/>
              <a:t> dostları tarafından kutlanır. O, çok naziktir ve yaşlı hocası </a:t>
            </a:r>
            <a:r>
              <a:rPr lang="tr-TR" dirty="0" err="1" smtClean="0"/>
              <a:t>Drona'ya</a:t>
            </a:r>
            <a:r>
              <a:rPr lang="tr-TR" dirty="0" smtClean="0"/>
              <a:t> bir armağan vermek ister. Ona gücü ölçüsünde bir şey vereceğine dair yemin eder. </a:t>
            </a:r>
            <a:r>
              <a:rPr lang="tr-TR" dirty="0" err="1" smtClean="0"/>
              <a:t>Drona</a:t>
            </a:r>
            <a:r>
              <a:rPr lang="tr-TR" dirty="0" smtClean="0"/>
              <a:t> da "on iki yıldır sığınacak bir yerleri olmadan yaşayan </a:t>
            </a:r>
            <a:r>
              <a:rPr lang="tr-TR" dirty="0" err="1" smtClean="0"/>
              <a:t>Pandavalara</a:t>
            </a:r>
            <a:r>
              <a:rPr lang="tr-TR" dirty="0" smtClean="0"/>
              <a:t> krallık mirasını paylaşmasını" ister. </a:t>
            </a:r>
            <a:r>
              <a:rPr lang="tr-TR" dirty="0" err="1" smtClean="0"/>
              <a:t>Şakuni</a:t>
            </a:r>
            <a:r>
              <a:rPr lang="tr-TR" dirty="0" smtClean="0"/>
              <a:t> buna itiraz eder. Aralarında bir tartışma başlar. </a:t>
            </a:r>
            <a:r>
              <a:rPr lang="tr-TR" dirty="0" err="1" smtClean="0"/>
              <a:t>Duryodhana</a:t>
            </a:r>
            <a:r>
              <a:rPr lang="tr-TR" dirty="0" smtClean="0"/>
              <a:t> sözünü bozmak istemez, ancak baştan savma bir yanıtla geçiştirmek niyetindedir. </a:t>
            </a:r>
            <a:r>
              <a:rPr lang="tr-TR" dirty="0" err="1" smtClean="0"/>
              <a:t>Şakuni'nin</a:t>
            </a:r>
            <a:r>
              <a:rPr lang="tr-TR" dirty="0" smtClean="0"/>
              <a:t> çekincesine o da uyar. Eğer beş gün içinde </a:t>
            </a:r>
            <a:r>
              <a:rPr lang="tr-TR" dirty="0" err="1" smtClean="0"/>
              <a:t>Pandavalardan</a:t>
            </a:r>
            <a:r>
              <a:rPr lang="tr-TR" dirty="0" smtClean="0"/>
              <a:t> haber gelirse, onlara krallığın yarısını verecektir. </a:t>
            </a:r>
            <a:r>
              <a:rPr lang="tr-TR" dirty="0" err="1" smtClean="0"/>
              <a:t>Kiçakaların</a:t>
            </a:r>
            <a:r>
              <a:rPr lang="tr-TR" dirty="0" smtClean="0"/>
              <a:t> ölüm haberi ulaşınca </a:t>
            </a:r>
            <a:r>
              <a:rPr lang="tr-TR" dirty="0" err="1" smtClean="0"/>
              <a:t>Bhishma</a:t>
            </a:r>
            <a:r>
              <a:rPr lang="tr-TR" dirty="0" smtClean="0"/>
              <a:t>, bunun </a:t>
            </a:r>
            <a:r>
              <a:rPr lang="tr-TR" dirty="0" err="1" smtClean="0"/>
              <a:t>Bhima'nın</a:t>
            </a:r>
            <a:r>
              <a:rPr lang="tr-TR" dirty="0" smtClean="0"/>
              <a:t> eseri olduğunu anlar. Onun tavsiyesiyle, </a:t>
            </a:r>
            <a:r>
              <a:rPr lang="tr-TR" dirty="0" err="1" smtClean="0"/>
              <a:t>Drona</a:t>
            </a:r>
            <a:r>
              <a:rPr lang="tr-TR" dirty="0" smtClean="0"/>
              <a:t> beş gün önerisini kabul eder. </a:t>
            </a:r>
            <a:r>
              <a:rPr lang="tr-TR" dirty="0" err="1" smtClean="0"/>
              <a:t>Bhishma</a:t>
            </a:r>
            <a:r>
              <a:rPr lang="tr-TR" dirty="0" smtClean="0"/>
              <a:t>, </a:t>
            </a:r>
            <a:r>
              <a:rPr lang="tr-TR" dirty="0" err="1" smtClean="0"/>
              <a:t>Virata</a:t>
            </a:r>
            <a:r>
              <a:rPr lang="tr-TR" dirty="0" smtClean="0"/>
              <a:t> ile özel bir kavgası olduğunu itiraf eder ve onun sığır sürülerini çalmayı önerir. Bunu, hepsi kabul eder.</a:t>
            </a:r>
          </a:p>
          <a:p>
            <a:pPr algn="ct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II. </a:t>
            </a:r>
            <a:r>
              <a:rPr lang="tr-TR" dirty="0" smtClean="0"/>
              <a:t>ve </a:t>
            </a:r>
            <a:r>
              <a:rPr lang="tr-TR" dirty="0" smtClean="0"/>
              <a:t>III.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ctr"/>
            <a:r>
              <a:rPr lang="tr-TR" dirty="0" err="1" smtClean="0"/>
              <a:t>Virata'nın</a:t>
            </a:r>
            <a:r>
              <a:rPr lang="tr-TR" dirty="0" smtClean="0"/>
              <a:t> sığır sürülerinin Kurular tarafından çalındığını görürüz. Haberler, gidip savaşmayı düşünen krala getirilir. O, </a:t>
            </a:r>
            <a:r>
              <a:rPr lang="tr-TR" dirty="0" err="1" smtClean="0"/>
              <a:t>Bhagavan</a:t>
            </a:r>
            <a:r>
              <a:rPr lang="tr-TR" dirty="0" smtClean="0"/>
              <a:t> adlı brahmanı gönderir.  Bu, aslında kılık değiştirmiş </a:t>
            </a:r>
            <a:r>
              <a:rPr lang="tr-TR" dirty="0" err="1" smtClean="0"/>
              <a:t>Yudhishthira'dır</a:t>
            </a:r>
            <a:r>
              <a:rPr lang="tr-TR" dirty="0" smtClean="0"/>
              <a:t>. Sonra prens </a:t>
            </a:r>
            <a:r>
              <a:rPr lang="tr-TR" dirty="0" err="1" smtClean="0"/>
              <a:t>Uttara'yı</a:t>
            </a:r>
            <a:r>
              <a:rPr lang="tr-TR" dirty="0" smtClean="0"/>
              <a:t> alıp almadığını öğrenmek için arabasını getirtir. Genç prens ve tuhaf arabacısının Kuruları yendiği haberi gelir. </a:t>
            </a:r>
            <a:r>
              <a:rPr lang="tr-TR" dirty="0" err="1" smtClean="0"/>
              <a:t>Brihannala</a:t>
            </a:r>
            <a:r>
              <a:rPr lang="tr-TR" dirty="0" smtClean="0"/>
              <a:t> adıyla gizlenen </a:t>
            </a:r>
            <a:r>
              <a:rPr lang="tr-TR" dirty="0" err="1" smtClean="0"/>
              <a:t>Arcuna</a:t>
            </a:r>
            <a:r>
              <a:rPr lang="tr-TR" dirty="0" smtClean="0"/>
              <a:t>, dövüş hakkındaki diğer ayrıntıları verir. Kuruların yanında kalan </a:t>
            </a:r>
            <a:r>
              <a:rPr lang="tr-TR" dirty="0" err="1" smtClean="0"/>
              <a:t>Arcuna'nın</a:t>
            </a:r>
            <a:r>
              <a:rPr lang="tr-TR" dirty="0" smtClean="0"/>
              <a:t> oğlu </a:t>
            </a:r>
            <a:r>
              <a:rPr lang="tr-TR" dirty="0" err="1" smtClean="0"/>
              <a:t>Abhimanyu</a:t>
            </a:r>
            <a:r>
              <a:rPr lang="tr-TR" dirty="0" smtClean="0"/>
              <a:t>, aşçı kılığındaki </a:t>
            </a:r>
            <a:r>
              <a:rPr lang="tr-TR" dirty="0" err="1" smtClean="0"/>
              <a:t>Bhãma</a:t>
            </a:r>
            <a:r>
              <a:rPr lang="tr-TR" dirty="0" smtClean="0"/>
              <a:t> tarafından kaçırılır. </a:t>
            </a:r>
            <a:r>
              <a:rPr lang="tr-TR" dirty="0" err="1" smtClean="0"/>
              <a:t>Brihannala</a:t>
            </a:r>
            <a:r>
              <a:rPr lang="tr-TR" dirty="0" smtClean="0"/>
              <a:t> onu almaya gider. </a:t>
            </a:r>
            <a:r>
              <a:rPr lang="tr-TR" dirty="0" err="1" smtClean="0"/>
              <a:t>Abhimanyu</a:t>
            </a:r>
            <a:r>
              <a:rPr lang="tr-TR" dirty="0" smtClean="0"/>
              <a:t>, babasını ve amcasını tanıyamaz. Sonra </a:t>
            </a:r>
            <a:r>
              <a:rPr lang="tr-TR" dirty="0" err="1" smtClean="0"/>
              <a:t>Uttara</a:t>
            </a:r>
            <a:r>
              <a:rPr lang="tr-TR" dirty="0" smtClean="0"/>
              <a:t> ona, onların kim olduklarını söyler. </a:t>
            </a:r>
            <a:r>
              <a:rPr lang="tr-TR" dirty="0" err="1" smtClean="0"/>
              <a:t>Virata</a:t>
            </a:r>
            <a:r>
              <a:rPr lang="tr-TR" dirty="0" smtClean="0"/>
              <a:t> kızını vermek ister, </a:t>
            </a:r>
            <a:r>
              <a:rPr lang="tr-TR" dirty="0" err="1" smtClean="0"/>
              <a:t>Arcuna</a:t>
            </a:r>
            <a:r>
              <a:rPr lang="tr-TR" dirty="0" smtClean="0"/>
              <a:t> da onu oğluna eş olarak alır.</a:t>
            </a:r>
          </a:p>
          <a:p>
            <a:pPr algn="ctr"/>
            <a:r>
              <a:rPr lang="tr-TR" dirty="0" smtClean="0"/>
              <a:t>Kurular, </a:t>
            </a:r>
            <a:r>
              <a:rPr lang="tr-TR" dirty="0" err="1" smtClean="0"/>
              <a:t>Abhimanyu'nun</a:t>
            </a:r>
            <a:r>
              <a:rPr lang="tr-TR" dirty="0" smtClean="0"/>
              <a:t> kaçırıldığını öğrenirler. </a:t>
            </a:r>
            <a:r>
              <a:rPr lang="tr-TR" dirty="0" err="1" smtClean="0"/>
              <a:t>Bhishma</a:t>
            </a:r>
            <a:r>
              <a:rPr lang="tr-TR" dirty="0" smtClean="0"/>
              <a:t> onu kaçıranın </a:t>
            </a:r>
            <a:r>
              <a:rPr lang="tr-TR" dirty="0" err="1" smtClean="0"/>
              <a:t>Bhãma</a:t>
            </a:r>
            <a:r>
              <a:rPr lang="tr-TR" dirty="0" smtClean="0"/>
              <a:t> olduğunu tahmin eder ve savaşta ok atan </a:t>
            </a:r>
            <a:r>
              <a:rPr lang="tr-TR" dirty="0" err="1" smtClean="0"/>
              <a:t>Uttara'nın</a:t>
            </a:r>
            <a:r>
              <a:rPr lang="tr-TR" dirty="0" smtClean="0"/>
              <a:t> stilinin </a:t>
            </a:r>
            <a:r>
              <a:rPr lang="tr-TR" dirty="0" err="1" smtClean="0"/>
              <a:t>Arcuna'ya</a:t>
            </a:r>
            <a:r>
              <a:rPr lang="tr-TR" dirty="0" smtClean="0"/>
              <a:t> benzediğinden kuşku duyarlar. Onlar bunları tartışırlarken, </a:t>
            </a:r>
            <a:r>
              <a:rPr lang="tr-TR" dirty="0" err="1" smtClean="0"/>
              <a:t>Arcuna'nın</a:t>
            </a:r>
            <a:r>
              <a:rPr lang="tr-TR" dirty="0" smtClean="0"/>
              <a:t> adını taşıyan bir ok getirilir.</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r>
              <a:rPr lang="tr-TR" dirty="0" smtClean="0"/>
              <a:t>Beklemekte olan Kurulara, </a:t>
            </a:r>
            <a:r>
              <a:rPr lang="tr-TR" dirty="0" err="1" smtClean="0"/>
              <a:t>Yudhishthira'dan</a:t>
            </a:r>
            <a:r>
              <a:rPr lang="tr-TR" dirty="0" smtClean="0"/>
              <a:t> </a:t>
            </a:r>
            <a:r>
              <a:rPr lang="tr-TR" dirty="0" err="1" smtClean="0"/>
              <a:t>Uttara'nın</a:t>
            </a:r>
            <a:r>
              <a:rPr lang="tr-TR" dirty="0" smtClean="0"/>
              <a:t> kız kardeşi ile </a:t>
            </a:r>
            <a:r>
              <a:rPr lang="tr-TR" dirty="0" err="1" smtClean="0"/>
              <a:t>Abhimanyu'nun</a:t>
            </a:r>
            <a:r>
              <a:rPr lang="tr-TR" dirty="0" smtClean="0"/>
              <a:t> evlenecekleri haberini getirirler. </a:t>
            </a:r>
            <a:r>
              <a:rPr lang="tr-TR" dirty="0" err="1" smtClean="0"/>
              <a:t>Drona</a:t>
            </a:r>
            <a:r>
              <a:rPr lang="tr-TR" dirty="0" smtClean="0"/>
              <a:t> beş gün dolmadan verilen sözün yerine getirilmesini ister. </a:t>
            </a:r>
            <a:r>
              <a:rPr lang="tr-TR" dirty="0" err="1" smtClean="0"/>
              <a:t>Duryodhana</a:t>
            </a:r>
            <a:r>
              <a:rPr lang="tr-TR" dirty="0" smtClean="0"/>
              <a:t> kabul eder ve  </a:t>
            </a:r>
            <a:r>
              <a:rPr lang="tr-TR" dirty="0" err="1" smtClean="0"/>
              <a:t>Drona</a:t>
            </a:r>
            <a:r>
              <a:rPr lang="tr-TR" dirty="0" smtClean="0"/>
              <a:t> "yaşasın kral, artık evlerimizde birlikte güven içinde yaşayacağız" diye mutlulukla bağırır. Böylece eser sona erer.</a:t>
            </a:r>
          </a:p>
          <a:p>
            <a:r>
              <a:rPr lang="tr-TR" dirty="0" smtClean="0"/>
              <a:t>Kuşkusuz bu eserde </a:t>
            </a:r>
            <a:r>
              <a:rPr lang="tr-TR" dirty="0" err="1" smtClean="0"/>
              <a:t>Mahabharata'nın</a:t>
            </a:r>
            <a:r>
              <a:rPr lang="tr-TR" dirty="0" smtClean="0"/>
              <a:t> konusundan oldukça uzaklaşılmıştır. Destanla karşılaştırılacak olursa, pek çok farklı durum ortaya çıkacaktır.</a:t>
            </a:r>
          </a:p>
          <a:p>
            <a:endParaRPr lang="tr-TR" dirty="0" smtClean="0"/>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smtClean="0"/>
              <a:t>Dutavakyam</a:t>
            </a:r>
            <a:r>
              <a:rPr lang="tr-TR" dirty="0" smtClean="0"/>
              <a:t> (Elçilik)</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buNone/>
            </a:pPr>
            <a:endParaRPr lang="tr-TR" dirty="0" smtClean="0"/>
          </a:p>
          <a:p>
            <a:r>
              <a:rPr lang="tr-TR" dirty="0" smtClean="0"/>
              <a:t>Tek perdelik bir dramdır. Konusu, </a:t>
            </a:r>
            <a:r>
              <a:rPr lang="tr-TR" dirty="0" err="1" smtClean="0"/>
              <a:t>Mahābhārata</a:t>
            </a:r>
            <a:r>
              <a:rPr lang="tr-TR" dirty="0" smtClean="0"/>
              <a:t> Destanı'ndan alınmıştır. </a:t>
            </a:r>
            <a:r>
              <a:rPr lang="tr-TR" dirty="0" err="1" smtClean="0"/>
              <a:t>Pançaratra</a:t>
            </a:r>
            <a:r>
              <a:rPr lang="tr-TR" dirty="0" smtClean="0"/>
              <a:t> (Beş Gece) dramının sonunda gerçekleşen evlilik haberini duyan Kurular ,bundan hoşlanmazlar. </a:t>
            </a:r>
            <a:r>
              <a:rPr lang="tr-TR" dirty="0" err="1" smtClean="0"/>
              <a:t>Krishna</a:t>
            </a:r>
            <a:r>
              <a:rPr lang="tr-TR" dirty="0" smtClean="0"/>
              <a:t>, kendisi bizzat gidip Kurularla </a:t>
            </a:r>
            <a:r>
              <a:rPr lang="tr-TR" dirty="0" err="1" smtClean="0"/>
              <a:t>Pāı</a:t>
            </a:r>
            <a:r>
              <a:rPr lang="tr-TR" dirty="0" smtClean="0"/>
              <a:t>-</a:t>
            </a:r>
            <a:r>
              <a:rPr lang="tr-TR" dirty="0" err="1" smtClean="0"/>
              <a:t>Ûavalar</a:t>
            </a:r>
            <a:r>
              <a:rPr lang="tr-TR" dirty="0" smtClean="0"/>
              <a:t> arasında barış yapmak için uğraşmak ister.</a:t>
            </a:r>
          </a:p>
          <a:p>
            <a:pPr algn="ctr"/>
            <a:r>
              <a:rPr lang="tr-TR" dirty="0" smtClean="0"/>
              <a:t>Yaşlı kral </a:t>
            </a:r>
            <a:r>
              <a:rPr lang="tr-TR" dirty="0" err="1" smtClean="0"/>
              <a:t>Dhritarashtra</a:t>
            </a:r>
            <a:r>
              <a:rPr lang="tr-TR" dirty="0" smtClean="0"/>
              <a:t>, </a:t>
            </a:r>
            <a:r>
              <a:rPr lang="tr-TR" dirty="0" err="1" smtClean="0"/>
              <a:t>Krishna'yı</a:t>
            </a:r>
            <a:r>
              <a:rPr lang="tr-TR" dirty="0" smtClean="0"/>
              <a:t> ağırlayarak onurlandırır. </a:t>
            </a:r>
            <a:r>
              <a:rPr lang="tr-TR" dirty="0" err="1" smtClean="0"/>
              <a:t>Duryodhana</a:t>
            </a:r>
            <a:r>
              <a:rPr lang="tr-TR" dirty="0" smtClean="0"/>
              <a:t> ise durumdan memnun değildir. </a:t>
            </a:r>
            <a:r>
              <a:rPr lang="tr-TR" dirty="0" err="1" smtClean="0"/>
              <a:t>Bhishma</a:t>
            </a:r>
            <a:r>
              <a:rPr lang="tr-TR" dirty="0" smtClean="0"/>
              <a:t>, </a:t>
            </a:r>
            <a:r>
              <a:rPr lang="tr-TR" dirty="0" err="1" smtClean="0"/>
              <a:t>Krishna'nın</a:t>
            </a:r>
            <a:r>
              <a:rPr lang="tr-TR" dirty="0" smtClean="0"/>
              <a:t> çizdiği yoldan yürümekte yarar olduğunu belirtir. </a:t>
            </a:r>
            <a:r>
              <a:rPr lang="tr-TR" dirty="0" err="1" smtClean="0"/>
              <a:t>Duryodhana</a:t>
            </a:r>
            <a:r>
              <a:rPr lang="tr-TR" dirty="0" smtClean="0"/>
              <a:t> ise, krallığı bölüp düşmanlarına vermeyeceğini, </a:t>
            </a:r>
            <a:r>
              <a:rPr lang="tr-TR" dirty="0" err="1" smtClean="0"/>
              <a:t>Krishna'yı</a:t>
            </a:r>
            <a:r>
              <a:rPr lang="tr-TR" dirty="0" smtClean="0"/>
              <a:t> da tutuklayıp hapse atmak istediğini söyler. Bu öneriyi orada bulunan herkes reddeder. </a:t>
            </a:r>
            <a:r>
              <a:rPr lang="tr-TR" dirty="0" err="1" smtClean="0"/>
              <a:t>Bhishma</a:t>
            </a:r>
            <a:r>
              <a:rPr lang="tr-TR" dirty="0" smtClean="0"/>
              <a:t> toplantıyı öfkeyle terk eder. </a:t>
            </a:r>
            <a:r>
              <a:rPr lang="tr-TR" dirty="0" err="1" smtClean="0"/>
              <a:t>Krishna</a:t>
            </a:r>
            <a:r>
              <a:rPr lang="tr-TR" dirty="0" smtClean="0"/>
              <a:t>, </a:t>
            </a:r>
            <a:r>
              <a:rPr lang="tr-TR" dirty="0" err="1" smtClean="0"/>
              <a:t>Hastinapura</a:t>
            </a:r>
            <a:r>
              <a:rPr lang="tr-TR" dirty="0" smtClean="0"/>
              <a:t> şehrinde </a:t>
            </a:r>
            <a:r>
              <a:rPr lang="tr-TR" dirty="0" err="1" smtClean="0"/>
              <a:t>Vidura'nın</a:t>
            </a:r>
            <a:r>
              <a:rPr lang="tr-TR" dirty="0" smtClean="0"/>
              <a:t> evinde kalır.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Dutavakyam</a:t>
            </a:r>
            <a:r>
              <a:rPr lang="tr-TR" dirty="0"/>
              <a:t> (Elçilik)</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ctr"/>
            <a:r>
              <a:rPr lang="tr-TR" dirty="0" err="1" smtClean="0"/>
              <a:t>Duryodhana</a:t>
            </a:r>
            <a:r>
              <a:rPr lang="tr-TR" dirty="0" smtClean="0"/>
              <a:t> sarayda onu kabul edip yemekleri neden yemediğini sorar. </a:t>
            </a:r>
            <a:r>
              <a:rPr lang="tr-TR" dirty="0" err="1" smtClean="0"/>
              <a:t>Krishna</a:t>
            </a:r>
            <a:r>
              <a:rPr lang="tr-TR" dirty="0" smtClean="0"/>
              <a:t> da ona, </a:t>
            </a:r>
            <a:r>
              <a:rPr lang="tr-TR" dirty="0" err="1" smtClean="0"/>
              <a:t>Pandavaların</a:t>
            </a:r>
            <a:r>
              <a:rPr lang="tr-TR" dirty="0" smtClean="0"/>
              <a:t> çocukluktan beri düşmanı olan bir kimsenin yemeğini yemesinin doğru olduğuna inanmadığını söyler ve gidip </a:t>
            </a:r>
            <a:r>
              <a:rPr lang="tr-TR" dirty="0" err="1" smtClean="0"/>
              <a:t>Vidura'nın</a:t>
            </a:r>
            <a:r>
              <a:rPr lang="tr-TR" dirty="0" smtClean="0"/>
              <a:t> evinde yemek yer. Gece olunca </a:t>
            </a:r>
            <a:r>
              <a:rPr lang="tr-TR" dirty="0" err="1" smtClean="0"/>
              <a:t>Vidura</a:t>
            </a:r>
            <a:r>
              <a:rPr lang="tr-TR" dirty="0" smtClean="0"/>
              <a:t> </a:t>
            </a:r>
            <a:r>
              <a:rPr lang="tr-TR" dirty="0" err="1" smtClean="0"/>
              <a:t>Krishna'ya</a:t>
            </a:r>
            <a:r>
              <a:rPr lang="tr-TR" dirty="0" smtClean="0"/>
              <a:t>, Kuruların savaş hazırlığı yaptıklarını, boşuna çene yorduğunu söylemesi üzerine </a:t>
            </a:r>
            <a:r>
              <a:rPr lang="tr-TR" dirty="0" err="1" smtClean="0"/>
              <a:t>Krishna</a:t>
            </a:r>
            <a:r>
              <a:rPr lang="tr-TR" dirty="0" smtClean="0"/>
              <a:t>, ona yine de denemek istediğini söyler. Ertesi gün </a:t>
            </a:r>
            <a:r>
              <a:rPr lang="tr-TR" dirty="0" err="1" smtClean="0"/>
              <a:t>Dhritarashtra'nın</a:t>
            </a:r>
            <a:r>
              <a:rPr lang="tr-TR" dirty="0" smtClean="0"/>
              <a:t> toplantısına gider ve onlara, hakları verilmesi durumunda </a:t>
            </a:r>
            <a:r>
              <a:rPr lang="tr-TR" dirty="0" err="1" smtClean="0"/>
              <a:t>Pandavaların</a:t>
            </a:r>
            <a:r>
              <a:rPr lang="tr-TR" dirty="0" smtClean="0"/>
              <a:t> kendisine itaat etmeye hazır olduklarını bildirir. </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ctr"/>
            <a:r>
              <a:rPr lang="tr-TR" dirty="0" smtClean="0"/>
              <a:t>Yaşlı kral </a:t>
            </a:r>
            <a:r>
              <a:rPr lang="tr-TR" dirty="0" err="1" smtClean="0"/>
              <a:t>Duryodhana</a:t>
            </a:r>
            <a:r>
              <a:rPr lang="tr-TR" dirty="0" smtClean="0"/>
              <a:t> ile konuşmanın boş olduğunu söyleyince, </a:t>
            </a:r>
            <a:r>
              <a:rPr lang="tr-TR" dirty="0" err="1" smtClean="0"/>
              <a:t>Krishna</a:t>
            </a:r>
            <a:r>
              <a:rPr lang="tr-TR" dirty="0" smtClean="0"/>
              <a:t> ısrarla </a:t>
            </a:r>
            <a:r>
              <a:rPr lang="tr-TR" dirty="0" err="1" smtClean="0"/>
              <a:t>Duryodhana'dan</a:t>
            </a:r>
            <a:r>
              <a:rPr lang="tr-TR" dirty="0" smtClean="0"/>
              <a:t> krallığı ikiye bölmesini ve </a:t>
            </a:r>
            <a:r>
              <a:rPr lang="tr-TR" dirty="0" err="1" smtClean="0"/>
              <a:t>Pandavalara</a:t>
            </a:r>
            <a:r>
              <a:rPr lang="tr-TR" dirty="0" smtClean="0"/>
              <a:t> hakkını vermesini ister. </a:t>
            </a:r>
            <a:r>
              <a:rPr lang="tr-TR" dirty="0" err="1" smtClean="0"/>
              <a:t>Bhishma</a:t>
            </a:r>
            <a:r>
              <a:rPr lang="tr-TR" dirty="0" smtClean="0"/>
              <a:t>, </a:t>
            </a:r>
            <a:r>
              <a:rPr lang="tr-TR" dirty="0" err="1" smtClean="0"/>
              <a:t>Drona</a:t>
            </a:r>
            <a:r>
              <a:rPr lang="tr-TR" dirty="0" smtClean="0"/>
              <a:t>, </a:t>
            </a:r>
            <a:r>
              <a:rPr lang="tr-TR" dirty="0" err="1" smtClean="0"/>
              <a:t>Vidura</a:t>
            </a:r>
            <a:r>
              <a:rPr lang="tr-TR" dirty="0" smtClean="0"/>
              <a:t> ve yaşlı kral da </a:t>
            </a:r>
            <a:r>
              <a:rPr lang="tr-TR" dirty="0" err="1" smtClean="0"/>
              <a:t>Krishna'nın</a:t>
            </a:r>
            <a:r>
              <a:rPr lang="tr-TR" dirty="0" smtClean="0"/>
              <a:t> bu önerisini desteklerler. </a:t>
            </a:r>
            <a:r>
              <a:rPr lang="tr-TR" dirty="0" err="1" smtClean="0"/>
              <a:t>Duryodhana</a:t>
            </a:r>
            <a:r>
              <a:rPr lang="tr-TR" dirty="0" smtClean="0"/>
              <a:t> ise savaşmayı kafasına takmıştır. </a:t>
            </a:r>
            <a:r>
              <a:rPr lang="tr-TR" dirty="0" err="1" smtClean="0"/>
              <a:t>Krishna</a:t>
            </a:r>
            <a:r>
              <a:rPr lang="tr-TR" dirty="0" smtClean="0"/>
              <a:t> onu ayıplayınca </a:t>
            </a:r>
            <a:r>
              <a:rPr lang="tr-TR" dirty="0" err="1" smtClean="0"/>
              <a:t>Duryodhana</a:t>
            </a:r>
            <a:r>
              <a:rPr lang="tr-TR" dirty="0" smtClean="0"/>
              <a:t>, kardeşleriyle birlikte toplantıyı terk eder. </a:t>
            </a:r>
            <a:r>
              <a:rPr lang="tr-TR" dirty="0" err="1" smtClean="0"/>
              <a:t>Krishna</a:t>
            </a:r>
            <a:r>
              <a:rPr lang="tr-TR" dirty="0" smtClean="0"/>
              <a:t>, barışı sağlamak için </a:t>
            </a:r>
            <a:r>
              <a:rPr lang="tr-TR" dirty="0" err="1" smtClean="0"/>
              <a:t>Duryodhana'nın</a:t>
            </a:r>
            <a:r>
              <a:rPr lang="tr-TR" dirty="0" smtClean="0"/>
              <a:t> hapse atılması gerektiğini söyler. </a:t>
            </a:r>
            <a:r>
              <a:rPr lang="tr-TR" dirty="0" err="1" smtClean="0"/>
              <a:t>Vidura</a:t>
            </a:r>
            <a:r>
              <a:rPr lang="tr-TR" dirty="0" smtClean="0"/>
              <a:t> onu yeniden toplantı salonuna getirir; bu defa kraliçe </a:t>
            </a:r>
            <a:r>
              <a:rPr lang="tr-TR" dirty="0" err="1" smtClean="0"/>
              <a:t>Gandhari</a:t>
            </a:r>
            <a:r>
              <a:rPr lang="tr-TR" dirty="0" smtClean="0"/>
              <a:t> de konuşur; ama nafile, </a:t>
            </a:r>
            <a:r>
              <a:rPr lang="tr-TR" dirty="0" err="1" smtClean="0"/>
              <a:t>Duryodhana</a:t>
            </a:r>
            <a:r>
              <a:rPr lang="tr-TR" dirty="0" smtClean="0"/>
              <a:t> yine salonu terk eder ve </a:t>
            </a:r>
            <a:r>
              <a:rPr lang="tr-TR" dirty="0" err="1" smtClean="0"/>
              <a:t>Şakuni</a:t>
            </a:r>
            <a:r>
              <a:rPr lang="tr-TR" dirty="0" smtClean="0"/>
              <a:t>, Karna ve </a:t>
            </a:r>
            <a:r>
              <a:rPr lang="tr-TR" dirty="0" err="1" smtClean="0"/>
              <a:t>Duhşasana'ya</a:t>
            </a:r>
            <a:r>
              <a:rPr lang="tr-TR" dirty="0" smtClean="0"/>
              <a:t> </a:t>
            </a:r>
            <a:r>
              <a:rPr lang="tr-TR" dirty="0" err="1" smtClean="0"/>
              <a:t>Krishna'yı</a:t>
            </a:r>
            <a:r>
              <a:rPr lang="tr-TR" dirty="0" smtClean="0"/>
              <a:t> tutuklamalarını emreder. </a:t>
            </a:r>
            <a:r>
              <a:rPr lang="tr-TR" dirty="0" err="1" smtClean="0"/>
              <a:t>Dhritarashtra</a:t>
            </a:r>
            <a:r>
              <a:rPr lang="tr-TR" dirty="0" smtClean="0"/>
              <a:t> ile </a:t>
            </a:r>
            <a:r>
              <a:rPr lang="tr-TR" dirty="0" err="1" smtClean="0"/>
              <a:t>Vidura</a:t>
            </a:r>
            <a:r>
              <a:rPr lang="tr-TR" dirty="0" smtClean="0"/>
              <a:t>, </a:t>
            </a:r>
            <a:r>
              <a:rPr lang="tr-TR" dirty="0" err="1" smtClean="0"/>
              <a:t>Duryodhana'yı</a:t>
            </a:r>
            <a:r>
              <a:rPr lang="tr-TR" dirty="0" smtClean="0"/>
              <a:t> kınarlar.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smtClean="0"/>
              <a:t>Pratima</a:t>
            </a:r>
            <a:r>
              <a:rPr lang="tr-TR" dirty="0" smtClean="0"/>
              <a:t> </a:t>
            </a:r>
            <a:r>
              <a:rPr lang="tr-TR" dirty="0" err="1" smtClean="0"/>
              <a:t>Natakam</a:t>
            </a:r>
            <a:r>
              <a:rPr lang="tr-TR" dirty="0" smtClean="0"/>
              <a:t> (Heykel Oyunu) 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ctr"/>
            <a:r>
              <a:rPr lang="tr-TR" dirty="0" smtClean="0"/>
              <a:t>Konusunu </a:t>
            </a:r>
            <a:r>
              <a:rPr lang="tr-TR" dirty="0" err="1" smtClean="0"/>
              <a:t>Ramayana</a:t>
            </a:r>
            <a:r>
              <a:rPr lang="tr-TR" dirty="0" smtClean="0"/>
              <a:t> </a:t>
            </a:r>
            <a:r>
              <a:rPr lang="tr-TR" dirty="0" err="1" smtClean="0"/>
              <a:t>Destanı’dan</a:t>
            </a:r>
            <a:r>
              <a:rPr lang="tr-TR" dirty="0" smtClean="0"/>
              <a:t> almış olduğu eserler:</a:t>
            </a:r>
          </a:p>
          <a:p>
            <a:pPr algn="ctr">
              <a:buNone/>
            </a:pPr>
            <a:r>
              <a:rPr lang="tr-TR" dirty="0" smtClean="0"/>
              <a:t>	Bu eserin konusu, </a:t>
            </a:r>
            <a:r>
              <a:rPr lang="tr-TR" dirty="0" err="1" smtClean="0"/>
              <a:t>Rāmāyana</a:t>
            </a:r>
            <a:r>
              <a:rPr lang="tr-TR" dirty="0" smtClean="0"/>
              <a:t> Destanı'ndan alınmıştır. </a:t>
            </a:r>
            <a:r>
              <a:rPr lang="tr-TR" dirty="0" err="1" smtClean="0"/>
              <a:t>Bharata'nın</a:t>
            </a:r>
            <a:r>
              <a:rPr lang="tr-TR" dirty="0" smtClean="0"/>
              <a:t> annesi </a:t>
            </a:r>
            <a:r>
              <a:rPr lang="tr-TR" dirty="0" err="1" smtClean="0"/>
              <a:t>Kaikeyi'nin</a:t>
            </a:r>
            <a:r>
              <a:rPr lang="tr-TR" dirty="0" smtClean="0"/>
              <a:t> isteği üzerine </a:t>
            </a:r>
            <a:r>
              <a:rPr lang="tr-TR" dirty="0" err="1" smtClean="0"/>
              <a:t>Rāma'nın</a:t>
            </a:r>
            <a:r>
              <a:rPr lang="tr-TR" dirty="0" smtClean="0"/>
              <a:t> sürgüne gitmesiyle, on dört yılın bitiminde </a:t>
            </a:r>
            <a:r>
              <a:rPr lang="tr-TR" dirty="0" err="1" smtClean="0"/>
              <a:t>Ayodhya'ya</a:t>
            </a:r>
            <a:r>
              <a:rPr lang="tr-TR" dirty="0" smtClean="0"/>
              <a:t> geri dönmesi arasındaki zaman dilimini işler. Yedi perdelik eserde, zaman zaman gerçek destan konusundan </a:t>
            </a:r>
            <a:r>
              <a:rPr lang="tr-TR" dirty="0" err="1" smtClean="0"/>
              <a:t>ayrılınmıştır</a:t>
            </a:r>
            <a:r>
              <a:rPr lang="tr-TR" dirty="0" smtClean="0"/>
              <a:t>. En çarpıcı sahne, </a:t>
            </a:r>
            <a:r>
              <a:rPr lang="tr-TR" dirty="0" err="1" smtClean="0"/>
              <a:t>Bharata'nın</a:t>
            </a:r>
            <a:r>
              <a:rPr lang="tr-TR" dirty="0" smtClean="0"/>
              <a:t> </a:t>
            </a:r>
            <a:r>
              <a:rPr lang="tr-TR" dirty="0" err="1" smtClean="0"/>
              <a:t>Ayodhya'ya</a:t>
            </a:r>
            <a:r>
              <a:rPr lang="tr-TR" dirty="0" smtClean="0"/>
              <a:t> geldiğinde, heykel galerisinde babasının heykelini görüp onun ölüm haberini aldığı sahnedir. Oyuna adını veren de budur.</a:t>
            </a:r>
          </a:p>
          <a:p>
            <a:pPr algn="ct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Dutavakyam</a:t>
            </a:r>
            <a:r>
              <a:rPr lang="tr-TR" dirty="0"/>
              <a:t> (Elçilik)</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r>
              <a:rPr lang="tr-TR" dirty="0" err="1" smtClean="0"/>
              <a:t>Krishna</a:t>
            </a:r>
            <a:r>
              <a:rPr lang="tr-TR" dirty="0" smtClean="0"/>
              <a:t> gerçek biçimini, yani tanrı </a:t>
            </a:r>
            <a:r>
              <a:rPr lang="tr-TR" dirty="0" err="1" smtClean="0"/>
              <a:t>Vishõu</a:t>
            </a:r>
            <a:r>
              <a:rPr lang="tr-TR" dirty="0" smtClean="0"/>
              <a:t> olduğunu gösterir ve toplantıyı terk eder. </a:t>
            </a:r>
            <a:r>
              <a:rPr lang="tr-TR" dirty="0" err="1" smtClean="0"/>
              <a:t>Dhritarashtra</a:t>
            </a:r>
            <a:r>
              <a:rPr lang="tr-TR" dirty="0" smtClean="0"/>
              <a:t> özür diler. </a:t>
            </a:r>
            <a:r>
              <a:rPr lang="tr-TR" dirty="0" err="1" smtClean="0"/>
              <a:t>Pandu</a:t>
            </a:r>
            <a:r>
              <a:rPr lang="tr-TR" dirty="0" smtClean="0"/>
              <a:t> kardeşlerin anneleri </a:t>
            </a:r>
            <a:r>
              <a:rPr lang="tr-TR" dirty="0" err="1" smtClean="0"/>
              <a:t>Kuntã</a:t>
            </a:r>
            <a:r>
              <a:rPr lang="tr-TR" dirty="0" smtClean="0"/>
              <a:t> ile küçük bir görüşme yaptıktan sonra, </a:t>
            </a:r>
            <a:r>
              <a:rPr lang="tr-TR" dirty="0" err="1" smtClean="0"/>
              <a:t>Bhishma</a:t>
            </a:r>
            <a:r>
              <a:rPr lang="tr-TR" dirty="0" smtClean="0"/>
              <a:t> ve diğer Kurulardan ayrılarak </a:t>
            </a:r>
            <a:r>
              <a:rPr lang="tr-TR" dirty="0" err="1" smtClean="0"/>
              <a:t>PāıÛavaların</a:t>
            </a:r>
            <a:r>
              <a:rPr lang="tr-TR" dirty="0" smtClean="0"/>
              <a:t> yanına döner.</a:t>
            </a:r>
          </a:p>
          <a:p>
            <a:pPr algn="ctr"/>
            <a:r>
              <a:rPr lang="tr-TR" dirty="0" smtClean="0"/>
              <a:t>Eserde sadece birkaç kişi konuşur aslında. Konuşmalar özellikle </a:t>
            </a:r>
            <a:r>
              <a:rPr lang="tr-TR" dirty="0" err="1" smtClean="0"/>
              <a:t>Duryodhana</a:t>
            </a:r>
            <a:r>
              <a:rPr lang="tr-TR" dirty="0" smtClean="0"/>
              <a:t>, </a:t>
            </a:r>
            <a:r>
              <a:rPr lang="tr-TR" dirty="0" err="1" smtClean="0"/>
              <a:t>Krishna</a:t>
            </a:r>
            <a:r>
              <a:rPr lang="tr-TR" dirty="0" smtClean="0"/>
              <a:t> (</a:t>
            </a:r>
            <a:r>
              <a:rPr lang="tr-TR" dirty="0" err="1" smtClean="0"/>
              <a:t>Vasudeva</a:t>
            </a:r>
            <a:r>
              <a:rPr lang="tr-TR" dirty="0" smtClean="0"/>
              <a:t>) ve kör kral </a:t>
            </a:r>
            <a:r>
              <a:rPr lang="tr-TR" dirty="0" err="1" smtClean="0"/>
              <a:t>Dhritarashtra</a:t>
            </a:r>
            <a:r>
              <a:rPr lang="tr-TR" dirty="0" smtClean="0"/>
              <a:t> arasında geçer.</a:t>
            </a:r>
          </a:p>
          <a:p>
            <a:pPr>
              <a:buNone/>
            </a:pPr>
            <a:endParaRPr lang="tr-TR" dirty="0" smtClean="0"/>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smtClean="0"/>
              <a:t>Madhyama</a:t>
            </a:r>
            <a:r>
              <a:rPr lang="tr-TR" dirty="0" smtClean="0"/>
              <a:t> </a:t>
            </a:r>
            <a:r>
              <a:rPr lang="tr-TR" dirty="0" err="1" smtClean="0"/>
              <a:t>Vyoga</a:t>
            </a:r>
            <a:r>
              <a:rPr lang="tr-TR" dirty="0" smtClean="0"/>
              <a:t> (Ortanca)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buNone/>
            </a:pPr>
            <a:endParaRPr lang="tr-TR" dirty="0" smtClean="0"/>
          </a:p>
          <a:p>
            <a:pPr algn="ctr"/>
            <a:r>
              <a:rPr lang="tr-TR" dirty="0" smtClean="0"/>
              <a:t>Bu tek perdelik eser de konusunu </a:t>
            </a:r>
            <a:r>
              <a:rPr lang="tr-TR" dirty="0" err="1" smtClean="0"/>
              <a:t>Mahabharata'dan</a:t>
            </a:r>
            <a:r>
              <a:rPr lang="tr-TR" dirty="0" smtClean="0"/>
              <a:t> alır. Destanın ilk bölümünün dokuzuncu altbölümünde ifrit </a:t>
            </a:r>
            <a:r>
              <a:rPr lang="tr-TR" dirty="0" err="1" smtClean="0"/>
              <a:t>Hidimba</a:t>
            </a:r>
            <a:r>
              <a:rPr lang="tr-TR" dirty="0" smtClean="0"/>
              <a:t> olayı vardır. </a:t>
            </a:r>
            <a:r>
              <a:rPr lang="tr-TR" dirty="0" err="1" smtClean="0"/>
              <a:t>Pandavalar</a:t>
            </a:r>
            <a:r>
              <a:rPr lang="tr-TR" dirty="0" smtClean="0"/>
              <a:t> ormanda ilerlerlerken, dişi dev ve ağabeyi onların kokusunu alırlar. Erkek ifrit kız kardeşini onların üzerine gönderir. </a:t>
            </a:r>
            <a:r>
              <a:rPr lang="tr-TR" dirty="0" err="1" smtClean="0"/>
              <a:t>Hidimba</a:t>
            </a:r>
            <a:r>
              <a:rPr lang="tr-TR" dirty="0" smtClean="0"/>
              <a:t> </a:t>
            </a:r>
            <a:r>
              <a:rPr lang="tr-TR" dirty="0" err="1" smtClean="0"/>
              <a:t>Bhima'ya</a:t>
            </a:r>
            <a:r>
              <a:rPr lang="tr-TR" dirty="0" smtClean="0"/>
              <a:t> görür görmez âşık olur ve aşkını ona açar. </a:t>
            </a:r>
            <a:r>
              <a:rPr lang="tr-TR" dirty="0" err="1" smtClean="0"/>
              <a:t>Bhima</a:t>
            </a:r>
            <a:r>
              <a:rPr lang="tr-TR" dirty="0" smtClean="0"/>
              <a:t>, onu reddeder. Bu sırada dişi ifritin ağabeyi gelir. Uzunca bir tartışmadan sonra yapılan dövüşte </a:t>
            </a:r>
            <a:r>
              <a:rPr lang="tr-TR" dirty="0" err="1" smtClean="0"/>
              <a:t>Bhima</a:t>
            </a:r>
            <a:r>
              <a:rPr lang="tr-TR" dirty="0" smtClean="0"/>
              <a:t> ifriti öldürür. </a:t>
            </a:r>
            <a:r>
              <a:rPr lang="tr-TR" dirty="0" err="1" smtClean="0"/>
              <a:t>Kızkardeşi</a:t>
            </a:r>
            <a:r>
              <a:rPr lang="tr-TR" dirty="0" smtClean="0"/>
              <a:t> </a:t>
            </a:r>
            <a:r>
              <a:rPr lang="tr-TR" dirty="0" err="1" smtClean="0"/>
              <a:t>Hidimba'yı</a:t>
            </a:r>
            <a:r>
              <a:rPr lang="tr-TR" dirty="0" smtClean="0"/>
              <a:t> da öldürmeyi düşünür, ama sonra vazgeçip onunla evlenir. Bir süre sonra çocukları olur ve adını </a:t>
            </a:r>
            <a:r>
              <a:rPr lang="tr-TR" dirty="0" err="1" smtClean="0"/>
              <a:t>Ghatotkaça</a:t>
            </a:r>
            <a:r>
              <a:rPr lang="tr-TR" dirty="0" smtClean="0"/>
              <a:t> koyarlar.  Bunların hepsi destanda anlatılır. Dişi ifrit bir daha görünmez; yarı insan olan oğlu da büyük savaşta Karna tarafından öldürülür. Yazar </a:t>
            </a:r>
            <a:r>
              <a:rPr lang="tr-TR" dirty="0" err="1" smtClean="0"/>
              <a:t>Bhima</a:t>
            </a:r>
            <a:r>
              <a:rPr lang="tr-TR" dirty="0" smtClean="0"/>
              <a:t> ile yarı ifrit oğlunu karşı karşıya getirmiş ve bu yolla dramatik bir vurgu sağlamaya çalışmıştır.</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Madhyama</a:t>
            </a:r>
            <a:r>
              <a:rPr lang="tr-TR" dirty="0"/>
              <a:t> </a:t>
            </a:r>
            <a:r>
              <a:rPr lang="tr-TR" dirty="0" err="1"/>
              <a:t>Vyoga</a:t>
            </a:r>
            <a:r>
              <a:rPr lang="tr-TR" dirty="0"/>
              <a:t> (Ortanca)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ctr"/>
            <a:r>
              <a:rPr lang="tr-TR" dirty="0" smtClean="0"/>
              <a:t>Oyun yaşlı bir brahman, karısı ve üç oğluyla açılır. Anne </a:t>
            </a:r>
            <a:r>
              <a:rPr lang="tr-TR" dirty="0" err="1" smtClean="0"/>
              <a:t>Hidimba</a:t>
            </a:r>
            <a:r>
              <a:rPr lang="tr-TR" dirty="0" smtClean="0"/>
              <a:t>, oğlu </a:t>
            </a:r>
            <a:r>
              <a:rPr lang="tr-TR" dirty="0" err="1" smtClean="0"/>
              <a:t>Ghatotkaça'dan</a:t>
            </a:r>
            <a:r>
              <a:rPr lang="tr-TR" dirty="0" smtClean="0"/>
              <a:t> kahvaltı için  bir insan getirmesini istemiş, o da brahmanın üç oğlunu gözüne kestirmiştir. Kaçacak hiçbir yeri yoktur. </a:t>
            </a:r>
            <a:r>
              <a:rPr lang="tr-TR" dirty="0" err="1" smtClean="0"/>
              <a:t>Pandavaların</a:t>
            </a:r>
            <a:r>
              <a:rPr lang="tr-TR" dirty="0" smtClean="0"/>
              <a:t> kaldıkları çile yeri yakındadır, ama </a:t>
            </a:r>
            <a:r>
              <a:rPr lang="tr-TR" dirty="0" err="1" smtClean="0"/>
              <a:t>Pandavalar</a:t>
            </a:r>
            <a:r>
              <a:rPr lang="tr-TR" dirty="0" smtClean="0"/>
              <a:t> orada değillerdir. Ortanca </a:t>
            </a:r>
            <a:r>
              <a:rPr lang="tr-TR" dirty="0" err="1" smtClean="0"/>
              <a:t>Pandu</a:t>
            </a:r>
            <a:r>
              <a:rPr lang="tr-TR" dirty="0" smtClean="0"/>
              <a:t> oğlu </a:t>
            </a:r>
            <a:r>
              <a:rPr lang="tr-TR" dirty="0" err="1" smtClean="0"/>
              <a:t>Bhima</a:t>
            </a:r>
            <a:r>
              <a:rPr lang="tr-TR" dirty="0" smtClean="0"/>
              <a:t> oralarda bir yerlerde dolaşmaktadır. Brahman ailesinin her bir üyesi kurban olabilecek konumdadır.  Üç kardeşten ortanca olanı yola çıkar. Yolda ormandaki bir gölden su içmek ister. İfrit ortaya çıkar ve ona adını sorar. Oğlan ortanca olduğunu söyler. İfrit bunu bir ad gibi kabul edip ona, "Ortanca" diye ad koyar.</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Madhyama</a:t>
            </a:r>
            <a:r>
              <a:rPr lang="tr-TR" dirty="0"/>
              <a:t> </a:t>
            </a:r>
            <a:r>
              <a:rPr lang="tr-TR" dirty="0" err="1"/>
              <a:t>Vyoga</a:t>
            </a:r>
            <a:r>
              <a:rPr lang="tr-TR" dirty="0"/>
              <a:t> (Ortanca)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ctr"/>
            <a:r>
              <a:rPr lang="tr-TR" dirty="0" smtClean="0"/>
              <a:t>O civardan geçmekte olan </a:t>
            </a:r>
            <a:r>
              <a:rPr lang="tr-TR" dirty="0" err="1" smtClean="0"/>
              <a:t>Bhima</a:t>
            </a:r>
            <a:r>
              <a:rPr lang="tr-TR" dirty="0" smtClean="0"/>
              <a:t>, ifritin "Ortanca" diye bağırdığını duyunca kendisini çağırıyor zanneder. İki ortancayı bir arada görünce ifritin kafası karışır. Eserin adı bu durumu vurgular. </a:t>
            </a:r>
            <a:r>
              <a:rPr lang="tr-TR" dirty="0" err="1" smtClean="0"/>
              <a:t>Madhyama</a:t>
            </a:r>
            <a:r>
              <a:rPr lang="tr-TR" dirty="0" smtClean="0"/>
              <a:t> "ortanca", </a:t>
            </a:r>
            <a:r>
              <a:rPr lang="tr-TR" dirty="0" err="1" smtClean="0"/>
              <a:t>Vyayoga</a:t>
            </a:r>
            <a:r>
              <a:rPr lang="tr-TR" dirty="0" smtClean="0"/>
              <a:t> ise "tek perdelik dram" demektir. Baba ve oğul birbirlerini tanımamaktadırlar. İfrit oğlan boş yere güreşir ve boş yere sihir gücünü kullanır. Gücü yetmeyince kaçıp annesi dişi ifrit </a:t>
            </a:r>
            <a:r>
              <a:rPr lang="tr-TR" dirty="0" err="1" smtClean="0"/>
              <a:t>Hidimba'ya</a:t>
            </a:r>
            <a:r>
              <a:rPr lang="tr-TR" dirty="0" smtClean="0"/>
              <a:t> sığınır. </a:t>
            </a:r>
            <a:r>
              <a:rPr lang="tr-TR" dirty="0" err="1" smtClean="0"/>
              <a:t>Bhima</a:t>
            </a:r>
            <a:r>
              <a:rPr lang="tr-TR" dirty="0" smtClean="0"/>
              <a:t> onu tanır. </a:t>
            </a:r>
            <a:r>
              <a:rPr lang="tr-TR" dirty="0" err="1" smtClean="0"/>
              <a:t>Hidimba</a:t>
            </a:r>
            <a:r>
              <a:rPr lang="tr-TR" dirty="0" smtClean="0"/>
              <a:t> ona </a:t>
            </a:r>
            <a:r>
              <a:rPr lang="tr-TR" dirty="0" err="1" smtClean="0"/>
              <a:t>Ghatotkaça'nın</a:t>
            </a:r>
            <a:r>
              <a:rPr lang="tr-TR" dirty="0" smtClean="0"/>
              <a:t> kendi oğulları olduğunu söyler. Yaşlı brahman ve ailesi de böylece kurtulmuş olur.</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Madhyama</a:t>
            </a:r>
            <a:r>
              <a:rPr lang="tr-TR" dirty="0"/>
              <a:t> </a:t>
            </a:r>
            <a:r>
              <a:rPr lang="tr-TR" dirty="0" err="1"/>
              <a:t>Vyoga</a:t>
            </a:r>
            <a:r>
              <a:rPr lang="tr-TR" dirty="0"/>
              <a:t> (Ortanca)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r>
              <a:rPr lang="tr-TR" dirty="0" err="1" smtClean="0"/>
              <a:t>Bhasa</a:t>
            </a:r>
            <a:r>
              <a:rPr lang="tr-TR" dirty="0" smtClean="0"/>
              <a:t>, </a:t>
            </a:r>
            <a:r>
              <a:rPr lang="tr-TR" dirty="0" err="1" smtClean="0"/>
              <a:t>Mahabharata'da</a:t>
            </a:r>
            <a:r>
              <a:rPr lang="tr-TR" dirty="0" smtClean="0"/>
              <a:t> anlatılan ifrit </a:t>
            </a:r>
            <a:r>
              <a:rPr lang="tr-TR" dirty="0" err="1" smtClean="0"/>
              <a:t>Baka'nın</a:t>
            </a:r>
            <a:r>
              <a:rPr lang="tr-TR" dirty="0" smtClean="0"/>
              <a:t> </a:t>
            </a:r>
            <a:r>
              <a:rPr lang="tr-TR" dirty="0" err="1" smtClean="0"/>
              <a:t>Bhima</a:t>
            </a:r>
            <a:r>
              <a:rPr lang="tr-TR" dirty="0" smtClean="0"/>
              <a:t> tarafından öldürüldüğü olayla, </a:t>
            </a:r>
            <a:r>
              <a:rPr lang="tr-TR" dirty="0" err="1" smtClean="0"/>
              <a:t>Hidimba</a:t>
            </a:r>
            <a:r>
              <a:rPr lang="tr-TR" dirty="0" smtClean="0"/>
              <a:t> ve </a:t>
            </a:r>
            <a:r>
              <a:rPr lang="tr-TR" dirty="0" err="1" smtClean="0"/>
              <a:t>Ghatotkaça</a:t>
            </a:r>
            <a:r>
              <a:rPr lang="tr-TR" dirty="0" smtClean="0"/>
              <a:t> olayını birleştirerek farklı bir senaryo elde etmiş. Bunu, yaşça </a:t>
            </a:r>
            <a:r>
              <a:rPr lang="tr-TR" dirty="0" err="1" smtClean="0"/>
              <a:t>Yudhsihthira</a:t>
            </a:r>
            <a:r>
              <a:rPr lang="tr-TR" dirty="0" smtClean="0"/>
              <a:t> ve </a:t>
            </a:r>
            <a:r>
              <a:rPr lang="tr-TR" dirty="0" err="1" smtClean="0"/>
              <a:t>Arcuna'nın</a:t>
            </a:r>
            <a:r>
              <a:rPr lang="tr-TR" dirty="0" smtClean="0"/>
              <a:t> arasında bulunan </a:t>
            </a:r>
            <a:r>
              <a:rPr lang="tr-TR" dirty="0" err="1" smtClean="0"/>
              <a:t>Bhima'nın</a:t>
            </a:r>
            <a:r>
              <a:rPr lang="tr-TR" dirty="0" smtClean="0"/>
              <a:t> ortancalığıyla süsleyerek değişik bir vurgu yaratmış.</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 </a:t>
            </a:r>
            <a:r>
              <a:rPr lang="tr-TR" dirty="0" smtClean="0"/>
              <a:t>ve </a:t>
            </a:r>
            <a:r>
              <a:rPr lang="tr-TR" dirty="0" smtClean="0"/>
              <a:t>II.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ctr"/>
            <a:r>
              <a:rPr lang="tr-TR" dirty="0" smtClean="0"/>
              <a:t>Yaşlı kral </a:t>
            </a:r>
            <a:r>
              <a:rPr lang="tr-TR" dirty="0" err="1" smtClean="0"/>
              <a:t>Daşaratha'nın</a:t>
            </a:r>
            <a:r>
              <a:rPr lang="tr-TR" dirty="0" smtClean="0"/>
              <a:t>, oğlu prens </a:t>
            </a:r>
            <a:r>
              <a:rPr lang="tr-TR" dirty="0" err="1" smtClean="0"/>
              <a:t>Rāma'yı</a:t>
            </a:r>
            <a:r>
              <a:rPr lang="tr-TR" dirty="0" smtClean="0"/>
              <a:t> tahta geçirmek için hazırlıklar yaptırttığını görürüz. </a:t>
            </a:r>
            <a:r>
              <a:rPr lang="tr-TR" dirty="0" err="1" smtClean="0"/>
              <a:t>Sitā'nın</a:t>
            </a:r>
            <a:r>
              <a:rPr lang="tr-TR" dirty="0" smtClean="0"/>
              <a:t> kadın hizmetçilerinden biri, tiyatrodan ağaç kabuğundan yapılmış bir kostüm getirir ve </a:t>
            </a:r>
            <a:r>
              <a:rPr lang="tr-TR" dirty="0" err="1" smtClean="0"/>
              <a:t>Sitā</a:t>
            </a:r>
            <a:r>
              <a:rPr lang="tr-TR" dirty="0" smtClean="0"/>
              <a:t> onu üzerinde dener. Bu, adeta, uzun orman sürgününün habercisi gibidir. </a:t>
            </a:r>
            <a:r>
              <a:rPr lang="tr-TR" dirty="0" err="1" smtClean="0"/>
              <a:t>Rāma</a:t>
            </a:r>
            <a:r>
              <a:rPr lang="tr-TR" dirty="0" smtClean="0"/>
              <a:t> taç giyme töreninin iptal edildiği haberiyle gelir. Mabeyinci </a:t>
            </a:r>
            <a:r>
              <a:rPr lang="tr-TR" dirty="0" err="1" smtClean="0"/>
              <a:t>Kaikeyi'yi</a:t>
            </a:r>
            <a:r>
              <a:rPr lang="tr-TR" dirty="0" smtClean="0"/>
              <a:t> suçlayıcı konuşur, ama </a:t>
            </a:r>
            <a:r>
              <a:rPr lang="tr-TR" dirty="0" err="1" smtClean="0"/>
              <a:t>Rāma</a:t>
            </a:r>
            <a:r>
              <a:rPr lang="tr-TR" dirty="0" smtClean="0"/>
              <a:t> ona laf getirtmez. </a:t>
            </a:r>
            <a:r>
              <a:rPr lang="tr-TR" dirty="0" err="1" smtClean="0"/>
              <a:t>Lakshmana</a:t>
            </a:r>
            <a:r>
              <a:rPr lang="tr-TR" dirty="0" smtClean="0"/>
              <a:t> çok öfkelenir, ancak </a:t>
            </a:r>
            <a:r>
              <a:rPr lang="tr-TR" dirty="0" err="1" smtClean="0"/>
              <a:t>Rāma</a:t>
            </a:r>
            <a:r>
              <a:rPr lang="tr-TR" dirty="0" smtClean="0"/>
              <a:t> onu yatıştırır. </a:t>
            </a:r>
            <a:r>
              <a:rPr lang="tr-TR" dirty="0" err="1" smtClean="0"/>
              <a:t>Lakshmana</a:t>
            </a:r>
            <a:r>
              <a:rPr lang="tr-TR" dirty="0" smtClean="0"/>
              <a:t> ağabeyiyle birlikte on dört yıl sürgüne gideceğini bildirir. </a:t>
            </a:r>
            <a:r>
              <a:rPr lang="tr-TR" dirty="0" err="1" smtClean="0"/>
              <a:t>Sitā</a:t>
            </a:r>
            <a:r>
              <a:rPr lang="tr-TR" dirty="0" smtClean="0"/>
              <a:t> da </a:t>
            </a:r>
            <a:r>
              <a:rPr lang="tr-TR" dirty="0" err="1" smtClean="0"/>
              <a:t>Lakshmana</a:t>
            </a:r>
            <a:r>
              <a:rPr lang="tr-TR" dirty="0" smtClean="0"/>
              <a:t> ile birlikte, </a:t>
            </a:r>
            <a:r>
              <a:rPr lang="tr-TR" dirty="0" err="1" smtClean="0"/>
              <a:t>Rāma'nın</a:t>
            </a:r>
            <a:r>
              <a:rPr lang="tr-TR" dirty="0" smtClean="0"/>
              <a:t> peşi sıra gitme konusunda ısrar eder.</a:t>
            </a:r>
          </a:p>
          <a:p>
            <a:pPr algn="ctr"/>
            <a:r>
              <a:rPr lang="tr-TR" dirty="0" err="1" smtClean="0"/>
              <a:t>Rāma'nın</a:t>
            </a:r>
            <a:r>
              <a:rPr lang="tr-TR" dirty="0" smtClean="0"/>
              <a:t> annesi </a:t>
            </a:r>
            <a:r>
              <a:rPr lang="tr-TR" dirty="0" err="1" smtClean="0"/>
              <a:t>Kausalya</a:t>
            </a:r>
            <a:r>
              <a:rPr lang="tr-TR" dirty="0" smtClean="0"/>
              <a:t> ve </a:t>
            </a:r>
            <a:r>
              <a:rPr lang="tr-TR" dirty="0" err="1" smtClean="0"/>
              <a:t>Lakshmana'nın</a:t>
            </a:r>
            <a:r>
              <a:rPr lang="tr-TR" dirty="0" smtClean="0"/>
              <a:t> annesi </a:t>
            </a:r>
            <a:r>
              <a:rPr lang="tr-TR" dirty="0" err="1" smtClean="0"/>
              <a:t>Sumitra</a:t>
            </a:r>
            <a:r>
              <a:rPr lang="tr-TR" dirty="0" smtClean="0"/>
              <a:t> ile birlikte yaşlı kral </a:t>
            </a:r>
            <a:r>
              <a:rPr lang="tr-TR" dirty="0" err="1" smtClean="0"/>
              <a:t>Daşaratha'nın</a:t>
            </a:r>
            <a:r>
              <a:rPr lang="tr-TR" dirty="0" smtClean="0"/>
              <a:t> bir portresi çizilir. Arabacı </a:t>
            </a:r>
            <a:r>
              <a:rPr lang="tr-TR" dirty="0" err="1" smtClean="0"/>
              <a:t>Sumantra</a:t>
            </a:r>
            <a:r>
              <a:rPr lang="tr-TR" dirty="0" smtClean="0"/>
              <a:t> </a:t>
            </a:r>
            <a:r>
              <a:rPr lang="tr-TR" dirty="0" err="1" smtClean="0"/>
              <a:t>Rāma'nın</a:t>
            </a:r>
            <a:r>
              <a:rPr lang="tr-TR" dirty="0" smtClean="0"/>
              <a:t>, karısı ve kardeşiyle birlikte, ayrıldığı haberini getirir. Kral baygınlık geçirir ve daha sonra da bu dünyadan ayrılır.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III.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ctr"/>
            <a:r>
              <a:rPr lang="tr-TR" dirty="0" smtClean="0"/>
              <a:t>Heykel galerisi anlatılır. </a:t>
            </a:r>
            <a:r>
              <a:rPr lang="tr-TR" dirty="0" err="1" smtClean="0"/>
              <a:t>Kaikeyi'nin</a:t>
            </a:r>
            <a:r>
              <a:rPr lang="tr-TR" dirty="0" smtClean="0"/>
              <a:t> oğlu </a:t>
            </a:r>
            <a:r>
              <a:rPr lang="tr-TR" dirty="0" err="1" smtClean="0"/>
              <a:t>Bharata</a:t>
            </a:r>
            <a:r>
              <a:rPr lang="tr-TR" dirty="0" smtClean="0"/>
              <a:t>, olup bitenlerden habersiz, kalmakta olduğu dayısının yanından ayrılıp </a:t>
            </a:r>
            <a:r>
              <a:rPr lang="tr-TR" dirty="0" err="1" smtClean="0"/>
              <a:t>Ayodhya'ya</a:t>
            </a:r>
            <a:r>
              <a:rPr lang="tr-TR" dirty="0" smtClean="0"/>
              <a:t> gelir. Arabacısı neler olup bittiğini bilmektedir. Ancak bu üçlü felaketi, yani babasının ölümünü, annesinin entrikasını ve ağabeyinin sürgüne gitmesini söyleyebilmek yürek istemektedir. Şehre girince tapınak diye bir binaya yaklaşır, ancak bu bir heykel galerisi çıkar. </a:t>
            </a:r>
            <a:r>
              <a:rPr lang="tr-TR" dirty="0" err="1" smtClean="0"/>
              <a:t>Bharata</a:t>
            </a:r>
            <a:r>
              <a:rPr lang="tr-TR" dirty="0" smtClean="0"/>
              <a:t> heykellerden oldukça etkilenir. Bunlar </a:t>
            </a:r>
            <a:r>
              <a:rPr lang="tr-TR" dirty="0" err="1" smtClean="0"/>
              <a:t>Dilipa</a:t>
            </a:r>
            <a:r>
              <a:rPr lang="tr-TR" dirty="0" smtClean="0"/>
              <a:t>, </a:t>
            </a:r>
            <a:r>
              <a:rPr lang="tr-TR" dirty="0" err="1" smtClean="0"/>
              <a:t>Raghu</a:t>
            </a:r>
            <a:r>
              <a:rPr lang="tr-TR" dirty="0" smtClean="0"/>
              <a:t> ve </a:t>
            </a:r>
            <a:r>
              <a:rPr lang="tr-TR" dirty="0" err="1" smtClean="0"/>
              <a:t>Aca</a:t>
            </a:r>
            <a:r>
              <a:rPr lang="tr-TR" dirty="0" smtClean="0"/>
              <a:t> gibi </a:t>
            </a:r>
            <a:r>
              <a:rPr lang="tr-TR" dirty="0" err="1" smtClean="0"/>
              <a:t>İkshvaku</a:t>
            </a:r>
            <a:r>
              <a:rPr lang="tr-TR" dirty="0" smtClean="0"/>
              <a:t> soyunun kahramanlarını resmetmektedir. Bu sonuncusu büyükbabasıdır. </a:t>
            </a:r>
            <a:r>
              <a:rPr lang="tr-TR" dirty="0" err="1" smtClean="0"/>
              <a:t>Daşaratha'nın</a:t>
            </a:r>
            <a:r>
              <a:rPr lang="tr-TR" dirty="0" smtClean="0"/>
              <a:t> heykelini görünce canı sıkılır ve gerçeği tahmin etmeye başlar. Bekçi ona anlatmaya çalışır. Bu sırada galeriyi gezmeye gelmiş olan üç kraliçe, orada </a:t>
            </a:r>
            <a:r>
              <a:rPr lang="tr-TR" dirty="0" err="1" smtClean="0"/>
              <a:t>Bharata'yı</a:t>
            </a:r>
            <a:r>
              <a:rPr lang="tr-TR" dirty="0" smtClean="0"/>
              <a:t> görürler. </a:t>
            </a:r>
            <a:r>
              <a:rPr lang="tr-TR" dirty="0" err="1" smtClean="0"/>
              <a:t>Bharata</a:t>
            </a:r>
            <a:r>
              <a:rPr lang="tr-TR" dirty="0" smtClean="0"/>
              <a:t> annesini azarlar. Annesi uygun zamanda ve uygun yerde açıklayacağını söylese de </a:t>
            </a:r>
            <a:r>
              <a:rPr lang="tr-TR" dirty="0" err="1" smtClean="0"/>
              <a:t>Bharata</a:t>
            </a:r>
            <a:r>
              <a:rPr lang="tr-TR" dirty="0" smtClean="0"/>
              <a:t> onu dinlemez ve ormana, </a:t>
            </a:r>
            <a:r>
              <a:rPr lang="tr-TR" dirty="0" err="1" smtClean="0"/>
              <a:t>Rāma</a:t>
            </a:r>
            <a:r>
              <a:rPr lang="tr-TR" dirty="0" smtClean="0"/>
              <a:t> ile </a:t>
            </a:r>
            <a:r>
              <a:rPr lang="tr-TR" dirty="0" err="1" smtClean="0"/>
              <a:t>Lakshmana'yı</a:t>
            </a:r>
            <a:r>
              <a:rPr lang="tr-TR" dirty="0" smtClean="0"/>
              <a:t> bulmaya gider.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IV. ve V.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r>
              <a:rPr lang="tr-TR" dirty="0" err="1" smtClean="0"/>
              <a:t>Bharata</a:t>
            </a:r>
            <a:r>
              <a:rPr lang="tr-TR" dirty="0" smtClean="0"/>
              <a:t> sürgündekileri ziyaret eder. </a:t>
            </a:r>
            <a:r>
              <a:rPr lang="tr-TR" dirty="0" err="1" smtClean="0"/>
              <a:t>Rāma</a:t>
            </a:r>
            <a:r>
              <a:rPr lang="tr-TR" dirty="0" smtClean="0"/>
              <a:t> geri dönmeyi reddeder. </a:t>
            </a:r>
            <a:r>
              <a:rPr lang="tr-TR" dirty="0" err="1" smtClean="0"/>
              <a:t>Bharata</a:t>
            </a:r>
            <a:r>
              <a:rPr lang="tr-TR" dirty="0" smtClean="0"/>
              <a:t> ise krallığı on dört yıl geçici olarak yöneteceğini belirterek </a:t>
            </a:r>
            <a:r>
              <a:rPr lang="tr-TR" dirty="0" err="1" smtClean="0"/>
              <a:t>Rāma'dan</a:t>
            </a:r>
            <a:r>
              <a:rPr lang="tr-TR" dirty="0" smtClean="0"/>
              <a:t> tahtın üzerine koymak için sandaletlerini ister. </a:t>
            </a:r>
            <a:r>
              <a:rPr lang="tr-TR" dirty="0" err="1" smtClean="0"/>
              <a:t>Bharata</a:t>
            </a:r>
            <a:r>
              <a:rPr lang="tr-TR" dirty="0" smtClean="0"/>
              <a:t> </a:t>
            </a:r>
            <a:r>
              <a:rPr lang="tr-TR" dirty="0" err="1" smtClean="0"/>
              <a:t>Ayodhya'ya</a:t>
            </a:r>
            <a:r>
              <a:rPr lang="tr-TR" dirty="0" smtClean="0"/>
              <a:t> geri döner.</a:t>
            </a:r>
          </a:p>
          <a:p>
            <a:pPr algn="ctr"/>
            <a:r>
              <a:rPr lang="tr-TR" dirty="0" smtClean="0"/>
              <a:t> </a:t>
            </a:r>
            <a:r>
              <a:rPr lang="tr-TR" dirty="0" err="1" smtClean="0"/>
              <a:t>Rāma</a:t>
            </a:r>
            <a:r>
              <a:rPr lang="tr-TR" dirty="0" smtClean="0"/>
              <a:t> </a:t>
            </a:r>
            <a:r>
              <a:rPr lang="tr-TR" dirty="0" err="1" smtClean="0"/>
              <a:t>Sitā</a:t>
            </a:r>
            <a:r>
              <a:rPr lang="tr-TR" dirty="0" smtClean="0"/>
              <a:t> ile, babasının anısına düzenleyeceği tören hakkında konuşur. Lanka'nın ifrit kralı </a:t>
            </a:r>
            <a:r>
              <a:rPr lang="tr-TR" dirty="0" err="1" smtClean="0"/>
              <a:t>Rāvana</a:t>
            </a:r>
            <a:r>
              <a:rPr lang="tr-TR" dirty="0" smtClean="0"/>
              <a:t>, bir çileci kılığına girip din adamı gibi davranarak yaklaşır. </a:t>
            </a:r>
            <a:r>
              <a:rPr lang="tr-TR" dirty="0" err="1" smtClean="0"/>
              <a:t>Rāma'ya</a:t>
            </a:r>
            <a:r>
              <a:rPr lang="tr-TR" dirty="0" smtClean="0"/>
              <a:t>, </a:t>
            </a:r>
            <a:r>
              <a:rPr lang="tr-TR" dirty="0" err="1" smtClean="0"/>
              <a:t>Himalayalarda</a:t>
            </a:r>
            <a:r>
              <a:rPr lang="tr-TR" dirty="0" smtClean="0"/>
              <a:t> yaşayan ve etiyle kralın ruhunu doyurabileceği mucizevi bir geyik bulunduğunu söyler. </a:t>
            </a:r>
            <a:r>
              <a:rPr lang="tr-TR" dirty="0" err="1" smtClean="0"/>
              <a:t>Rāma</a:t>
            </a:r>
            <a:r>
              <a:rPr lang="tr-TR" dirty="0" smtClean="0"/>
              <a:t> geyiğin peşine düşer. Bu, aslında </a:t>
            </a:r>
            <a:r>
              <a:rPr lang="tr-TR" dirty="0" err="1" smtClean="0"/>
              <a:t>Rāvana'nın</a:t>
            </a:r>
            <a:r>
              <a:rPr lang="tr-TR" dirty="0" smtClean="0"/>
              <a:t> sihir gücüyle yarattığı altından bir geyiktir ve amacı </a:t>
            </a:r>
            <a:r>
              <a:rPr lang="tr-TR" dirty="0" err="1" smtClean="0"/>
              <a:t>Rāma'yı</a:t>
            </a:r>
            <a:r>
              <a:rPr lang="tr-TR" dirty="0" smtClean="0"/>
              <a:t> oradan uzaklaştırmaktır. </a:t>
            </a:r>
            <a:r>
              <a:rPr lang="tr-TR" dirty="0" err="1" smtClean="0"/>
              <a:t>Rāvana</a:t>
            </a:r>
            <a:r>
              <a:rPr lang="tr-TR" dirty="0" smtClean="0"/>
              <a:t>, akbaba </a:t>
            </a:r>
            <a:r>
              <a:rPr lang="tr-TR" dirty="0" err="1" smtClean="0"/>
              <a:t>Catayu'yu</a:t>
            </a:r>
            <a:r>
              <a:rPr lang="tr-TR" dirty="0" smtClean="0"/>
              <a:t> öldürerek </a:t>
            </a:r>
            <a:r>
              <a:rPr lang="tr-TR" dirty="0" err="1" smtClean="0"/>
              <a:t>Sitā'yı</a:t>
            </a:r>
            <a:r>
              <a:rPr lang="tr-TR" dirty="0" smtClean="0"/>
              <a:t> kaçırır.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VI.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ctr"/>
            <a:r>
              <a:rPr lang="tr-TR" dirty="0" smtClean="0"/>
              <a:t>Bu başlamadan önce, iki yaşlı ermiş, </a:t>
            </a:r>
            <a:r>
              <a:rPr lang="tr-TR" dirty="0" err="1" smtClean="0"/>
              <a:t>Rāvana</a:t>
            </a:r>
            <a:r>
              <a:rPr lang="tr-TR" dirty="0" smtClean="0"/>
              <a:t> ile </a:t>
            </a:r>
            <a:r>
              <a:rPr lang="tr-TR" dirty="0" err="1" smtClean="0"/>
              <a:t>Catayu</a:t>
            </a:r>
            <a:r>
              <a:rPr lang="tr-TR" dirty="0" smtClean="0"/>
              <a:t> arasındaki  dövüşün nasıl cereyan ettiğini anlatırlar. Sonra sahne </a:t>
            </a:r>
            <a:r>
              <a:rPr lang="tr-TR" dirty="0" err="1" smtClean="0"/>
              <a:t>Ayodhya</a:t>
            </a:r>
            <a:r>
              <a:rPr lang="tr-TR" dirty="0" smtClean="0"/>
              <a:t> ile açılır. Arabacı </a:t>
            </a:r>
            <a:r>
              <a:rPr lang="tr-TR" dirty="0" err="1" smtClean="0"/>
              <a:t>Sumantra</a:t>
            </a:r>
            <a:r>
              <a:rPr lang="tr-TR" dirty="0" smtClean="0"/>
              <a:t> sürgündekileri bulmaya gider ve geri dönüp </a:t>
            </a:r>
            <a:r>
              <a:rPr lang="tr-TR" dirty="0" err="1" smtClean="0"/>
              <a:t>Bharata'ya</a:t>
            </a:r>
            <a:r>
              <a:rPr lang="tr-TR" dirty="0" smtClean="0"/>
              <a:t>, </a:t>
            </a:r>
            <a:r>
              <a:rPr lang="tr-TR" dirty="0" err="1" smtClean="0"/>
              <a:t>Rāvana'nın</a:t>
            </a:r>
            <a:r>
              <a:rPr lang="tr-TR" dirty="0" smtClean="0"/>
              <a:t> </a:t>
            </a:r>
            <a:r>
              <a:rPr lang="tr-TR" dirty="0" err="1" smtClean="0"/>
              <a:t>Sãtā'yı</a:t>
            </a:r>
            <a:r>
              <a:rPr lang="tr-TR" dirty="0" smtClean="0"/>
              <a:t> kaçırdığı haberini getirir. </a:t>
            </a:r>
            <a:r>
              <a:rPr lang="tr-TR" dirty="0" err="1" smtClean="0"/>
              <a:t>Bharata</a:t>
            </a:r>
            <a:r>
              <a:rPr lang="tr-TR" dirty="0" smtClean="0"/>
              <a:t>, annesi </a:t>
            </a:r>
            <a:r>
              <a:rPr lang="tr-TR" dirty="0" err="1" smtClean="0"/>
              <a:t>Kaikeyi'nin</a:t>
            </a:r>
            <a:r>
              <a:rPr lang="tr-TR" dirty="0" smtClean="0"/>
              <a:t> yanına gider. Ondan, babasına yapılmış olan laneti ve neden oğlunun kederiyle öldüğünü öğrenir. Kraliçe ihtiras hırsıyla bunu yapmadığını söyleyince </a:t>
            </a:r>
            <a:r>
              <a:rPr lang="tr-TR" dirty="0" err="1" smtClean="0"/>
              <a:t>Bharata</a:t>
            </a:r>
            <a:r>
              <a:rPr lang="tr-TR" dirty="0" smtClean="0"/>
              <a:t>, "o halde neden on dört yıl sürgün istedin?" diye sorar. Annesi </a:t>
            </a:r>
            <a:r>
              <a:rPr lang="tr-TR" dirty="0" err="1" smtClean="0"/>
              <a:t>Kaikeyi</a:t>
            </a:r>
            <a:r>
              <a:rPr lang="tr-TR" dirty="0" smtClean="0"/>
              <a:t> de ona, "evladım ben on dört gün diyecektim, aklım karıştığı için on dört yıl demişim" diye karşılık verir. </a:t>
            </a:r>
            <a:r>
              <a:rPr lang="tr-TR" dirty="0" err="1" smtClean="0"/>
              <a:t>Bharata</a:t>
            </a:r>
            <a:r>
              <a:rPr lang="tr-TR" dirty="0" smtClean="0"/>
              <a:t>, bu yanıtla ikna olur ve annesiyle barışıp </a:t>
            </a:r>
            <a:r>
              <a:rPr lang="tr-TR" dirty="0" err="1" smtClean="0"/>
              <a:t>Rāvana'yı</a:t>
            </a:r>
            <a:r>
              <a:rPr lang="tr-TR" dirty="0" smtClean="0"/>
              <a:t> ortadan kaldırmak için yola çıkar.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VII.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r>
              <a:rPr lang="tr-TR" dirty="0" err="1" smtClean="0"/>
              <a:t>Rāma</a:t>
            </a:r>
            <a:r>
              <a:rPr lang="tr-TR" dirty="0" smtClean="0"/>
              <a:t> </a:t>
            </a:r>
            <a:r>
              <a:rPr lang="tr-TR" dirty="0" err="1" smtClean="0"/>
              <a:t>Rāvana'yı</a:t>
            </a:r>
            <a:r>
              <a:rPr lang="tr-TR" dirty="0" smtClean="0"/>
              <a:t> öldürür ve </a:t>
            </a:r>
            <a:r>
              <a:rPr lang="tr-TR" dirty="0" err="1" smtClean="0"/>
              <a:t>Sãtā</a:t>
            </a:r>
            <a:r>
              <a:rPr lang="tr-TR" dirty="0" smtClean="0"/>
              <a:t> ile birlikte geri döner. </a:t>
            </a:r>
            <a:r>
              <a:rPr lang="tr-TR" dirty="0" err="1" smtClean="0"/>
              <a:t>Sãtā'nın</a:t>
            </a:r>
            <a:r>
              <a:rPr lang="tr-TR" dirty="0" smtClean="0"/>
              <a:t> kaçırılmış olması nedeniyle çile yerinde kalırlar. </a:t>
            </a:r>
            <a:r>
              <a:rPr lang="tr-TR" dirty="0" err="1" smtClean="0"/>
              <a:t>Bharata</a:t>
            </a:r>
            <a:r>
              <a:rPr lang="tr-TR" dirty="0" smtClean="0"/>
              <a:t>, yanında kraliçelerle ve kalabalık bir orduyla gelir. Yanında </a:t>
            </a:r>
            <a:r>
              <a:rPr lang="tr-TR" dirty="0" err="1" smtClean="0"/>
              <a:t>Rāma'ya</a:t>
            </a:r>
            <a:r>
              <a:rPr lang="tr-TR" dirty="0" smtClean="0"/>
              <a:t> taç giydirecek din adamları da vardır. Taç takılan </a:t>
            </a:r>
            <a:r>
              <a:rPr lang="tr-TR" dirty="0" err="1" smtClean="0"/>
              <a:t>Rāma</a:t>
            </a:r>
            <a:r>
              <a:rPr lang="tr-TR" dirty="0" smtClean="0"/>
              <a:t> tahta oturur ve herkesin kutlamaları arasında eser son bulur.</a:t>
            </a:r>
          </a:p>
          <a:p>
            <a:pPr>
              <a:buNone/>
            </a:pPr>
            <a:endParaRPr lang="tr-TR" dirty="0" smtClean="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err="1" smtClean="0"/>
              <a:t>Abhishekanatakam</a:t>
            </a:r>
            <a:r>
              <a:rPr lang="tr-TR" dirty="0" smtClean="0"/>
              <a:t> (Taç Giyme Oyunu) 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r>
              <a:rPr lang="tr-TR" dirty="0" err="1" smtClean="0"/>
              <a:t>Abhisheka</a:t>
            </a:r>
            <a:r>
              <a:rPr lang="tr-TR" dirty="0" smtClean="0"/>
              <a:t> "bir kralın eski görevine dönmesi, krallığın takdis edilmesi" gibi anlamlara gelir. </a:t>
            </a:r>
            <a:r>
              <a:rPr lang="tr-TR" dirty="0" err="1" smtClean="0"/>
              <a:t>Nataka</a:t>
            </a:r>
            <a:r>
              <a:rPr lang="tr-TR" dirty="0" smtClean="0"/>
              <a:t> da "oyun" demektir. Hepsi birlikte "Krallığın Geri Alınışının Öyküsü" diye de çevrilebilir.</a:t>
            </a:r>
          </a:p>
          <a:p>
            <a:pPr algn="ctr"/>
            <a:r>
              <a:rPr lang="tr-TR" dirty="0" err="1" smtClean="0"/>
              <a:t>Rāma</a:t>
            </a:r>
            <a:r>
              <a:rPr lang="tr-TR" dirty="0" smtClean="0"/>
              <a:t> ormanda, </a:t>
            </a:r>
            <a:r>
              <a:rPr lang="tr-TR" dirty="0" err="1" smtClean="0"/>
              <a:t>Rāvana</a:t>
            </a:r>
            <a:r>
              <a:rPr lang="tr-TR" dirty="0" smtClean="0"/>
              <a:t> tarafından gizlice ve zorla kaçırılan karısı </a:t>
            </a:r>
            <a:r>
              <a:rPr lang="tr-TR" dirty="0" err="1" smtClean="0"/>
              <a:t>Sãtā'yı</a:t>
            </a:r>
            <a:r>
              <a:rPr lang="tr-TR" dirty="0" smtClean="0"/>
              <a:t> aramaktadır. </a:t>
            </a:r>
            <a:r>
              <a:rPr lang="tr-TR" dirty="0" err="1" smtClean="0"/>
              <a:t>Sugrãva</a:t>
            </a:r>
            <a:r>
              <a:rPr lang="tr-TR" dirty="0" smtClean="0"/>
              <a:t> adlı maymun, ağabeyi </a:t>
            </a:r>
            <a:r>
              <a:rPr lang="tr-TR" dirty="0" err="1" smtClean="0"/>
              <a:t>Kishkindha</a:t>
            </a:r>
            <a:r>
              <a:rPr lang="tr-TR" dirty="0" smtClean="0"/>
              <a:t> kralı Vali tarafından ülkesinden sürülmüştür ve bu nedenle Vali'yi öldürmek için bir yardımcı aramaktadır. </a:t>
            </a:r>
            <a:r>
              <a:rPr lang="tr-TR" dirty="0" err="1" smtClean="0"/>
              <a:t>Rāma</a:t>
            </a:r>
            <a:r>
              <a:rPr lang="tr-TR" dirty="0" smtClean="0"/>
              <a:t> ve </a:t>
            </a:r>
            <a:r>
              <a:rPr lang="tr-TR" dirty="0" err="1" smtClean="0"/>
              <a:t>Sugrãva</a:t>
            </a:r>
            <a:r>
              <a:rPr lang="tr-TR" dirty="0" smtClean="0"/>
              <a:t> arkadaş olurlar. </a:t>
            </a:r>
            <a:r>
              <a:rPr lang="tr-TR" dirty="0" err="1" smtClean="0"/>
              <a:t>Sugrãva</a:t>
            </a:r>
            <a:r>
              <a:rPr lang="tr-TR" dirty="0" smtClean="0"/>
              <a:t> </a:t>
            </a:r>
            <a:r>
              <a:rPr lang="tr-TR" dirty="0" err="1" smtClean="0"/>
              <a:t>Rāma'ya</a:t>
            </a:r>
            <a:r>
              <a:rPr lang="tr-TR" dirty="0" smtClean="0"/>
              <a:t>, eğer kendisine Vali'yi öldürmekte ve tahta geçmesinde yardımcı olursa, karşılığında </a:t>
            </a:r>
            <a:r>
              <a:rPr lang="tr-TR" dirty="0" err="1" smtClean="0"/>
              <a:t>Sãtā'nın</a:t>
            </a:r>
            <a:r>
              <a:rPr lang="tr-TR" dirty="0" smtClean="0"/>
              <a:t> yerini bulmak için maymun ordusunu harekete geçireceğini söyler. </a:t>
            </a:r>
            <a:r>
              <a:rPr lang="tr-TR" dirty="0" err="1" smtClean="0"/>
              <a:t>Rāma</a:t>
            </a:r>
            <a:r>
              <a:rPr lang="tr-TR" dirty="0" smtClean="0"/>
              <a:t> anlaşmayı kabul eder. Birlikte </a:t>
            </a:r>
            <a:r>
              <a:rPr lang="tr-TR" dirty="0" err="1" smtClean="0"/>
              <a:t>Kishkindha'ya</a:t>
            </a:r>
            <a:r>
              <a:rPr lang="tr-TR" dirty="0" smtClean="0"/>
              <a:t> giderler ve </a:t>
            </a:r>
            <a:r>
              <a:rPr lang="tr-TR" dirty="0" err="1" smtClean="0"/>
              <a:t>Rāma</a:t>
            </a:r>
            <a:r>
              <a:rPr lang="tr-TR" dirty="0" smtClean="0"/>
              <a:t> dövüş esnasında Vali'yi öldürür. </a:t>
            </a:r>
            <a:r>
              <a:rPr lang="tr-TR" dirty="0" err="1" smtClean="0"/>
              <a:t>Sugrãva</a:t>
            </a:r>
            <a:r>
              <a:rPr lang="tr-TR" dirty="0" smtClean="0"/>
              <a:t> Vali'nin yerine geçer ve </a:t>
            </a:r>
            <a:r>
              <a:rPr lang="tr-TR" dirty="0" err="1" smtClean="0"/>
              <a:t>Kishkindha</a:t>
            </a:r>
            <a:r>
              <a:rPr lang="tr-TR" dirty="0" smtClean="0"/>
              <a:t> kralı olur.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II. PERDE</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r>
              <a:rPr lang="tr-TR" dirty="0" err="1" smtClean="0"/>
              <a:t>Sugrãva</a:t>
            </a:r>
            <a:r>
              <a:rPr lang="tr-TR" dirty="0" smtClean="0"/>
              <a:t> maymun komutanlarına </a:t>
            </a:r>
            <a:r>
              <a:rPr lang="tr-TR" dirty="0" err="1" smtClean="0"/>
              <a:t>Sãtā'nın</a:t>
            </a:r>
            <a:r>
              <a:rPr lang="tr-TR" dirty="0" smtClean="0"/>
              <a:t> bulunması için emirler verir, fakat hepsi de eli boş dönerler. Ancak olağanüstü güçlere sahip olan </a:t>
            </a:r>
            <a:r>
              <a:rPr lang="tr-TR" dirty="0" err="1" smtClean="0"/>
              <a:t>Hanuman</a:t>
            </a:r>
            <a:r>
              <a:rPr lang="tr-TR" dirty="0" smtClean="0"/>
              <a:t>, yol üstünde kral </a:t>
            </a:r>
            <a:r>
              <a:rPr lang="tr-TR" dirty="0" err="1" smtClean="0"/>
              <a:t>Daşaratha'nın</a:t>
            </a:r>
            <a:r>
              <a:rPr lang="tr-TR" dirty="0" smtClean="0"/>
              <a:t> çok yakın dostu olan yarı tanrı kuş, akbaba </a:t>
            </a:r>
            <a:r>
              <a:rPr lang="tr-TR" dirty="0" err="1" smtClean="0"/>
              <a:t>Catayu'ya</a:t>
            </a:r>
            <a:r>
              <a:rPr lang="tr-TR" dirty="0" smtClean="0"/>
              <a:t> rastlar ve ondan </a:t>
            </a:r>
            <a:r>
              <a:rPr lang="tr-TR" dirty="0" err="1" smtClean="0"/>
              <a:t>Sãtā'nın</a:t>
            </a:r>
            <a:r>
              <a:rPr lang="tr-TR" dirty="0" smtClean="0"/>
              <a:t> </a:t>
            </a:r>
            <a:r>
              <a:rPr lang="tr-TR" dirty="0" err="1" smtClean="0"/>
              <a:t>Rāvana</a:t>
            </a:r>
            <a:r>
              <a:rPr lang="tr-TR" dirty="0" smtClean="0"/>
              <a:t> tarafından okyanus üzerinden Lanka'ya kaçırıldığını öğrenir. Lanka'da </a:t>
            </a:r>
            <a:r>
              <a:rPr lang="tr-TR" dirty="0" err="1" smtClean="0"/>
              <a:t>Aşoka</a:t>
            </a:r>
            <a:r>
              <a:rPr lang="tr-TR" dirty="0" smtClean="0"/>
              <a:t> ağaçlarından bir orman içinde, çevresi </a:t>
            </a:r>
            <a:r>
              <a:rPr lang="tr-TR" dirty="0" err="1" smtClean="0"/>
              <a:t>Rakshasa</a:t>
            </a:r>
            <a:r>
              <a:rPr lang="tr-TR" dirty="0" smtClean="0"/>
              <a:t> kadınlarla çevrili, üzüntü içindeki </a:t>
            </a:r>
            <a:r>
              <a:rPr lang="tr-TR" dirty="0" err="1" smtClean="0"/>
              <a:t>Sãtā'yı</a:t>
            </a:r>
            <a:r>
              <a:rPr lang="tr-TR" dirty="0" smtClean="0"/>
              <a:t> görür. </a:t>
            </a:r>
            <a:r>
              <a:rPr lang="tr-TR" dirty="0" err="1" smtClean="0"/>
              <a:t>Rāvana'nın</a:t>
            </a:r>
            <a:r>
              <a:rPr lang="tr-TR" dirty="0" smtClean="0"/>
              <a:t>, </a:t>
            </a:r>
            <a:r>
              <a:rPr lang="tr-TR" dirty="0" err="1" smtClean="0"/>
              <a:t>Sãtā'yı</a:t>
            </a:r>
            <a:r>
              <a:rPr lang="tr-TR" dirty="0" smtClean="0"/>
              <a:t> elde etmek için, çeşitli hilelerle çok üzdüğünü anlar. </a:t>
            </a:r>
            <a:r>
              <a:rPr lang="tr-TR" dirty="0" err="1" smtClean="0"/>
              <a:t>Hanuman</a:t>
            </a:r>
            <a:r>
              <a:rPr lang="tr-TR" dirty="0" smtClean="0"/>
              <a:t> </a:t>
            </a:r>
            <a:r>
              <a:rPr lang="tr-TR" dirty="0" err="1" smtClean="0"/>
              <a:t>Sãtā'ya</a:t>
            </a:r>
            <a:r>
              <a:rPr lang="tr-TR" dirty="0" smtClean="0"/>
              <a:t>, </a:t>
            </a:r>
            <a:r>
              <a:rPr lang="tr-TR" dirty="0" err="1" smtClean="0"/>
              <a:t>Rāma'nın</a:t>
            </a:r>
            <a:r>
              <a:rPr lang="tr-TR" dirty="0" smtClean="0"/>
              <a:t> gelmekte olduğunu haber verir. Daha sonra </a:t>
            </a:r>
            <a:r>
              <a:rPr lang="tr-TR" dirty="0" err="1" smtClean="0"/>
              <a:t>Hanuman</a:t>
            </a:r>
            <a:r>
              <a:rPr lang="tr-TR" dirty="0" smtClean="0"/>
              <a:t> </a:t>
            </a:r>
            <a:r>
              <a:rPr lang="tr-TR" dirty="0" err="1" smtClean="0"/>
              <a:t>Sãtā'ya</a:t>
            </a:r>
            <a:r>
              <a:rPr lang="tr-TR" dirty="0" smtClean="0"/>
              <a:t>, </a:t>
            </a:r>
            <a:r>
              <a:rPr lang="tr-TR" dirty="0" err="1" smtClean="0"/>
              <a:t>Rāma'ya</a:t>
            </a:r>
            <a:r>
              <a:rPr lang="tr-TR" dirty="0" smtClean="0"/>
              <a:t> gidip karısının nerede olduğunu söyleyeceğini ve sonra büyük bir orduyla Lanka'ya geri gelip </a:t>
            </a:r>
            <a:r>
              <a:rPr lang="tr-TR" dirty="0" err="1" smtClean="0"/>
              <a:t>Rakshasaları</a:t>
            </a:r>
            <a:r>
              <a:rPr lang="tr-TR" dirty="0" smtClean="0"/>
              <a:t> öldüreceklerini ve onu kurtaracaklarını söyler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TotalTime>
  <Words>2440</Words>
  <Application>Microsoft Office PowerPoint</Application>
  <PresentationFormat>Ekran Gösterisi (4:3)</PresentationFormat>
  <Paragraphs>66</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Calibri</vt:lpstr>
      <vt:lpstr>Constantia</vt:lpstr>
      <vt:lpstr>Times New Roman</vt:lpstr>
      <vt:lpstr>Wingdings 2</vt:lpstr>
      <vt:lpstr>Akış</vt:lpstr>
      <vt:lpstr>Şair Bhasa ve Eserleri</vt:lpstr>
      <vt:lpstr>Pratima Natakam (Heykel Oyunu) I. PERDE</vt:lpstr>
      <vt:lpstr>I. ve II. PERDE</vt:lpstr>
      <vt:lpstr>III. PERDE</vt:lpstr>
      <vt:lpstr>IV. ve V. PERDE</vt:lpstr>
      <vt:lpstr>VI. PERDE</vt:lpstr>
      <vt:lpstr>VII. PERDE</vt:lpstr>
      <vt:lpstr>Abhishekanatakam (Taç Giyme Oyunu) I. PERDE</vt:lpstr>
      <vt:lpstr>II. PERDE</vt:lpstr>
      <vt:lpstr>III. PERDE</vt:lpstr>
      <vt:lpstr>IV. ve V. PERDE</vt:lpstr>
      <vt:lpstr>VI. ve VII. PERDE</vt:lpstr>
      <vt:lpstr>Pançaratram (Beş Gece)</vt:lpstr>
      <vt:lpstr>I. PERDE</vt:lpstr>
      <vt:lpstr>II. ve III. PERDE</vt:lpstr>
      <vt:lpstr>PowerPoint Sunusu</vt:lpstr>
      <vt:lpstr>Dutavakyam (Elçilik)</vt:lpstr>
      <vt:lpstr>Dutavakyam (Elçilik)</vt:lpstr>
      <vt:lpstr>PowerPoint Sunusu</vt:lpstr>
      <vt:lpstr>Dutavakyam (Elçilik)</vt:lpstr>
      <vt:lpstr>Madhyama Vyoga (Ortanca)</vt:lpstr>
      <vt:lpstr>Madhyama Vyoga (Ortanca)</vt:lpstr>
      <vt:lpstr>Madhyama Vyoga (Ortanca)</vt:lpstr>
      <vt:lpstr>Madhyama Vyoga (Ortanca)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Şair Bhasa ve Eserleri</dc:title>
  <dc:creator>Arş. Gör. Y.KAYALI</dc:creator>
  <cp:lastModifiedBy>Derya Hoca</cp:lastModifiedBy>
  <cp:revision>11</cp:revision>
  <dcterms:created xsi:type="dcterms:W3CDTF">2014-01-20T14:13:02Z</dcterms:created>
  <dcterms:modified xsi:type="dcterms:W3CDTF">2019-01-03T11:26:57Z</dcterms:modified>
</cp:coreProperties>
</file>