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67" r:id="rId2"/>
    <p:sldId id="278" r:id="rId3"/>
    <p:sldId id="262" r:id="rId4"/>
    <p:sldId id="299" r:id="rId5"/>
    <p:sldId id="265" r:id="rId6"/>
    <p:sldId id="300" r:id="rId7"/>
    <p:sldId id="285" r:id="rId8"/>
    <p:sldId id="275" r:id="rId9"/>
    <p:sldId id="270" r:id="rId10"/>
    <p:sldId id="271" r:id="rId11"/>
    <p:sldId id="273" r:id="rId12"/>
    <p:sldId id="282" r:id="rId13"/>
    <p:sldId id="303" r:id="rId14"/>
    <p:sldId id="302" r:id="rId15"/>
    <p:sldId id="369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0906"/>
    <a:srgbClr val="FF66FF"/>
    <a:srgbClr val="2FB0DC"/>
    <a:srgbClr val="0F1AFF"/>
    <a:srgbClr val="119DFD"/>
    <a:srgbClr val="0FFE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15" autoAdjust="0"/>
  </p:normalViewPr>
  <p:slideViewPr>
    <p:cSldViewPr>
      <p:cViewPr varScale="1">
        <p:scale>
          <a:sx n="61" d="100"/>
          <a:sy n="61" d="100"/>
        </p:scale>
        <p:origin x="-15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62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ABB03B4-97DA-437C-8D0B-07E4C2F7EE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46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D46D0C-02E9-4F7B-A073-93D88D7AF6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2BFE-044F-4B29-9537-C38BC46C32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6A720B-BB39-4009-9320-FD86A4AD6877}" type="slidenum">
              <a:rPr lang="en-US"/>
              <a:pPr/>
              <a:t>4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609600"/>
            <a:ext cx="4876800" cy="36576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46D0C-02E9-4F7B-A073-93D88D7AF60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Gly, Ala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46D0C-02E9-4F7B-A073-93D88D7AF60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Gly: küçük ve esnek olduğundan</a:t>
            </a:r>
          </a:p>
          <a:p>
            <a:r>
              <a:rPr lang="tr-TR" dirty="0" smtClean="0"/>
              <a:t>Pro: cis konfigürasyonunu kolayca</a:t>
            </a:r>
            <a:r>
              <a:rPr lang="tr-TR" baseline="0" dirty="0" smtClean="0"/>
              <a:t> alabilir, bu da sıkı dönüşlere yatkın olmasını sağlar.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46D0C-02E9-4F7B-A073-93D88D7AF60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73C05-772B-4E93-9BF6-372D10F3E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2D9CDF-780C-4CDE-8DBB-4E07845D8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5B688-C96F-4623-A59F-8EEC4AB54A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8C86D2-1169-4817-8B51-8A6D3F5A83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604E6-E5E6-44FF-86DD-50D203A007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61191-8B1C-474C-B444-C96265616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AA1F4-559D-4EF0-AED6-0D00765082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45373B-F750-488A-93BC-735A7B16BA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C64822-B2A0-4466-95BA-B498C35152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61F50-2A10-4223-8678-DCBD46B3D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78C6D-88DB-4F84-BDB3-FEEFA42325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449E87-D5AD-4223-8244-C70F2C2DC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B7AF93-3B34-49DB-B5F7-0E60488567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26A730-DA75-4B84-9A82-E4D5F8F734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0E3DA-5A05-42A8-AE1A-46B5D4FFAC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EB85B1-2492-40DA-B806-9A16CE3F0F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F25330-49AD-4AD7-9BD0-7A4E49213E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b="1" dirty="0" smtClean="0">
                <a:solidFill>
                  <a:srgbClr val="00B0F0"/>
                </a:solidFill>
              </a:rPr>
              <a:t>Proteinler: Yapı ve İşlevleri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00B0F0"/>
                </a:solidFill>
              </a:rPr>
              <a:t>111504 Biyoteknoloji ve Biyokimya Ders Notları</a:t>
            </a: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smtClean="0">
                <a:solidFill>
                  <a:schemeClr val="bg1"/>
                </a:solidFill>
                <a:latin typeface="Times New Roman" charset="0"/>
              </a:rPr>
              <a:t>Ders5</a:t>
            </a:r>
            <a:endParaRPr lang="tr-TR" sz="3200" b="1" dirty="0" smtClean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 smtClean="0">
                <a:solidFill>
                  <a:schemeClr val="bg1"/>
                </a:solidFill>
                <a:latin typeface="Times New Roman" charset="0"/>
              </a:rPr>
              <a:t>Dr. Açelya Yılmazer 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741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458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Parallel </a:t>
            </a:r>
            <a:r>
              <a:rPr lang="tr-TR" dirty="0" smtClean="0">
                <a:solidFill>
                  <a:srgbClr val="2FB0DC"/>
                </a:solidFill>
              </a:rPr>
              <a:t>ve Ters</a:t>
            </a:r>
            <a:r>
              <a:rPr lang="en-US" dirty="0" smtClean="0">
                <a:solidFill>
                  <a:srgbClr val="2FB0DC"/>
                </a:solidFill>
              </a:rPr>
              <a:t>parallel </a:t>
            </a:r>
            <a:r>
              <a:rPr lang="en-US" dirty="0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tr-TR" dirty="0" smtClean="0">
                <a:solidFill>
                  <a:srgbClr val="2FB0DC"/>
                </a:solidFill>
              </a:rPr>
              <a:t>Tabakaları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077200" cy="5334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tr-TR" sz="2800" dirty="0" smtClean="0">
                <a:latin typeface="Arial" charset="0"/>
              </a:rPr>
              <a:t>Tabakaları oluşturan komşu iki polipeptit zincir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Parallel </a:t>
            </a:r>
            <a:r>
              <a:rPr lang="tr-TR" sz="2800" dirty="0" smtClean="0">
                <a:latin typeface="Arial" charset="0"/>
              </a:rPr>
              <a:t>ya da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solidFill>
                  <a:srgbClr val="0F1AFF"/>
                </a:solidFill>
                <a:latin typeface="Arial" charset="0"/>
              </a:rPr>
              <a:t>ters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parallel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yönde olabilir. </a:t>
            </a:r>
            <a:endParaRPr lang="en-US" sz="2800" dirty="0" smtClean="0">
              <a:solidFill>
                <a:srgbClr val="FB0906"/>
              </a:solidFill>
              <a:latin typeface="Arial" charset="0"/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parallel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tabakası: </a:t>
            </a:r>
            <a:r>
              <a:rPr lang="en-US" sz="2800" dirty="0" smtClean="0">
                <a:latin typeface="Arial" charset="0"/>
              </a:rPr>
              <a:t>H-b</a:t>
            </a:r>
            <a:r>
              <a:rPr lang="tr-TR" sz="2800" dirty="0" smtClean="0">
                <a:latin typeface="Arial" charset="0"/>
              </a:rPr>
              <a:t>ağları aynı yönde</a:t>
            </a:r>
            <a:endParaRPr lang="en-US" sz="2800" dirty="0" smtClean="0">
              <a:solidFill>
                <a:srgbClr val="0F1AFF"/>
              </a:solidFill>
              <a:latin typeface="Arial" charset="0"/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antiparallel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tabakası: </a:t>
            </a:r>
            <a:r>
              <a:rPr lang="en-US" sz="2800" dirty="0" smtClean="0">
                <a:latin typeface="Arial" charset="0"/>
              </a:rPr>
              <a:t>H-b</a:t>
            </a:r>
            <a:r>
              <a:rPr lang="tr-TR" sz="2800" dirty="0" smtClean="0">
                <a:latin typeface="Arial" charset="0"/>
              </a:rPr>
              <a:t>ağları ters (çapraz) yönde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en-US" dirty="0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tr-TR" dirty="0" smtClean="0">
                <a:solidFill>
                  <a:srgbClr val="2FB0DC"/>
                </a:solidFill>
              </a:rPr>
              <a:t>Dönüşü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066800"/>
            <a:ext cx="8610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</a:t>
            </a:r>
            <a:r>
              <a:rPr lang="tr-TR" sz="2800" dirty="0" smtClean="0">
                <a:latin typeface="Arial" charset="0"/>
              </a:rPr>
              <a:t>dönüşleri polipeptit zincirinin ters yöne döndüğü dönüşlerde veya ilmiklerde sıkça bulunurlar. 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dirty="0" smtClean="0">
                <a:latin typeface="Arial" charset="0"/>
              </a:rPr>
              <a:t>α</a:t>
            </a:r>
            <a:r>
              <a:rPr lang="tr-TR" sz="2800" dirty="0" smtClean="0">
                <a:latin typeface="Arial" charset="0"/>
              </a:rPr>
              <a:t>-sarmal ve ya </a:t>
            </a:r>
            <a:r>
              <a:rPr lang="el-GR" sz="2800" dirty="0" smtClean="0">
                <a:latin typeface="Arial" charset="0"/>
              </a:rPr>
              <a:t>β</a:t>
            </a:r>
            <a:r>
              <a:rPr lang="tr-TR" sz="2800" dirty="0" smtClean="0">
                <a:latin typeface="Arial" charset="0"/>
              </a:rPr>
              <a:t>-konformasyonlarının ardışık yerleşimlerini birleştiren bağlantı unsurlarıdır.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180° </a:t>
            </a:r>
            <a:r>
              <a:rPr lang="tr-TR" sz="2800" dirty="0" smtClean="0">
                <a:latin typeface="Arial" charset="0"/>
              </a:rPr>
              <a:t>lik dönüş 4 aa kalıntısı üzerinden olur.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K</a:t>
            </a:r>
            <a:r>
              <a:rPr lang="en-US" sz="2800" dirty="0" err="1" smtClean="0">
                <a:latin typeface="Arial" charset="0"/>
              </a:rPr>
              <a:t>arbon</a:t>
            </a:r>
            <a:r>
              <a:rPr lang="tr-TR" sz="2800" dirty="0" smtClean="0">
                <a:latin typeface="Arial" charset="0"/>
              </a:rPr>
              <a:t>i</a:t>
            </a:r>
            <a:r>
              <a:rPr lang="en-US" sz="2800" dirty="0" smtClean="0">
                <a:latin typeface="Arial" charset="0"/>
              </a:rPr>
              <a:t>l o</a:t>
            </a:r>
            <a:r>
              <a:rPr lang="tr-TR" sz="2800" dirty="0" smtClean="0">
                <a:latin typeface="Arial" charset="0"/>
              </a:rPr>
              <a:t>ksij</a:t>
            </a:r>
            <a:r>
              <a:rPr lang="en-US" sz="2800" dirty="0" smtClean="0">
                <a:latin typeface="Arial" charset="0"/>
              </a:rPr>
              <a:t>en </a:t>
            </a:r>
            <a:r>
              <a:rPr lang="tr-TR" sz="2800" dirty="0" smtClean="0">
                <a:latin typeface="Arial" charset="0"/>
              </a:rPr>
              <a:t>ile 3 kalıntı ilerdeki </a:t>
            </a:r>
            <a:r>
              <a:rPr lang="en-US" sz="2800" dirty="0" err="1" smtClean="0">
                <a:latin typeface="Arial" charset="0"/>
              </a:rPr>
              <a:t>ami</a:t>
            </a:r>
            <a:r>
              <a:rPr lang="tr-TR" sz="2800" dirty="0" smtClean="0">
                <a:latin typeface="Arial" charset="0"/>
              </a:rPr>
              <a:t>t proton arasındaki H-bağı ile kararlı hale gelir.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Pro </a:t>
            </a:r>
            <a:r>
              <a:rPr lang="tr-TR" sz="2800" dirty="0" smtClean="0">
                <a:latin typeface="Arial" charset="0"/>
              </a:rPr>
              <a:t>(@</a:t>
            </a:r>
            <a:r>
              <a:rPr lang="en-US" sz="2800" dirty="0" smtClean="0">
                <a:latin typeface="Arial" charset="0"/>
              </a:rPr>
              <a:t>position 2</a:t>
            </a:r>
            <a:r>
              <a:rPr lang="tr-TR" sz="2800" dirty="0" smtClean="0">
                <a:latin typeface="Arial" charset="0"/>
              </a:rPr>
              <a:t>)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0F1AFF"/>
                </a:solidFill>
                <a:latin typeface="Arial" charset="0"/>
              </a:rPr>
              <a:t>ya da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0F1AFF"/>
                </a:solidFill>
                <a:latin typeface="Arial" charset="0"/>
              </a:rPr>
              <a:t>G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ly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(@</a:t>
            </a:r>
            <a:r>
              <a:rPr lang="en-US" sz="2800" dirty="0" smtClean="0">
                <a:latin typeface="Arial" charset="0"/>
              </a:rPr>
              <a:t>position 3</a:t>
            </a:r>
            <a:r>
              <a:rPr lang="tr-TR" sz="2800" dirty="0" smtClean="0">
                <a:latin typeface="Arial" charset="0"/>
              </a:rPr>
              <a:t>)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</a:t>
            </a:r>
            <a:r>
              <a:rPr lang="tr-TR" sz="2800" dirty="0" smtClean="0">
                <a:latin typeface="Arial" charset="0"/>
              </a:rPr>
              <a:t>dönüşlerinde sıklıkla rastlanır. Neden?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Proline Isomers</a:t>
            </a:r>
          </a:p>
        </p:txBody>
      </p:sp>
      <p:sp>
        <p:nvSpPr>
          <p:cNvPr id="66563" name="Rectangle 9"/>
          <p:cNvSpPr>
            <a:spLocks noChangeArrowheads="1"/>
          </p:cNvSpPr>
          <p:nvPr/>
        </p:nvSpPr>
        <p:spPr bwMode="auto">
          <a:xfrm>
            <a:off x="228600" y="1295400"/>
            <a:ext cx="8763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Most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not involving proline</a:t>
            </a:r>
            <a:r>
              <a:rPr lang="en-US" sz="2800">
                <a:latin typeface="Arial" charset="0"/>
              </a:rPr>
              <a:t> are in the trans configuration (&gt;99.95%) 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For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involving proline</a:t>
            </a:r>
            <a:r>
              <a:rPr lang="en-US" sz="2800">
                <a:latin typeface="Arial" charset="0"/>
              </a:rPr>
              <a:t>, about 6% are in the cis configuration.  Most of this 6% involve </a:t>
            </a:r>
            <a:r>
              <a:rPr lang="en-US" sz="2800">
                <a:latin typeface="Symbol" charset="2"/>
              </a:rPr>
              <a:t>b</a:t>
            </a:r>
            <a:r>
              <a:rPr lang="en-US" sz="2800">
                <a:latin typeface="Arial" charset="0"/>
              </a:rPr>
              <a:t>-turns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Proline isomerization is catalyzed by proline isomerases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Circular Dichroism (CD) Analysis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105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measures the molar absorption difference </a:t>
            </a:r>
            <a:r>
              <a:rPr lang="en-US" sz="2800" smtClean="0">
                <a:latin typeface="Arial" charset="0"/>
                <a:sym typeface="Symbol" charset="2"/>
              </a:rPr>
              <a:t></a:t>
            </a:r>
            <a:r>
              <a:rPr lang="en-US" sz="2800" smtClean="0">
                <a:latin typeface="Arial" charset="0"/>
              </a:rPr>
              <a:t> of left- and right-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circularly polarized light: </a:t>
            </a:r>
            <a:r>
              <a:rPr lang="en-US" sz="2800" smtClean="0">
                <a:latin typeface="Arial" charset="0"/>
                <a:sym typeface="Symbol" charset="2"/>
              </a:rPr>
              <a:t> = </a:t>
            </a:r>
            <a:r>
              <a:rPr lang="en-US" sz="2800" baseline="-25000" smtClean="0">
                <a:latin typeface="Arial" charset="0"/>
                <a:sym typeface="Symbol" charset="2"/>
              </a:rPr>
              <a:t>L</a:t>
            </a:r>
            <a:r>
              <a:rPr lang="en-US" sz="2800" smtClean="0">
                <a:latin typeface="Arial" charset="0"/>
                <a:sym typeface="Symbol" charset="2"/>
              </a:rPr>
              <a:t> </a:t>
            </a:r>
            <a:r>
              <a:rPr lang="en-US" sz="2800" smtClean="0">
                <a:latin typeface="Arial" charset="0"/>
                <a:cs typeface="Arial" charset="0"/>
                <a:sym typeface="Symbol" charset="2"/>
              </a:rPr>
              <a:t>– </a:t>
            </a:r>
            <a:r>
              <a:rPr lang="en-US" sz="2800" smtClean="0">
                <a:latin typeface="Arial" charset="0"/>
                <a:sym typeface="Symbol" charset="2"/>
              </a:rPr>
              <a:t></a:t>
            </a:r>
            <a:r>
              <a:rPr lang="en-US" sz="2800" baseline="-25000" smtClean="0">
                <a:latin typeface="Arial" charset="0"/>
                <a:sym typeface="Symbol" charset="2"/>
              </a:rPr>
              <a:t>R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Chromophores in the chiral environment</a:t>
            </a:r>
            <a:r>
              <a:rPr lang="en-US" sz="2800" smtClean="0">
                <a:latin typeface="Arial" charset="0"/>
              </a:rPr>
              <a:t> produce characteristic signals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signals from peptide bonds depend on the chain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conformation</a:t>
            </a:r>
            <a:r>
              <a:rPr lang="en-US" sz="2800" smtClean="0"/>
              <a:t>  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1" hangingPunct="1"/>
            <a:endParaRPr lang="en-US" sz="4400">
              <a:latin typeface="Arial" charset="0"/>
            </a:endParaRPr>
          </a:p>
        </p:txBody>
      </p:sp>
      <p:sp>
        <p:nvSpPr>
          <p:cNvPr id="69635" name="Text Box 8"/>
          <p:cNvSpPr txBox="1">
            <a:spLocks noChangeArrowheads="1"/>
          </p:cNvSpPr>
          <p:nvPr/>
        </p:nvSpPr>
        <p:spPr bwMode="auto">
          <a:xfrm>
            <a:off x="228600" y="1295400"/>
            <a:ext cx="8534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eaLnBrk="1" hangingPunct="1">
              <a:buFontTx/>
              <a:buChar char="•"/>
            </a:pPr>
            <a:r>
              <a:rPr lang="tr-TR" sz="2800" dirty="0" smtClean="0">
                <a:latin typeface="Arial" charset="0"/>
              </a:rPr>
              <a:t>Bir proteindeki tüm atomların toplam 3D düzenlenmesi</a:t>
            </a:r>
          </a:p>
          <a:p>
            <a:pPr marL="225425" indent="-225425" eaLnBrk="1" hangingPunct="1">
              <a:buFontTx/>
              <a:buChar char="•"/>
            </a:pPr>
            <a:r>
              <a:rPr lang="tr-TR" sz="2800" dirty="0" smtClean="0">
                <a:latin typeface="Arial" charset="0"/>
              </a:rPr>
              <a:t>İkincil yapı-birincil yapıdaki polipeptit bölmesindeki komşu aa uzaysal düzenlemesini ifade eder;</a:t>
            </a:r>
          </a:p>
          <a:p>
            <a:pPr marL="225425" indent="-225425" eaLnBrk="1" hangingPunct="1">
              <a:buFontTx/>
              <a:buChar char="•"/>
            </a:pPr>
            <a:r>
              <a:rPr lang="tr-TR" sz="2800" dirty="0" smtClean="0">
                <a:latin typeface="Arial" charset="0"/>
              </a:rPr>
              <a:t>Üçüncül yapı- aa dizisinin daha geniş bir aralığını ifade eder. </a:t>
            </a:r>
          </a:p>
          <a:p>
            <a:pPr marL="225425" indent="-225425" eaLnBrk="1" hangingPunct="1">
              <a:buFontTx/>
              <a:buChar char="•"/>
            </a:pPr>
            <a:r>
              <a:rPr lang="tr-TR" sz="2800" dirty="0" smtClean="0">
                <a:latin typeface="Arial" charset="0"/>
              </a:rPr>
              <a:t>Polipeptit dizisinde birbirinden uzakta olan veya ikincil yapının farklı türlerinde bulunan aa bir proteinin tamamen katlanmış yapısı içinde etkinleşebilirler.</a:t>
            </a:r>
          </a:p>
          <a:p>
            <a:pPr marL="225425" indent="-225425" algn="ctr" eaLnBrk="1" hangingPunct="1"/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69636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</a:t>
            </a:r>
            <a:r>
              <a:rPr lang="tr-TR" dirty="0" smtClean="0">
                <a:solidFill>
                  <a:srgbClr val="2FB0DC"/>
                </a:solidFill>
              </a:rPr>
              <a:t> -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Üçüncül Yapı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69637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9906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Dördüncül Yapı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tr-TR" sz="2400" dirty="0" smtClean="0">
                <a:latin typeface="Arial" charset="0"/>
              </a:rPr>
              <a:t> Bazı proteinler benzer ya da farklı olabilen iki ya da daha fazla aynı polipeptit zinciri veya alt birim içerir. </a:t>
            </a:r>
          </a:p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endParaRPr lang="tr-TR" sz="2400" dirty="0" smtClean="0">
              <a:latin typeface="Arial" charset="0"/>
            </a:endParaRPr>
          </a:p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tr-TR" sz="2400" dirty="0" smtClean="0">
                <a:latin typeface="Arial" charset="0"/>
              </a:rPr>
              <a:t> Proteinlerin alt birimlerinin 3D kompleksler halinde düzenlenmesine dördüncül yapı denir. </a:t>
            </a:r>
          </a:p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endParaRPr lang="tr-TR" sz="2400" dirty="0" smtClean="0">
              <a:latin typeface="Arial" charset="0"/>
            </a:endParaRPr>
          </a:p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tr-TR" sz="2400" dirty="0" smtClean="0">
                <a:latin typeface="Arial" charset="0"/>
              </a:rPr>
              <a:t>Bu nedenler proteinler 2 gruba ayrılabiliir:</a:t>
            </a:r>
          </a:p>
          <a:p>
            <a:pPr lvl="2" indent="-457200" algn="l" eaLnBrk="1" hangingPunct="1">
              <a:lnSpc>
                <a:spcPct val="10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sz="2000" dirty="0" err="1" smtClean="0">
                <a:latin typeface="Arial" charset="0"/>
              </a:rPr>
              <a:t>lifsi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proteinler</a:t>
            </a:r>
            <a:endParaRPr lang="en-US" sz="2000" dirty="0" smtClean="0">
              <a:latin typeface="Arial" charset="0"/>
            </a:endParaRPr>
          </a:p>
          <a:p>
            <a:pPr marL="1023938" lvl="3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en-US" sz="1600" dirty="0" smtClean="0">
                <a:latin typeface="Arial" charset="0"/>
              </a:rPr>
              <a:t> </a:t>
            </a:r>
            <a:r>
              <a:rPr lang="tr-TR" sz="1600" dirty="0" smtClean="0">
                <a:latin typeface="Arial" charset="0"/>
              </a:rPr>
              <a:t>tek tip bir ikincil yapıya sahiptirler., üçüncül yapışarı basittir.</a:t>
            </a:r>
          </a:p>
          <a:p>
            <a:pPr marL="1023938" lvl="3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tr-TR" sz="1600" dirty="0" smtClean="0">
                <a:latin typeface="Arial" charset="0"/>
              </a:rPr>
              <a:t>Destek, şekil ve dış korma sağlar</a:t>
            </a:r>
            <a:endParaRPr lang="en-US" sz="1600" dirty="0" smtClean="0">
              <a:latin typeface="Arial" charset="0"/>
            </a:endParaRPr>
          </a:p>
          <a:p>
            <a:pPr lvl="2" indent="-457200" algn="l" eaLnBrk="1" hangingPunct="1">
              <a:lnSpc>
                <a:spcPct val="10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küresel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proteinler</a:t>
            </a:r>
            <a:endParaRPr lang="en-US" sz="2000" dirty="0" smtClean="0">
              <a:latin typeface="Arial" charset="0"/>
            </a:endParaRPr>
          </a:p>
          <a:p>
            <a:pPr marL="1023938" lvl="3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en-US" sz="1600" dirty="0" smtClean="0">
                <a:latin typeface="Arial" charset="0"/>
              </a:rPr>
              <a:t> </a:t>
            </a:r>
            <a:r>
              <a:rPr lang="tr-TR" sz="1600" dirty="0" smtClean="0">
                <a:latin typeface="Arial" charset="0"/>
              </a:rPr>
              <a:t>bir laç çeşit ikincil yapıya sahiptirler</a:t>
            </a:r>
          </a:p>
          <a:p>
            <a:pPr marL="1023938" lvl="3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tr-TR" sz="1600" dirty="0" smtClean="0">
                <a:latin typeface="Arial" charset="0"/>
              </a:rPr>
              <a:t> Enzim, ve düzenleyici proteinler</a:t>
            </a:r>
          </a:p>
          <a:p>
            <a:pPr marL="1023938" lvl="3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endParaRPr lang="en-US" sz="3200" dirty="0" smtClean="0">
              <a:latin typeface="Arial" charset="0"/>
            </a:endParaRPr>
          </a:p>
        </p:txBody>
      </p:sp>
      <p:sp>
        <p:nvSpPr>
          <p:cNvPr id="109572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Peptide B</a:t>
            </a:r>
            <a:r>
              <a:rPr lang="tr-TR" dirty="0" smtClean="0">
                <a:solidFill>
                  <a:srgbClr val="2FB0DC"/>
                </a:solidFill>
              </a:rPr>
              <a:t>ağı Yapısı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19200"/>
            <a:ext cx="8153400" cy="54864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sz="2800" dirty="0" smtClean="0">
                <a:latin typeface="Arial" charset="0"/>
              </a:rPr>
              <a:t>Proteinlerin yapısı peptit bağının özelliklerine bağlıdır.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sz="2800" dirty="0" smtClean="0">
                <a:latin typeface="Arial" charset="0"/>
              </a:rPr>
              <a:t>Peptit bağının rezonans gösterir.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sz="2800" dirty="0" smtClean="0">
                <a:latin typeface="Arial" charset="0"/>
              </a:rPr>
              <a:t>Bu sayede: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dirty="0" smtClean="0">
                <a:latin typeface="Arial" charset="0"/>
              </a:rPr>
              <a:t>Daha az reaktiflik gösterirler</a:t>
            </a:r>
            <a:endParaRPr lang="en-US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dirty="0" smtClean="0">
                <a:latin typeface="Arial" charset="0"/>
              </a:rPr>
              <a:t>Esnekliğini azaltır ve peptit bağıyla bağlanmış 6 atomun aynı düzlemde olmasını sağlar</a:t>
            </a:r>
            <a:endParaRPr lang="en-US" b="1" dirty="0" smtClean="0">
              <a:solidFill>
                <a:srgbClr val="0F1AFF"/>
              </a:solidFill>
              <a:latin typeface="Arial" charset="0"/>
            </a:endParaRP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tr-TR" dirty="0" smtClean="0">
                <a:latin typeface="Arial" charset="0"/>
              </a:rPr>
              <a:t>Elektriksel dipol oluşturur, kısmi çift bağ oluşturur ve trans konumu destekler. </a:t>
            </a:r>
            <a:endParaRPr lang="en-US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Düzlemsel peptit grubu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Peptit bağı etrafında rotasyona izin verilmez.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l-GR" sz="2800" dirty="0" smtClean="0">
                <a:latin typeface="Arial" charset="0"/>
              </a:rPr>
              <a:t>α</a:t>
            </a:r>
            <a:r>
              <a:rPr lang="tr-TR" sz="2800" dirty="0" smtClean="0">
                <a:latin typeface="Arial" charset="0"/>
              </a:rPr>
              <a:t>-karbonun yağtığı bağlarda rotasyona izin verilir.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f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(phi):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tr-TR" sz="2800" dirty="0" smtClean="0">
                <a:latin typeface="Arial" charset="0"/>
                <a:sym typeface="Symbol" charset="2"/>
              </a:rPr>
              <a:t>k</a:t>
            </a:r>
            <a:r>
              <a:rPr lang="en-US" sz="2800" dirty="0" err="1" smtClean="0">
                <a:latin typeface="Arial" charset="0"/>
              </a:rPr>
              <a:t>arbon</a:t>
            </a:r>
            <a:r>
              <a:rPr lang="en-US" sz="2800" dirty="0" err="1" smtClean="0">
                <a:latin typeface="Arial" charset="0"/>
                <a:cs typeface="Arial" charset="0"/>
              </a:rPr>
              <a:t>—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ami</a:t>
            </a:r>
            <a:r>
              <a:rPr lang="tr-TR" sz="2800" dirty="0" smtClean="0">
                <a:solidFill>
                  <a:srgbClr val="0F1AFF"/>
                </a:solidFill>
                <a:latin typeface="Arial" charset="0"/>
              </a:rPr>
              <a:t>t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0F1AFF"/>
                </a:solidFill>
                <a:latin typeface="Arial" charset="0"/>
              </a:rPr>
              <a:t>azotu </a:t>
            </a:r>
            <a:r>
              <a:rPr lang="tr-TR" sz="2800" dirty="0" smtClean="0">
                <a:latin typeface="Arial" charset="0"/>
              </a:rPr>
              <a:t>bağı</a:t>
            </a:r>
            <a:r>
              <a:rPr lang="en-US" sz="28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y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(psi):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tr-TR" sz="2800" dirty="0" smtClean="0">
                <a:latin typeface="Arial" charset="0"/>
                <a:sym typeface="Symbol" charset="2"/>
              </a:rPr>
              <a:t>k</a:t>
            </a:r>
            <a:r>
              <a:rPr lang="en-US" sz="2800" dirty="0" err="1" smtClean="0">
                <a:latin typeface="Arial" charset="0"/>
              </a:rPr>
              <a:t>arbon</a:t>
            </a:r>
            <a:r>
              <a:rPr lang="en-US" sz="2800" dirty="0" smtClean="0">
                <a:latin typeface="Arial" charset="0"/>
                <a:cs typeface="Arial" charset="0"/>
              </a:rPr>
              <a:t>—</a:t>
            </a:r>
            <a:r>
              <a:rPr lang="tr-TR" sz="28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k</a:t>
            </a:r>
            <a:r>
              <a:rPr lang="en-US" sz="2800" dirty="0" err="1" smtClean="0">
                <a:solidFill>
                  <a:schemeClr val="bg2"/>
                </a:solidFill>
                <a:latin typeface="Arial" charset="0"/>
              </a:rPr>
              <a:t>arbon</a:t>
            </a:r>
            <a:r>
              <a:rPr lang="tr-TR" sz="2800" dirty="0" smtClean="0">
                <a:solidFill>
                  <a:schemeClr val="bg2"/>
                </a:solidFill>
                <a:latin typeface="Arial" charset="0"/>
              </a:rPr>
              <a:t>i</a:t>
            </a:r>
            <a:r>
              <a:rPr lang="en-US" sz="2800" dirty="0" smtClean="0">
                <a:solidFill>
                  <a:schemeClr val="bg2"/>
                </a:solidFill>
                <a:latin typeface="Arial" charset="0"/>
              </a:rPr>
              <a:t>l </a:t>
            </a:r>
            <a:r>
              <a:rPr lang="tr-TR" sz="2800" dirty="0" smtClean="0">
                <a:solidFill>
                  <a:schemeClr val="bg2"/>
                </a:solidFill>
                <a:latin typeface="Arial" charset="0"/>
              </a:rPr>
              <a:t>k</a:t>
            </a:r>
            <a:r>
              <a:rPr lang="en-US" sz="2800" dirty="0" err="1" smtClean="0">
                <a:solidFill>
                  <a:schemeClr val="bg2"/>
                </a:solidFill>
                <a:latin typeface="Arial" charset="0"/>
              </a:rPr>
              <a:t>arbon</a:t>
            </a:r>
            <a:r>
              <a:rPr lang="en-US" sz="2800" dirty="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bağı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Polipeptit tamamen uzadığında ve bütün peptit grupları aynı düzlemde olduğunda hem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smtClean="0">
                <a:latin typeface="Symbol" charset="2"/>
              </a:rPr>
              <a:t>f</a:t>
            </a:r>
            <a:r>
              <a:rPr lang="en-US" sz="2800" dirty="0" smtClean="0">
                <a:latin typeface="Arial" charset="0"/>
              </a:rPr>
              <a:t> ±180°</a:t>
            </a:r>
            <a:r>
              <a:rPr lang="tr-TR" sz="2800" dirty="0" smtClean="0">
                <a:latin typeface="Arial" charset="0"/>
              </a:rPr>
              <a:t>olarak tanımlanır.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-76200"/>
            <a:ext cx="8458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  <a:latin typeface="Symbol" charset="2"/>
              </a:rPr>
              <a:t>f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ve </a:t>
            </a:r>
            <a:r>
              <a:rPr lang="en-US" dirty="0" smtClean="0">
                <a:solidFill>
                  <a:srgbClr val="2FB0DC"/>
                </a:solidFill>
                <a:latin typeface="Symbol" charset="2"/>
              </a:rPr>
              <a:t>y</a:t>
            </a:r>
            <a:r>
              <a:rPr lang="en-US" dirty="0" smtClean="0">
                <a:solidFill>
                  <a:srgbClr val="2FB0DC"/>
                </a:solidFill>
              </a:rPr>
              <a:t> Dihedral </a:t>
            </a:r>
            <a:r>
              <a:rPr lang="tr-TR" dirty="0" smtClean="0">
                <a:solidFill>
                  <a:srgbClr val="2FB0DC"/>
                </a:solidFill>
              </a:rPr>
              <a:t>Açılarının Dağılımı</a:t>
            </a:r>
            <a:endParaRPr lang="en-US" sz="2400" dirty="0" smtClean="0">
              <a:solidFill>
                <a:srgbClr val="2FB0DC"/>
              </a:solidFill>
            </a:endParaRP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304800" y="1066800"/>
            <a:ext cx="8458200" cy="5444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tr-TR" dirty="0" smtClean="0">
                <a:latin typeface="Arial" charset="0"/>
              </a:rPr>
              <a:t>Bazı </a:t>
            </a:r>
            <a:r>
              <a:rPr lang="en-US" dirty="0" smtClean="0">
                <a:latin typeface="Symbol" charset="2"/>
              </a:rPr>
              <a:t>f</a:t>
            </a:r>
            <a:r>
              <a:rPr lang="en-US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ve </a:t>
            </a:r>
            <a:r>
              <a:rPr lang="en-US" dirty="0" smtClean="0">
                <a:latin typeface="Symbol" charset="2"/>
              </a:rPr>
              <a:t>y</a:t>
            </a:r>
            <a:r>
              <a:rPr lang="en-US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kombinasyonları aa yan zincirinde bulunan atomlar arasındaki sterik girişimlerden dolayı engellenmektedir. Bu nedenle iki açının da 0 olduğu konformasyon engellenmektedir ve sadece dönmenin referans olarak açıklandığı bir noktadır.</a:t>
            </a:r>
            <a:endParaRPr lang="en-US" dirty="0">
              <a:latin typeface="Arial" charset="0"/>
            </a:endParaRPr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tr-TR" dirty="0" smtClean="0">
                <a:latin typeface="Arial" charset="0"/>
              </a:rPr>
              <a:t>Bazı </a:t>
            </a:r>
            <a:r>
              <a:rPr lang="en-US" dirty="0" smtClean="0">
                <a:latin typeface="Symbol" charset="2"/>
              </a:rPr>
              <a:t>f</a:t>
            </a:r>
            <a:r>
              <a:rPr lang="en-US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ve </a:t>
            </a:r>
            <a:r>
              <a:rPr lang="en-US" dirty="0" smtClean="0">
                <a:latin typeface="Symbol" charset="2"/>
              </a:rPr>
              <a:t>y</a:t>
            </a:r>
            <a:r>
              <a:rPr lang="en-US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kombinasyonları ise olası H-bağlarından dolayı daha fazla desteklenir. </a:t>
            </a:r>
            <a:endParaRPr lang="en-US" dirty="0"/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 err="1">
                <a:latin typeface="Arial" charset="0"/>
              </a:rPr>
              <a:t>Ramachandran</a:t>
            </a:r>
            <a:r>
              <a:rPr lang="en-US" dirty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grafiği </a:t>
            </a:r>
            <a:r>
              <a:rPr lang="en-US" dirty="0" smtClean="0">
                <a:latin typeface="Symbol" charset="2"/>
              </a:rPr>
              <a:t>f</a:t>
            </a:r>
            <a:r>
              <a:rPr lang="en-US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ve </a:t>
            </a:r>
            <a:r>
              <a:rPr lang="en-US" dirty="0" smtClean="0">
                <a:latin typeface="Symbol" charset="2"/>
              </a:rPr>
              <a:t>y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dihedral </a:t>
            </a:r>
            <a:r>
              <a:rPr lang="tr-TR" dirty="0" smtClean="0">
                <a:latin typeface="Arial" charset="0"/>
              </a:rPr>
              <a:t>açılarını alabileceği değerleri gösterir.</a:t>
            </a:r>
            <a:endParaRPr lang="en-US" dirty="0">
              <a:latin typeface="Arial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tr-TR" dirty="0" smtClean="0">
                <a:latin typeface="Arial" charset="0"/>
              </a:rPr>
              <a:t> ikincil yapıyı ortaya çıkartır.</a:t>
            </a:r>
            <a:r>
              <a:rPr lang="en-US" dirty="0" smtClean="0">
                <a:latin typeface="Arial" charset="0"/>
              </a:rPr>
              <a:t> </a:t>
            </a:r>
            <a:endParaRPr lang="en-US" dirty="0">
              <a:latin typeface="Arial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en-US" sz="1400" dirty="0"/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>
            <a:off x="533400" y="914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İkincil Yapı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95400"/>
            <a:ext cx="83058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Polipeptidin seçilen herhangi bir bölmesini ifade eder ve yan zincirlerinin konformasyonunu veya diğer bölümlerle ilişkisini dikkate almadan ana zincir atomlarının uzaysal düzenlemlerini açıklar. 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Birkaç tipi kararlıdır ve protein yapısında yaygın olarak bulunur. </a:t>
            </a:r>
            <a:endParaRPr lang="en-US" sz="2800" dirty="0" smtClean="0">
              <a:latin typeface="Arial" charset="0"/>
            </a:endParaRPr>
          </a:p>
          <a:p>
            <a:pPr marL="914400" lvl="1" indent="-457200" eaLnBrk="1" hangingPunct="1">
              <a:lnSpc>
                <a:spcPct val="105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 </a:t>
            </a:r>
            <a:r>
              <a:rPr lang="tr-TR" sz="2400" b="1" dirty="0" smtClean="0">
                <a:solidFill>
                  <a:srgbClr val="0F1AFF"/>
                </a:solidFill>
                <a:latin typeface="Arial" charset="0"/>
              </a:rPr>
              <a:t>sarmalı</a:t>
            </a:r>
            <a:endParaRPr lang="en-US" sz="2400" dirty="0" smtClean="0">
              <a:latin typeface="Arial" charset="0"/>
            </a:endParaRPr>
          </a:p>
          <a:p>
            <a:pPr marL="914400" lvl="1" indent="-457200" eaLnBrk="1" hangingPunct="1">
              <a:lnSpc>
                <a:spcPct val="105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</a:t>
            </a:r>
            <a:r>
              <a:rPr lang="en-US" sz="2400" b="1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tr-TR" sz="2400" b="1" dirty="0" smtClean="0">
                <a:solidFill>
                  <a:srgbClr val="0F1AFF"/>
                </a:solidFill>
                <a:latin typeface="Arial" charset="0"/>
              </a:rPr>
              <a:t>konformasyonu</a:t>
            </a:r>
          </a:p>
          <a:p>
            <a:pPr marL="914400" lvl="1" indent="-457200" eaLnBrk="1" hangingPunct="1">
              <a:lnSpc>
                <a:spcPct val="105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</a:t>
            </a:r>
            <a:r>
              <a:rPr lang="tr-TR" sz="24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 dönüşü</a:t>
            </a:r>
            <a:endParaRPr lang="en-US" sz="2400" b="1" dirty="0" smtClean="0">
              <a:solidFill>
                <a:srgbClr val="0F1AFF"/>
              </a:solidFill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Düzenli bir örüntünün olmadığı yerde ikincil yapı rastgele yumak olarak adlandırılır. </a:t>
            </a:r>
            <a:endParaRPr lang="en-US" sz="2800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  <a:sym typeface="Symbol" charset="2"/>
              </a:rPr>
              <a:t>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sarmalı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762000"/>
            <a:ext cx="83058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dihedral (N</a:t>
            </a:r>
            <a:r>
              <a:rPr lang="en-US" sz="2800" dirty="0" smtClean="0">
                <a:latin typeface="Arial" charset="0"/>
                <a:cs typeface="Arial" charset="0"/>
              </a:rPr>
              <a:t>–</a:t>
            </a:r>
            <a:r>
              <a:rPr lang="en-US" sz="2800" dirty="0" smtClean="0">
                <a:latin typeface="Arial" charset="0"/>
              </a:rPr>
              <a:t>C</a:t>
            </a:r>
            <a:r>
              <a:rPr lang="en-US" sz="2800" baseline="-25000" dirty="0" smtClean="0">
                <a:latin typeface="Arial" charset="0"/>
                <a:sym typeface="Symbol" charset="2"/>
              </a:rPr>
              <a:t></a:t>
            </a:r>
            <a:r>
              <a:rPr lang="en-US" sz="2800" dirty="0" smtClean="0">
                <a:latin typeface="Arial" charset="0"/>
                <a:cs typeface="Arial" charset="0"/>
              </a:rPr>
              <a:t>—C–N) </a:t>
            </a:r>
            <a:r>
              <a:rPr lang="tr-TR" sz="2800" dirty="0" smtClean="0">
                <a:latin typeface="Arial" charset="0"/>
                <a:cs typeface="Arial" charset="0"/>
              </a:rPr>
              <a:t>açısının </a:t>
            </a:r>
            <a:r>
              <a:rPr lang="en-US" sz="2800" dirty="0" smtClean="0">
                <a:latin typeface="Symbol" charset="2"/>
              </a:rPr>
              <a:t>0</a:t>
            </a:r>
            <a:r>
              <a:rPr lang="en-US" sz="2800" dirty="0" smtClean="0">
                <a:latin typeface="Symbol" charset="2"/>
                <a:sym typeface="Symbol" charset="2"/>
              </a:rPr>
              <a:t> &lt; </a:t>
            </a:r>
            <a:r>
              <a:rPr lang="en-US" sz="2800" dirty="0" smtClean="0">
                <a:latin typeface="Symbol" charset="2"/>
              </a:rPr>
              <a:t>y &lt;  -70</a:t>
            </a:r>
            <a:r>
              <a:rPr lang="en-US" sz="2800" dirty="0" smtClean="0">
                <a:latin typeface="Symbol" charset="2"/>
                <a:sym typeface="Symbol" charset="2"/>
              </a:rPr>
              <a:t></a:t>
            </a:r>
            <a:r>
              <a:rPr lang="tr-TR" sz="2800" dirty="0" smtClean="0">
                <a:latin typeface="Symbol" charset="2"/>
                <a:sym typeface="Symbol" charset="2"/>
              </a:rPr>
              <a:t> </a:t>
            </a:r>
            <a:r>
              <a:rPr lang="tr-TR" sz="2800" dirty="0" smtClean="0">
                <a:latin typeface="+mj-lt"/>
                <a:sym typeface="Symbol" charset="2"/>
              </a:rPr>
              <a:t>aralığında olmasından dolayı omurgası daha kompakttır. </a:t>
            </a: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+mj-lt"/>
                <a:sym typeface="Symbol" charset="2"/>
              </a:rPr>
              <a:t>Polipeptit omurgası, sarmalın ortasında uçtan uca uzunlamasına çizilen hayali bir eksen etrafına sıkıca sarmalanmıştır. </a:t>
            </a: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+mj-lt"/>
                <a:sym typeface="Symbol" charset="2"/>
              </a:rPr>
              <a:t>R gruplar sarmal omurgasından dışarı doğru yönelmiştir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Yanyana olan amit gruplarının H-bağlarıyla bir bağlanması ile sarmal birarada tutulur. </a:t>
            </a: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Niçin diğer bir çok olası konformasyondan daha kolay oluşur?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533400" y="685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</a:t>
            </a:r>
            <a:r>
              <a:rPr lang="en-US" smtClean="0">
                <a:solidFill>
                  <a:srgbClr val="2FB0DC"/>
                </a:solidFill>
                <a:sym typeface="Symbol" charset="2"/>
              </a:rPr>
              <a:t></a:t>
            </a:r>
            <a:r>
              <a:rPr lang="en-US" smtClean="0">
                <a:solidFill>
                  <a:srgbClr val="2FB0DC"/>
                </a:solidFill>
              </a:rPr>
              <a:t> helix: Top View</a:t>
            </a:r>
          </a:p>
        </p:txBody>
      </p:sp>
      <p:sp>
        <p:nvSpPr>
          <p:cNvPr id="45059" name="Rectangle 8"/>
          <p:cNvSpPr>
            <a:spLocks noChangeArrowheads="1"/>
          </p:cNvSpPr>
          <p:nvPr/>
        </p:nvSpPr>
        <p:spPr bwMode="auto">
          <a:xfrm>
            <a:off x="228600" y="1447800"/>
            <a:ext cx="8534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The inner diameter of the helix (no side-chains) is about 4 </a:t>
            </a:r>
            <a:r>
              <a:rPr lang="en-US" sz="2800" dirty="0">
                <a:latin typeface="Arial" charset="0"/>
                <a:cs typeface="Arial" charset="0"/>
              </a:rPr>
              <a:t>– 5 Å</a:t>
            </a:r>
          </a:p>
          <a:p>
            <a:pPr marL="742950" lvl="1" indent="-28575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  <a:cs typeface="Arial" charset="0"/>
              </a:rPr>
              <a:t>Too small for anything to fit “inside” </a:t>
            </a:r>
          </a:p>
          <a:p>
            <a:pPr marL="342900" indent="-34290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  <a:cs typeface="Arial" charset="0"/>
              </a:rPr>
              <a:t>The outer diameter of the helix (with side chains) is 10 – 12 Å</a:t>
            </a:r>
          </a:p>
          <a:p>
            <a:pPr marL="742950" lvl="1" indent="-28575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  <a:cs typeface="Arial" charset="0"/>
              </a:rPr>
              <a:t>Happens to fit well into the major groove of </a:t>
            </a:r>
            <a:r>
              <a:rPr lang="en-US" sz="2800" dirty="0" err="1">
                <a:latin typeface="Arial" charset="0"/>
                <a:cs typeface="Arial" charset="0"/>
              </a:rPr>
              <a:t>dsDNA</a:t>
            </a:r>
            <a:endParaRPr lang="en-US" sz="2800" dirty="0">
              <a:latin typeface="Arial" charset="0"/>
              <a:cs typeface="Arial" charset="0"/>
            </a:endParaRPr>
          </a:p>
          <a:p>
            <a:pPr marL="342900" indent="-34290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  <a:cs typeface="Arial" charset="0"/>
              </a:rPr>
              <a:t>Residues 1 and 8 align nicely on top of each other</a:t>
            </a:r>
          </a:p>
          <a:p>
            <a:pPr marL="742950" lvl="1" indent="-285750" eaLnBrk="1" hangingPunct="1">
              <a:lnSpc>
                <a:spcPct val="105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rgbClr val="FB0906"/>
                </a:solidFill>
                <a:latin typeface="Arial" charset="0"/>
                <a:cs typeface="Arial" charset="0"/>
              </a:rPr>
              <a:t>What kind of sequence gives an helix with one hydrophobic face?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Helix Dipole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19200"/>
            <a:ext cx="81534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Recall that the peptide bond has a strong dipole moment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Carbonyl </a:t>
            </a:r>
            <a:r>
              <a:rPr lang="en-US" sz="2400" smtClean="0">
                <a:solidFill>
                  <a:srgbClr val="0F1AFF"/>
                </a:solidFill>
                <a:latin typeface="Arial" charset="0"/>
              </a:rPr>
              <a:t>O negative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Amide </a:t>
            </a:r>
            <a:r>
              <a:rPr lang="en-US" sz="2400" smtClean="0">
                <a:solidFill>
                  <a:srgbClr val="FB0906"/>
                </a:solidFill>
                <a:latin typeface="Arial" charset="0"/>
              </a:rPr>
              <a:t>H positive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All peptide bonds in the </a:t>
            </a:r>
            <a:r>
              <a:rPr lang="en-US" sz="2800" smtClean="0">
                <a:latin typeface="Arial" charset="0"/>
                <a:sym typeface="Symbol" charset="2"/>
              </a:rPr>
              <a:t> helix </a:t>
            </a:r>
            <a:r>
              <a:rPr lang="en-US" sz="2800" smtClean="0">
                <a:latin typeface="Arial" charset="0"/>
              </a:rPr>
              <a:t>have a similar orientation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The </a:t>
            </a:r>
            <a:r>
              <a:rPr lang="en-US" sz="2800" smtClean="0">
                <a:latin typeface="Arial" charset="0"/>
                <a:sym typeface="Symbol" charset="2"/>
              </a:rPr>
              <a:t></a:t>
            </a:r>
            <a:r>
              <a:rPr lang="en-US" sz="2800" smtClean="0">
                <a:latin typeface="Arial" charset="0"/>
              </a:rPr>
              <a:t> helix has a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large macroscopic dipole moment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Negatively charged residues often occur near the positive end of the helix dipole</a:t>
            </a:r>
          </a:p>
          <a:p>
            <a:pPr eaLnBrk="1" hangingPunct="1"/>
            <a:endParaRPr lang="en-US" sz="2400" smtClean="0">
              <a:latin typeface="Arial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2FB0DC"/>
                </a:solidFill>
                <a:sym typeface="Symbol" charset="2"/>
              </a:rPr>
              <a:t></a:t>
            </a:r>
            <a:r>
              <a:rPr lang="en-US" sz="3600" dirty="0" smtClean="0">
                <a:solidFill>
                  <a:srgbClr val="2FB0DC"/>
                </a:solidFill>
              </a:rPr>
              <a:t> </a:t>
            </a:r>
            <a:r>
              <a:rPr lang="tr-TR" sz="3600" dirty="0" smtClean="0">
                <a:solidFill>
                  <a:srgbClr val="2FB0DC"/>
                </a:solidFill>
              </a:rPr>
              <a:t>Konformasyonu Polipeptit Zincirini Tabakalar Halinde Düzenler 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143000"/>
            <a:ext cx="87630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Polipeptit zincirinin daha uzatılmış bir konformasyonudur. </a:t>
            </a:r>
          </a:p>
          <a:p>
            <a:pPr lvl="1" eaLnBrk="1" hangingPunct="1">
              <a:lnSpc>
                <a:spcPct val="105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Symbol" charset="2"/>
              </a:rPr>
              <a:t>y</a:t>
            </a:r>
            <a:r>
              <a:rPr lang="en-US" sz="2400" dirty="0" smtClean="0">
                <a:latin typeface="Arial" charset="0"/>
              </a:rPr>
              <a:t> dihedral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(N</a:t>
            </a:r>
            <a:r>
              <a:rPr lang="en-US" sz="2400" dirty="0" smtClean="0">
                <a:latin typeface="Arial" charset="0"/>
                <a:cs typeface="Arial" charset="0"/>
              </a:rPr>
              <a:t>–</a:t>
            </a:r>
            <a:r>
              <a:rPr lang="en-US" sz="2400" dirty="0" smtClean="0">
                <a:latin typeface="Arial" charset="0"/>
              </a:rPr>
              <a:t>C</a:t>
            </a:r>
            <a:r>
              <a:rPr lang="en-US" sz="2400" baseline="-25000" dirty="0" smtClean="0">
                <a:latin typeface="Arial" charset="0"/>
                <a:sym typeface="Symbol" charset="2"/>
              </a:rPr>
              <a:t></a:t>
            </a:r>
            <a:r>
              <a:rPr lang="en-US" sz="2400" dirty="0" smtClean="0">
                <a:latin typeface="Arial" charset="0"/>
                <a:cs typeface="Arial" charset="0"/>
              </a:rPr>
              <a:t>—C–N) </a:t>
            </a:r>
            <a:r>
              <a:rPr lang="tr-TR" sz="2400" dirty="0" smtClean="0">
                <a:latin typeface="Arial" charset="0"/>
                <a:cs typeface="Arial" charset="0"/>
              </a:rPr>
              <a:t>açısı</a:t>
            </a:r>
            <a:r>
              <a:rPr lang="en-US" sz="2400" dirty="0" smtClean="0">
                <a:latin typeface="Symbol" charset="2"/>
              </a:rPr>
              <a:t>  </a:t>
            </a:r>
            <a:r>
              <a:rPr lang="en-US" sz="2400" dirty="0" smtClean="0">
                <a:latin typeface="+mj-lt"/>
              </a:rPr>
              <a:t>90</a:t>
            </a:r>
            <a:r>
              <a:rPr lang="en-US" sz="2400" dirty="0" smtClean="0">
                <a:latin typeface="+mj-lt"/>
                <a:sym typeface="Symbol" charset="2"/>
              </a:rPr>
              <a:t> </a:t>
            </a:r>
            <a:r>
              <a:rPr lang="en-US" sz="2400" dirty="0" smtClean="0">
                <a:latin typeface="Symbol" charset="2"/>
                <a:sym typeface="Symbol" charset="2"/>
              </a:rPr>
              <a:t>&lt; </a:t>
            </a:r>
            <a:r>
              <a:rPr lang="en-US" sz="2400" dirty="0" smtClean="0">
                <a:latin typeface="Symbol" charset="2"/>
              </a:rPr>
              <a:t>y &lt;  </a:t>
            </a:r>
            <a:r>
              <a:rPr lang="en-US" sz="2400" dirty="0" smtClean="0">
                <a:latin typeface="+mj-lt"/>
              </a:rPr>
              <a:t>180</a:t>
            </a:r>
            <a:r>
              <a:rPr lang="en-US" sz="2400" dirty="0" smtClean="0">
                <a:latin typeface="Symbol" charset="2"/>
                <a:sym typeface="Symbol" charset="2"/>
              </a:rPr>
              <a:t></a:t>
            </a:r>
            <a:r>
              <a:rPr lang="tr-TR" sz="2400" dirty="0" smtClean="0">
                <a:latin typeface="Symbol" charset="2"/>
                <a:sym typeface="Symbol" charset="2"/>
              </a:rPr>
              <a:t> </a:t>
            </a:r>
            <a:r>
              <a:rPr lang="tr-TR" sz="2400" dirty="0" smtClean="0">
                <a:latin typeface="+mj-lt"/>
                <a:sym typeface="Symbol" charset="2"/>
              </a:rPr>
              <a:t>aralığındadır</a:t>
            </a:r>
            <a:endParaRPr lang="en-US" sz="2400" dirty="0" smtClean="0">
              <a:latin typeface="Symbol" charset="2"/>
              <a:sym typeface="Symbol" charset="2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Peptit bağının düzlemsel yapısı ve tetrahedral geometrisinden dolayı zikzak olarak uzayan polipeptit zincirleri yan yana dizilirler.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Tabakalar halinde oluşan bu düzenlemede H-bağlari polipeptit zincirinin komşu bölgeleri arasında oluşur.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sz="2800" dirty="0" smtClean="0">
                <a:latin typeface="Arial" charset="0"/>
              </a:rPr>
              <a:t>R grupları tabakadan dışarı doğru pozisyonda bulunur. </a:t>
            </a:r>
            <a:r>
              <a:rPr lang="tr-TR" sz="2000" dirty="0" smtClean="0">
                <a:latin typeface="Arial" charset="0"/>
              </a:rPr>
              <a:t>Ve genellikle küçük R gruplarına ihtiyaç vardır, örnek??</a:t>
            </a:r>
            <a:endParaRPr lang="en-US" sz="2800" dirty="0" smtClean="0">
              <a:latin typeface="Symbol" charset="2"/>
              <a:sym typeface="Symbol" charset="2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2305</TotalTime>
  <Words>919</Words>
  <Application>Microsoft Office PowerPoint</Application>
  <PresentationFormat>Ekran Gösterisi (4:3)</PresentationFormat>
  <Paragraphs>99</Paragraphs>
  <Slides>15</Slides>
  <Notes>5</Notes>
  <HiddenSlides>4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Blank Presentation</vt:lpstr>
      <vt:lpstr>Slayt 1</vt:lpstr>
      <vt:lpstr>Peptide Bağı Yapısı</vt:lpstr>
      <vt:lpstr>Düzlemsel peptit grubu</vt:lpstr>
      <vt:lpstr>f ve y Dihedral Açılarının Dağılımı</vt:lpstr>
      <vt:lpstr>İkincil Yapı</vt:lpstr>
      <vt:lpstr> sarmalı</vt:lpstr>
      <vt:lpstr>The  helix: Top View</vt:lpstr>
      <vt:lpstr>The Helix Dipole</vt:lpstr>
      <vt:lpstr> Konformasyonu Polipeptit Zincirini Tabakalar Halinde Düzenler </vt:lpstr>
      <vt:lpstr>Parallel ve Tersparallel b Tabakaları</vt:lpstr>
      <vt:lpstr> b Dönüşü</vt:lpstr>
      <vt:lpstr>Proline Isomers</vt:lpstr>
      <vt:lpstr>Circular Dichroism (CD) Analysis</vt:lpstr>
      <vt:lpstr>Protein - Üçüncül Yapı</vt:lpstr>
      <vt:lpstr>Dördüncül Yapı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Proteins: Structure, Function, Folding</dc:title>
  <dc:subject>Biochemistry</dc:subject>
  <dc:creator>Dr. Kalju Kahn</dc:creator>
  <cp:lastModifiedBy>ASUSPC</cp:lastModifiedBy>
  <cp:revision>170</cp:revision>
  <dcterms:created xsi:type="dcterms:W3CDTF">2003-02-11T13:02:49Z</dcterms:created>
  <dcterms:modified xsi:type="dcterms:W3CDTF">2018-02-12T13:56:58Z</dcterms:modified>
</cp:coreProperties>
</file>