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3" r:id="rId2"/>
    <p:sldId id="267" r:id="rId3"/>
    <p:sldId id="270" r:id="rId4"/>
    <p:sldId id="276" r:id="rId5"/>
    <p:sldId id="277" r:id="rId6"/>
    <p:sldId id="278" r:id="rId7"/>
    <p:sldId id="283" r:id="rId8"/>
    <p:sldId id="284" r:id="rId9"/>
    <p:sldId id="285" r:id="rId10"/>
    <p:sldId id="286" r:id="rId11"/>
    <p:sldId id="287" r:id="rId12"/>
    <p:sldId id="288" r:id="rId13"/>
    <p:sldId id="290" r:id="rId14"/>
    <p:sldId id="291" r:id="rId15"/>
    <p:sldId id="292" r:id="rId16"/>
    <p:sldId id="294" r:id="rId17"/>
    <p:sldId id="298" r:id="rId18"/>
    <p:sldId id="300" r:id="rId19"/>
    <p:sldId id="32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87B48-B265-4E15-ADA0-1C3FDEBDA37B}" type="datetimeFigureOut">
              <a:rPr lang="tr-TR" smtClean="0"/>
              <a:t>1.11.2020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6B4A18-88EE-469E-AEDA-EAABD8D64631}" type="slidenum">
              <a:rPr lang="tr-TR" smtClean="0"/>
              <a:t>‹#›</a:t>
            </a:fld>
            <a:endParaRPr lang="tr-TR"/>
          </a:p>
        </p:txBody>
      </p:sp>
    </p:spTree>
    <p:extLst>
      <p:ext uri="{BB962C8B-B14F-4D97-AF65-F5344CB8AC3E}">
        <p14:creationId xmlns:p14="http://schemas.microsoft.com/office/powerpoint/2010/main" val="13982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61604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89397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189505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190753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143B99A-3AA4-41D5-9265-F12580F4EFC5}" type="datetimeFigureOut">
              <a:rPr lang="tr-TR" smtClean="0"/>
              <a:t>1.11.2020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3760554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143B99A-3AA4-41D5-9265-F12580F4EFC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2074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143B99A-3AA4-41D5-9265-F12580F4EFC5}" type="datetimeFigureOut">
              <a:rPr lang="tr-TR" smtClean="0"/>
              <a:t>1.11.2020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3291663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143B99A-3AA4-41D5-9265-F12580F4EFC5}" type="datetimeFigureOut">
              <a:rPr lang="tr-TR" smtClean="0"/>
              <a:t>1.11.2020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2301385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143B99A-3AA4-41D5-9265-F12580F4EFC5}" type="datetimeFigureOut">
              <a:rPr lang="tr-TR" smtClean="0"/>
              <a:t>1.11.2020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420727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43B99A-3AA4-41D5-9265-F12580F4EFC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4106260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43B99A-3AA4-41D5-9265-F12580F4EFC5}" type="datetimeFigureOut">
              <a:rPr lang="tr-TR" smtClean="0"/>
              <a:t>1.11.2020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710633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3B99A-3AA4-41D5-9265-F12580F4EFC5}" type="datetimeFigureOut">
              <a:rPr lang="tr-TR" smtClean="0"/>
              <a:t>1.11.2020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11EA-C3E7-4D25-9C5E-1A59C6B2FE06}" type="slidenum">
              <a:rPr lang="tr-TR" smtClean="0"/>
              <a:t>‹#›</a:t>
            </a:fld>
            <a:endParaRPr lang="tr-TR"/>
          </a:p>
        </p:txBody>
      </p:sp>
    </p:spTree>
    <p:extLst>
      <p:ext uri="{BB962C8B-B14F-4D97-AF65-F5344CB8AC3E}">
        <p14:creationId xmlns:p14="http://schemas.microsoft.com/office/powerpoint/2010/main" val="176799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4800" dirty="0" smtClean="0"/>
              <a:t>            </a:t>
            </a:r>
            <a:r>
              <a:rPr lang="tr-TR" sz="3600" dirty="0" smtClean="0">
                <a:latin typeface="Times New Roman" panose="02020603050405020304" pitchFamily="18" charset="0"/>
                <a:cs typeface="Times New Roman" panose="02020603050405020304" pitchFamily="18" charset="0"/>
              </a:rPr>
              <a:t>KAYNAŞTIRMA UYGULAMARI VE     		ÇOCUKLARIN DESTEKLENMESİ</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744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500" dirty="0">
                <a:solidFill>
                  <a:prstClr val="black"/>
                </a:solidFill>
                <a:latin typeface="Calibri" panose="020F0502020204030204" pitchFamily="34" charset="0"/>
                <a:ea typeface="Times New Roman" panose="02020603050405020304" pitchFamily="18" charset="0"/>
                <a:cs typeface="Calibri" panose="020F0502020204030204" pitchFamily="34" charset="0"/>
              </a:rPr>
              <a:t>Kaynaştırma eğitiminin başarı ile uygulanmasında en önemli faktörlerden biri öğretmendir</a:t>
            </a:r>
            <a:r>
              <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rPr>
              <a:t>.</a:t>
            </a:r>
          </a:p>
          <a:p>
            <a:pPr lvl="0"/>
            <a:r>
              <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tr-TR" sz="3500" dirty="0">
                <a:solidFill>
                  <a:prstClr val="black"/>
                </a:solidFill>
                <a:latin typeface="Calibri" panose="020F0502020204030204" pitchFamily="34" charset="0"/>
                <a:ea typeface="Times New Roman" panose="02020603050405020304" pitchFamily="18" charset="0"/>
                <a:cs typeface="Calibri" panose="020F0502020204030204" pitchFamily="34" charset="0"/>
              </a:rPr>
              <a:t>Öğretmenin engelli çocukları kabul eden bir tutum içinde olması, sınıftaki normal gelişim gösteren çocukların engelli akranlarına karşı tutumlarını da etkilemektedir. </a:t>
            </a:r>
            <a:endPar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38455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Calibri" panose="020F0502020204030204" pitchFamily="34" charset="0"/>
                <a:ea typeface="Times New Roman" panose="02020603050405020304" pitchFamily="18" charset="0"/>
                <a:cs typeface="Calibri" panose="020F0502020204030204" pitchFamily="34" charset="0"/>
              </a:rPr>
              <a:t>Öğretmenlerin kaynaştırma eğitimine yönelik tutumlarını çocuğun engel türü, engel derecesi ve öğretmenin aldığı destek hizmetleri </a:t>
            </a:r>
            <a:r>
              <a:rPr lang="tr-TR" dirty="0" smtClean="0">
                <a:latin typeface="Calibri" panose="020F0502020204030204" pitchFamily="34" charset="0"/>
                <a:ea typeface="Times New Roman" panose="02020603050405020304" pitchFamily="18" charset="0"/>
                <a:cs typeface="Calibri" panose="020F0502020204030204" pitchFamily="34" charset="0"/>
              </a:rPr>
              <a:t>etkileyebilmektedir</a:t>
            </a:r>
            <a:r>
              <a:rPr lang="tr-TR" dirty="0" smtClean="0">
                <a:latin typeface="Calibri" panose="020F0502020204030204" pitchFamily="34" charset="0"/>
                <a:ea typeface="Times New Roman" panose="02020603050405020304" pitchFamily="18" charset="0"/>
                <a:cs typeface="Calibri" panose="020F0502020204030204" pitchFamily="34" charset="0"/>
              </a:rPr>
              <a:t>.</a:t>
            </a:r>
            <a:endParaRPr lang="tr-TR" dirty="0" smtClean="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981153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Calibri" panose="020F0502020204030204" pitchFamily="34" charset="0"/>
                <a:ea typeface="Times New Roman" panose="02020603050405020304" pitchFamily="18" charset="0"/>
                <a:cs typeface="Calibri" panose="020F0502020204030204" pitchFamily="34" charset="0"/>
              </a:rPr>
              <a:t>Öğretmenlerin en büyük kaygıları bilgi eksikliğinden kaynaklanmaktadır. Bu kaygıları ortadan kaldırmak için </a:t>
            </a:r>
            <a:r>
              <a:rPr lang="tr-TR" sz="3200" dirty="0" smtClean="0">
                <a:latin typeface="Calibri" panose="020F0502020204030204" pitchFamily="34" charset="0"/>
                <a:ea typeface="Times New Roman" panose="02020603050405020304" pitchFamily="18" charset="0"/>
                <a:cs typeface="Calibri" panose="020F0502020204030204" pitchFamily="34" charset="0"/>
              </a:rPr>
              <a:t>Kaynaştırma eğitimi </a:t>
            </a:r>
            <a:r>
              <a:rPr lang="tr-TR" sz="3200" dirty="0">
                <a:latin typeface="Calibri" panose="020F0502020204030204" pitchFamily="34" charset="0"/>
                <a:ea typeface="Times New Roman" panose="02020603050405020304" pitchFamily="18" charset="0"/>
                <a:cs typeface="Calibri" panose="020F0502020204030204" pitchFamily="34" charset="0"/>
              </a:rPr>
              <a:t>öncesinde ve </a:t>
            </a:r>
            <a:r>
              <a:rPr lang="tr-TR" sz="3200" dirty="0" smtClean="0">
                <a:latin typeface="Calibri" panose="020F0502020204030204" pitchFamily="34" charset="0"/>
                <a:ea typeface="Times New Roman" panose="02020603050405020304" pitchFamily="18" charset="0"/>
                <a:cs typeface="Calibri" panose="020F0502020204030204" pitchFamily="34" charset="0"/>
              </a:rPr>
              <a:t>eğitim </a:t>
            </a:r>
            <a:r>
              <a:rPr lang="tr-TR" sz="3200" dirty="0">
                <a:latin typeface="Calibri" panose="020F0502020204030204" pitchFamily="34" charset="0"/>
                <a:ea typeface="Times New Roman" panose="02020603050405020304" pitchFamily="18" charset="0"/>
                <a:cs typeface="Calibri" panose="020F0502020204030204" pitchFamily="34" charset="0"/>
              </a:rPr>
              <a:t>sırasında öğretmenlere bilgi vermek, öğretmenlerin  kendilerine olan güvenini artırabilir. </a:t>
            </a:r>
            <a:endParaRPr lang="tr-TR" sz="3200" dirty="0" smtClean="0">
              <a:latin typeface="Calibri" panose="020F0502020204030204" pitchFamily="34" charset="0"/>
              <a:ea typeface="Times New Roman" panose="02020603050405020304" pitchFamily="18" charset="0"/>
              <a:cs typeface="Calibri" panose="020F0502020204030204" pitchFamily="34" charset="0"/>
            </a:endParaRPr>
          </a:p>
          <a:p>
            <a:pPr algn="just"/>
            <a:r>
              <a:rPr lang="tr-TR" sz="3200" dirty="0" smtClean="0">
                <a:latin typeface="Calibri" panose="020F0502020204030204" pitchFamily="34" charset="0"/>
                <a:ea typeface="Times New Roman" panose="02020603050405020304" pitchFamily="18" charset="0"/>
                <a:cs typeface="Calibri" panose="020F0502020204030204" pitchFamily="34" charset="0"/>
              </a:rPr>
              <a:t>Sınıfındaki özel </a:t>
            </a:r>
            <a:r>
              <a:rPr lang="tr-TR" sz="3200" dirty="0" err="1" smtClean="0">
                <a:latin typeface="Calibri" panose="020F0502020204030204" pitchFamily="34" charset="0"/>
                <a:ea typeface="Times New Roman" panose="02020603050405020304" pitchFamily="18" charset="0"/>
                <a:cs typeface="Calibri" panose="020F0502020204030204" pitchFamily="34" charset="0"/>
              </a:rPr>
              <a:t>gereksinimli</a:t>
            </a:r>
            <a:r>
              <a:rPr lang="tr-TR" sz="3200" dirty="0" smtClean="0">
                <a:latin typeface="Calibri" panose="020F0502020204030204" pitchFamily="34" charset="0"/>
                <a:ea typeface="Times New Roman" panose="02020603050405020304" pitchFamily="18" charset="0"/>
                <a:cs typeface="Calibri" panose="020F0502020204030204" pitchFamily="34" charset="0"/>
              </a:rPr>
              <a:t> </a:t>
            </a:r>
            <a:r>
              <a:rPr lang="tr-TR" sz="3200" dirty="0">
                <a:latin typeface="Calibri" panose="020F0502020204030204" pitchFamily="34" charset="0"/>
                <a:ea typeface="Times New Roman" panose="02020603050405020304" pitchFamily="18" charset="0"/>
                <a:cs typeface="Calibri" panose="020F0502020204030204" pitchFamily="34" charset="0"/>
              </a:rPr>
              <a:t>çocukları daha kolay anlamalarını ve kabullenmelerini sağlayabilir </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0626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Calibri" panose="020F0502020204030204" pitchFamily="34" charset="0"/>
              </a:rPr>
              <a:t>Sınıfına kaynaştırma öğrencisi </a:t>
            </a:r>
            <a:r>
              <a:rPr lang="tr-TR" dirty="0" smtClean="0">
                <a:latin typeface="Calibri" panose="020F0502020204030204" pitchFamily="34" charset="0"/>
              </a:rPr>
              <a:t>gelen </a:t>
            </a:r>
            <a:r>
              <a:rPr lang="tr-TR" dirty="0">
                <a:latin typeface="Calibri" panose="020F0502020204030204" pitchFamily="34" charset="0"/>
              </a:rPr>
              <a:t>öğrenen öğretmen </a:t>
            </a:r>
            <a:r>
              <a:rPr lang="tr-TR" dirty="0" smtClean="0">
                <a:latin typeface="Calibri" panose="020F0502020204030204" pitchFamily="34" charset="0"/>
              </a:rPr>
              <a:t>başlangıçta çocuğun ilgisi, ihtiyaçları, engelinin özelliği  ve yaşam öyküsü hakkında aileyle iletişime geçerek bilgi almalıdır.</a:t>
            </a:r>
          </a:p>
          <a:p>
            <a:r>
              <a:rPr lang="tr-TR" dirty="0" smtClean="0">
                <a:latin typeface="Calibri" panose="020F0502020204030204" pitchFamily="34" charset="0"/>
              </a:rPr>
              <a:t>Öğretmen çocukların özelliklerine göre grup çalışmalarını </a:t>
            </a:r>
            <a:r>
              <a:rPr lang="tr-TR" dirty="0">
                <a:latin typeface="Calibri" panose="020F0502020204030204" pitchFamily="34" charset="0"/>
              </a:rPr>
              <a:t>içeren müzik, drama, oyun ve sanat </a:t>
            </a:r>
            <a:r>
              <a:rPr lang="tr-TR" dirty="0" smtClean="0">
                <a:latin typeface="Calibri" panose="020F0502020204030204" pitchFamily="34" charset="0"/>
              </a:rPr>
              <a:t>etkinlikler aracılığıyla empati çalışması yapmalı, özel </a:t>
            </a:r>
            <a:r>
              <a:rPr lang="tr-TR" dirty="0" err="1" smtClean="0">
                <a:latin typeface="Calibri" panose="020F0502020204030204" pitchFamily="34" charset="0"/>
              </a:rPr>
              <a:t>gereksinimli</a:t>
            </a:r>
            <a:r>
              <a:rPr lang="tr-TR" dirty="0" smtClean="0">
                <a:latin typeface="Calibri" panose="020F0502020204030204" pitchFamily="34" charset="0"/>
              </a:rPr>
              <a:t> çocuklar ile diğer çocuklar arasındaki iletişimi arttırıcı çalışmalar yapmalıdır.</a:t>
            </a:r>
            <a:endParaRPr lang="tr-TR" dirty="0"/>
          </a:p>
        </p:txBody>
      </p:sp>
    </p:spTree>
    <p:extLst>
      <p:ext uri="{BB962C8B-B14F-4D97-AF65-F5344CB8AC3E}">
        <p14:creationId xmlns:p14="http://schemas.microsoft.com/office/powerpoint/2010/main" val="11468339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Calibri" panose="020F0502020204030204" pitchFamily="34" charset="0"/>
                <a:ea typeface="Times New Roman" panose="02020603050405020304" pitchFamily="18" charset="0"/>
                <a:cs typeface="Calibri" panose="020F0502020204030204" pitchFamily="34" charset="0"/>
              </a:rPr>
              <a:t>Kaynaştırma eğitiminin başarıyla uygulanabilmesi için normal gelişim gösteren çocukların, engelli çocukların, okul personelinin ve anne babaların entegre eğitime hazırlanmaları, bu eğitime uygun tekniklerin kullanılması gerekmektedir. </a:t>
            </a:r>
            <a:endParaRPr lang="tr-TR" i="1" dirty="0">
              <a:latin typeface="Calibri" panose="020F0502020204030204" pitchFamily="34" charset="0"/>
              <a:ea typeface="Times New Roman" panose="02020603050405020304" pitchFamily="18"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99955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latin typeface="Times New Roman" panose="02020603050405020304" pitchFamily="18" charset="0"/>
                <a:ea typeface="Times New Roman" panose="02020603050405020304" pitchFamily="18" charset="0"/>
                <a:cs typeface="Times New Roman" panose="02020603050405020304" pitchFamily="18" charset="0"/>
              </a:rPr>
              <a:t>Normal gelişim gösteren çocukların hazırlanması</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Normal gelişim gösteren çocukların kaynaştırma eğitimine hazırlanması konusuna sınıf öğretmenine çok büyük görev düşmektedir. </a:t>
            </a:r>
            <a:r>
              <a:rPr lang="tr-TR" sz="3200" dirty="0" smtClean="0">
                <a:latin typeface="Times New Roman" panose="02020603050405020304" pitchFamily="18" charset="0"/>
                <a:ea typeface="Times New Roman" panose="02020603050405020304" pitchFamily="18" charset="0"/>
                <a:cs typeface="Times New Roman" panose="02020603050405020304" pitchFamily="18" charset="0"/>
              </a:rPr>
              <a:t>Normal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gelişim gösteren çocuklar önceden sınıflarına engelli çocuğun geleceği konusunda bilgilendirilmelidir.</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889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b="1" dirty="0" smtClean="0">
                <a:latin typeface="Times New Roman" panose="02020603050405020304" pitchFamily="18" charset="0"/>
              </a:rPr>
              <a:t>Özel </a:t>
            </a:r>
            <a:r>
              <a:rPr lang="tr-TR" b="1" dirty="0" err="1" smtClean="0">
                <a:latin typeface="Times New Roman" panose="02020603050405020304" pitchFamily="18" charset="0"/>
              </a:rPr>
              <a:t>gereksinimli</a:t>
            </a:r>
            <a:r>
              <a:rPr lang="tr-TR" b="1" dirty="0" smtClean="0">
                <a:latin typeface="Times New Roman" panose="02020603050405020304" pitchFamily="18" charset="0"/>
              </a:rPr>
              <a:t> </a:t>
            </a:r>
            <a:r>
              <a:rPr lang="tr-TR" b="1" dirty="0">
                <a:latin typeface="Times New Roman" panose="02020603050405020304" pitchFamily="18" charset="0"/>
              </a:rPr>
              <a:t>çocukların hazırlanması: </a:t>
            </a:r>
            <a:r>
              <a:rPr lang="tr-TR" dirty="0">
                <a:latin typeface="Times New Roman" panose="02020603050405020304" pitchFamily="18" charset="0"/>
              </a:rPr>
              <a:t>Normal eğitim ve özel eğitim ortamları, öğretim düzeni, ders programları, öğretim yöntemleri, davranışsal beklentiler ve fiziksel ortam bakımından birbirlerinden farklılıklar </a:t>
            </a:r>
            <a:r>
              <a:rPr lang="tr-TR" dirty="0" smtClean="0">
                <a:latin typeface="Times New Roman" panose="02020603050405020304" pitchFamily="18" charset="0"/>
              </a:rPr>
              <a:t>göstermektedir. </a:t>
            </a:r>
            <a:r>
              <a:rPr lang="tr-TR" dirty="0">
                <a:latin typeface="Times New Roman" panose="02020603050405020304" pitchFamily="18" charset="0"/>
              </a:rPr>
              <a:t>Sınıfta uyulması gereken kurallar (oturma düzeni, sınıfa nasıl girilip çıkılacağı, suyun nasıl isteneceği, tuvalete gitmek için nasıl izin alınacağı </a:t>
            </a:r>
            <a:r>
              <a:rPr lang="tr-TR" dirty="0" err="1">
                <a:latin typeface="Times New Roman" panose="02020603050405020304" pitchFamily="18" charset="0"/>
              </a:rPr>
              <a:t>vb</a:t>
            </a:r>
            <a:r>
              <a:rPr lang="tr-TR" dirty="0">
                <a:latin typeface="Times New Roman" panose="02020603050405020304" pitchFamily="18" charset="0"/>
              </a:rPr>
              <a:t>) ve sınıfın yapısı özellikle engelli çocukların büyük problemler yaşamasına neden olmaktadır.</a:t>
            </a:r>
            <a:endParaRPr lang="tr-TR" b="1" dirty="0">
              <a:latin typeface="Times New Roman" panose="02020603050405020304" pitchFamily="18" charset="0"/>
            </a:endParaRPr>
          </a:p>
          <a:p>
            <a:endParaRPr lang="tr-TR" dirty="0"/>
          </a:p>
        </p:txBody>
      </p:sp>
    </p:spTree>
    <p:extLst>
      <p:ext uri="{BB962C8B-B14F-4D97-AF65-F5344CB8AC3E}">
        <p14:creationId xmlns:p14="http://schemas.microsoft.com/office/powerpoint/2010/main" val="1588155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smtClean="0">
                <a:latin typeface="Calibri" panose="020F0502020204030204" pitchFamily="34" charset="0"/>
                <a:ea typeface="Times New Roman" panose="02020603050405020304" pitchFamily="18" charset="0"/>
                <a:cs typeface="Calibri" panose="020F0502020204030204" pitchFamily="34" charset="0"/>
              </a:rPr>
              <a:t>okul </a:t>
            </a:r>
            <a:r>
              <a:rPr lang="tr-TR" sz="3200" b="1" dirty="0">
                <a:latin typeface="Calibri" panose="020F0502020204030204" pitchFamily="34" charset="0"/>
                <a:ea typeface="Times New Roman" panose="02020603050405020304" pitchFamily="18" charset="0"/>
                <a:cs typeface="Calibri" panose="020F0502020204030204" pitchFamily="34" charset="0"/>
              </a:rPr>
              <a:t>personelinin hazırlanması:</a:t>
            </a:r>
            <a:r>
              <a:rPr lang="tr-TR" sz="3200" dirty="0">
                <a:latin typeface="Calibri" panose="020F0502020204030204" pitchFamily="34" charset="0"/>
                <a:ea typeface="Times New Roman" panose="02020603050405020304" pitchFamily="18" charset="0"/>
                <a:cs typeface="Calibri" panose="020F0502020204030204" pitchFamily="34" charset="0"/>
              </a:rPr>
              <a:t> Okul personelinin kaynaştırmanın gereğine ve önemine inanması, kaynaştırma eğitimi içinde yer alan her bir bireyin işini kolaylaştırmaktadır. İdareciler, okulda görevli tüm personeli kaynaştırma eğitimi konusunda bilgilendirmek için gerekli tüm olanakları sağlamalıdır. </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1980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Calibri" panose="020F0502020204030204" pitchFamily="34" charset="0"/>
                <a:ea typeface="Times New Roman" panose="02020603050405020304" pitchFamily="18" charset="0"/>
                <a:cs typeface="Calibri" panose="020F0502020204030204" pitchFamily="34" charset="0"/>
              </a:rPr>
              <a:t>Kaynaştırma eğitimine anne babaların hazırlanması:</a:t>
            </a:r>
            <a:r>
              <a:rPr lang="tr-TR" sz="3200" dirty="0">
                <a:latin typeface="Calibri" panose="020F0502020204030204" pitchFamily="34" charset="0"/>
                <a:ea typeface="Times New Roman" panose="02020603050405020304" pitchFamily="18" charset="0"/>
                <a:cs typeface="Calibri" panose="020F0502020204030204" pitchFamily="34" charset="0"/>
              </a:rPr>
              <a:t> Anne babalarla düzenli toplantılar yapmak, uygulamanın içeriği hakkında bilgiler vermek, onların görüşlerini almak ve gerekiyorsa  uygulamanın başarılı olduğu yönleri sergileyebilecek somut örnekler sunmak anne babaların kabulünün sağlanmasında yararlı olmaktadır</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5537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8594" y="365125"/>
            <a:ext cx="10685206" cy="863907"/>
          </a:xfrm>
        </p:spPr>
        <p:txBody>
          <a:bodyPr>
            <a:normAutofit/>
          </a:bodyPr>
          <a:lstStyle/>
          <a:p>
            <a:r>
              <a:rPr lang="tr-TR" sz="4000" dirty="0" smtClean="0"/>
              <a:t>KAYNAKLAR</a:t>
            </a:r>
            <a:endParaRPr lang="tr-TR" sz="4000" dirty="0"/>
          </a:p>
        </p:txBody>
      </p:sp>
      <p:sp>
        <p:nvSpPr>
          <p:cNvPr id="3" name="İçerik Yer Tutucusu 2"/>
          <p:cNvSpPr>
            <a:spLocks noGrp="1"/>
          </p:cNvSpPr>
          <p:nvPr>
            <p:ph idx="1"/>
          </p:nvPr>
        </p:nvSpPr>
        <p:spPr>
          <a:xfrm>
            <a:off x="589935" y="993058"/>
            <a:ext cx="10763865" cy="5183905"/>
          </a:xfrm>
        </p:spPr>
        <p:txBody>
          <a:bodyPr>
            <a:noAutofit/>
          </a:bodyPr>
          <a:lstStyle/>
          <a:p>
            <a:pPr marL="0" indent="0">
              <a:lnSpc>
                <a:spcPct val="115000"/>
              </a:lnSpc>
              <a:spcAft>
                <a:spcPts val="0"/>
              </a:spcAft>
              <a:buNone/>
            </a:pPr>
            <a:endParaRPr lang="tr-TR" sz="2000" dirty="0" smtClean="0">
              <a:latin typeface="Calibri" panose="020F0502020204030204" pitchFamily="34" charset="0"/>
              <a:ea typeface="Times New Roman" panose="02020603050405020304" pitchFamily="18" charset="0"/>
            </a:endParaRPr>
          </a:p>
          <a:p>
            <a:pPr marL="0" lvl="0" indent="0">
              <a:lnSpc>
                <a:spcPct val="110000"/>
              </a:lnSpc>
              <a:buNone/>
            </a:pPr>
            <a:endParaRPr lang="tr-TR" sz="2000" dirty="0">
              <a:latin typeface="Times New Roman" panose="02020603050405020304" pitchFamily="18" charset="0"/>
              <a:ea typeface="Times New Roman" panose="02020603050405020304" pitchFamily="18" charset="0"/>
            </a:endParaRPr>
          </a:p>
          <a:p>
            <a:pPr marL="0" indent="0">
              <a:lnSpc>
                <a:spcPct val="115000"/>
              </a:lnSpc>
              <a:spcAft>
                <a:spcPts val="0"/>
              </a:spcAft>
              <a:buNone/>
            </a:pPr>
            <a:r>
              <a:rPr lang="tr-TR" sz="2000" dirty="0" smtClean="0">
                <a:latin typeface="Calibri" panose="020F0502020204030204" pitchFamily="34" charset="0"/>
                <a:ea typeface="Times New Roman" panose="02020603050405020304" pitchFamily="18" charset="0"/>
              </a:rPr>
              <a:t>Aral</a:t>
            </a:r>
            <a:r>
              <a:rPr lang="tr-TR" sz="2000" dirty="0">
                <a:latin typeface="Calibri" panose="020F0502020204030204" pitchFamily="34" charset="0"/>
                <a:ea typeface="Times New Roman" panose="02020603050405020304" pitchFamily="18" charset="0"/>
              </a:rPr>
              <a:t>, N.(2011). Okul öncesi eğitimde kaynaştırma(1. Baskı). İstanbul. </a:t>
            </a:r>
            <a:r>
              <a:rPr lang="tr-TR" sz="2000" dirty="0" err="1">
                <a:latin typeface="Calibri" panose="020F0502020204030204" pitchFamily="34" charset="0"/>
                <a:ea typeface="Times New Roman" panose="02020603050405020304" pitchFamily="18" charset="0"/>
              </a:rPr>
              <a:t>Morpa</a:t>
            </a:r>
            <a:r>
              <a:rPr lang="tr-TR" sz="2000" dirty="0">
                <a:latin typeface="Calibri" panose="020F0502020204030204" pitchFamily="34" charset="0"/>
                <a:ea typeface="Times New Roman" panose="02020603050405020304" pitchFamily="18" charset="0"/>
              </a:rPr>
              <a:t> Yayıncılık</a:t>
            </a:r>
            <a:r>
              <a:rPr lang="tr-TR" sz="2000" dirty="0" smtClean="0">
                <a:latin typeface="Calibri" panose="020F0502020204030204" pitchFamily="34" charset="0"/>
                <a:ea typeface="Times New Roman" panose="02020603050405020304" pitchFamily="18" charset="0"/>
              </a:rPr>
              <a:t>.</a:t>
            </a:r>
            <a:r>
              <a:rPr lang="tr-TR" sz="2000" dirty="0">
                <a:latin typeface="Calibri" panose="020F0502020204030204" pitchFamily="34" charset="0"/>
                <a:ea typeface="Times New Roman" panose="02020603050405020304" pitchFamily="18" charset="0"/>
              </a:rPr>
              <a:t> </a:t>
            </a:r>
            <a:endParaRPr lang="tr-TR" sz="2000" dirty="0">
              <a:latin typeface="Times New Roman" panose="02020603050405020304" pitchFamily="18" charset="0"/>
              <a:ea typeface="Times New Roman" panose="02020603050405020304" pitchFamily="18" charset="0"/>
            </a:endParaRPr>
          </a:p>
          <a:p>
            <a:pPr marL="0" indent="0">
              <a:lnSpc>
                <a:spcPct val="115000"/>
              </a:lnSpc>
              <a:spcAft>
                <a:spcPts val="0"/>
              </a:spcAft>
              <a:buNone/>
            </a:pPr>
            <a:r>
              <a:rPr lang="tr-TR" sz="2000" dirty="0">
                <a:latin typeface="Calibri" panose="020F0502020204030204" pitchFamily="34" charset="0"/>
                <a:ea typeface="Times New Roman" panose="02020603050405020304" pitchFamily="18" charset="0"/>
              </a:rPr>
              <a:t>Aral, N. Gürsoy, F.(2007). Özel eğitim gerektiren çocuklar ve özel eğitime giriş(1. Baskı). İstanbul: </a:t>
            </a:r>
            <a:r>
              <a:rPr lang="tr-TR" sz="2000" dirty="0" err="1">
                <a:latin typeface="Calibri" panose="020F0502020204030204" pitchFamily="34" charset="0"/>
                <a:ea typeface="Times New Roman" panose="02020603050405020304" pitchFamily="18" charset="0"/>
              </a:rPr>
              <a:t>Morpa</a:t>
            </a:r>
            <a:r>
              <a:rPr lang="tr-TR" sz="2000" dirty="0">
                <a:latin typeface="Calibri" panose="020F0502020204030204" pitchFamily="34" charset="0"/>
                <a:ea typeface="Times New Roman" panose="02020603050405020304" pitchFamily="18" charset="0"/>
              </a:rPr>
              <a:t> </a:t>
            </a:r>
            <a:r>
              <a:rPr lang="tr-TR" sz="2000" dirty="0" smtClean="0">
                <a:latin typeface="Calibri" panose="020F0502020204030204" pitchFamily="34" charset="0"/>
                <a:ea typeface="Times New Roman" panose="02020603050405020304" pitchFamily="18" charset="0"/>
              </a:rPr>
              <a:t>Yayıncılık</a:t>
            </a:r>
            <a:r>
              <a:rPr lang="tr-TR" sz="2000" dirty="0">
                <a:latin typeface="Calibri" panose="020F0502020204030204" pitchFamily="34" charset="0"/>
                <a:ea typeface="Times New Roman" panose="02020603050405020304" pitchFamily="18" charset="0"/>
              </a:rPr>
              <a:t> </a:t>
            </a:r>
            <a:endParaRPr lang="tr-TR" sz="2000" dirty="0">
              <a:latin typeface="Times New Roman" panose="02020603050405020304" pitchFamily="18" charset="0"/>
              <a:ea typeface="Times New Roman" panose="02020603050405020304" pitchFamily="18" charset="0"/>
            </a:endParaRPr>
          </a:p>
          <a:p>
            <a:endParaRPr lang="tr-TR" sz="1400" dirty="0"/>
          </a:p>
        </p:txBody>
      </p:sp>
    </p:spTree>
    <p:extLst>
      <p:ext uri="{BB962C8B-B14F-4D97-AF65-F5344CB8AC3E}">
        <p14:creationId xmlns:p14="http://schemas.microsoft.com/office/powerpoint/2010/main" val="454486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i="1" dirty="0" smtClean="0"/>
              <a:t>Kaynaştırma Eğitimi</a:t>
            </a:r>
            <a:r>
              <a:rPr lang="tr-TR" sz="3200" dirty="0" smtClean="0"/>
              <a:t>; Özel </a:t>
            </a:r>
            <a:r>
              <a:rPr lang="tr-TR" sz="3200" dirty="0" err="1" smtClean="0"/>
              <a:t>gereksinimli</a:t>
            </a:r>
            <a:r>
              <a:rPr lang="tr-TR" sz="3200" dirty="0" smtClean="0"/>
              <a:t> çocukların gereksinimlerine göre normal gelişim gösteren çocuklarla aynı ortamda ve aynı öğrenim fırsatlarının verildiği okul programlarına yerleştirilmesi ve akranlarıyla birlikte eğitim almaları olarak tanımlanmaktadır.</a:t>
            </a:r>
          </a:p>
          <a:p>
            <a:r>
              <a:rPr lang="tr-TR" sz="3200" dirty="0" smtClean="0"/>
              <a:t>Son yıllarda uluslararası sözleşmeler gereği kaynaştırma kavramı yerine sıklıkla </a:t>
            </a:r>
            <a:r>
              <a:rPr lang="tr-TR" sz="3200" b="1" i="1" dirty="0" smtClean="0"/>
              <a:t>Bütünleştirme</a:t>
            </a:r>
            <a:r>
              <a:rPr lang="tr-TR" sz="3200" dirty="0" smtClean="0"/>
              <a:t> kavramı kullanılmaya başlanmıştır. </a:t>
            </a:r>
            <a:endParaRPr lang="tr-TR" sz="3200" dirty="0"/>
          </a:p>
        </p:txBody>
      </p:sp>
    </p:spTree>
    <p:extLst>
      <p:ext uri="{BB962C8B-B14F-4D97-AF65-F5344CB8AC3E}">
        <p14:creationId xmlns:p14="http://schemas.microsoft.com/office/powerpoint/2010/main" val="3339788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latin typeface="Calibri" panose="020F0502020204030204" pitchFamily="34" charset="0"/>
              </a:rPr>
              <a:t>Bütünleştirme</a:t>
            </a:r>
            <a:r>
              <a:rPr lang="tr-TR" sz="3600" dirty="0">
                <a:latin typeface="Calibri" panose="020F0502020204030204" pitchFamily="34" charset="0"/>
              </a:rPr>
              <a:t>; özel </a:t>
            </a:r>
            <a:r>
              <a:rPr lang="tr-TR" sz="3600" dirty="0" err="1">
                <a:latin typeface="Calibri" panose="020F0502020204030204" pitchFamily="34" charset="0"/>
              </a:rPr>
              <a:t>gereksinimli</a:t>
            </a:r>
            <a:r>
              <a:rPr lang="tr-TR" sz="3600" dirty="0">
                <a:latin typeface="Calibri" panose="020F0502020204030204" pitchFamily="34" charset="0"/>
              </a:rPr>
              <a:t> olan veya olmayan, sosyal, </a:t>
            </a:r>
            <a:r>
              <a:rPr lang="tr-TR" sz="3600" dirty="0" err="1" smtClean="0">
                <a:latin typeface="Calibri" panose="020F0502020204030204" pitchFamily="34" charset="0"/>
              </a:rPr>
              <a:t>kültürel,eğitsel</a:t>
            </a:r>
            <a:r>
              <a:rPr lang="tr-TR" sz="3600" dirty="0">
                <a:latin typeface="Calibri" panose="020F0502020204030204" pitchFamily="34" charset="0"/>
              </a:rPr>
              <a:t>, yaşamsal aktivite ve fırsatlara tüm toplum üyelerinin eşit düzeyde erişimini </a:t>
            </a:r>
            <a:r>
              <a:rPr lang="tr-TR" sz="3600" dirty="0" smtClean="0">
                <a:latin typeface="Calibri" panose="020F0502020204030204" pitchFamily="34" charset="0"/>
              </a:rPr>
              <a:t>sağlayan </a:t>
            </a:r>
            <a:r>
              <a:rPr lang="tr-TR" sz="3600" i="1" dirty="0" smtClean="0">
                <a:latin typeface="Calibri-Italic"/>
              </a:rPr>
              <a:t>kapsayıcı eğitime</a:t>
            </a:r>
            <a:r>
              <a:rPr lang="tr-TR" sz="3600" dirty="0" smtClean="0">
                <a:latin typeface="Calibri" panose="020F0502020204030204" pitchFamily="34" charset="0"/>
              </a:rPr>
              <a:t> </a:t>
            </a:r>
            <a:r>
              <a:rPr lang="tr-TR" sz="3600" dirty="0">
                <a:latin typeface="Calibri" panose="020F0502020204030204" pitchFamily="34" charset="0"/>
              </a:rPr>
              <a:t>geçişte bir </a:t>
            </a:r>
            <a:r>
              <a:rPr lang="tr-TR" sz="3600" dirty="0" smtClean="0">
                <a:latin typeface="Calibri" panose="020F0502020204030204" pitchFamily="34" charset="0"/>
              </a:rPr>
              <a:t>basamaktır.</a:t>
            </a:r>
            <a:endParaRPr lang="tr-TR" sz="3600" dirty="0"/>
          </a:p>
        </p:txBody>
      </p:sp>
    </p:spTree>
    <p:extLst>
      <p:ext uri="{BB962C8B-B14F-4D97-AF65-F5344CB8AC3E}">
        <p14:creationId xmlns:p14="http://schemas.microsoft.com/office/powerpoint/2010/main" val="4162322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spcAft>
                <a:spcPct val="0"/>
              </a:spcAft>
              <a:buNone/>
            </a:pPr>
            <a:r>
              <a:rPr lang="tr-TR" b="1" i="1" dirty="0" smtClean="0">
                <a:solidFill>
                  <a:prstClr val="black"/>
                </a:solidFill>
                <a:latin typeface="Arial"/>
                <a:cs typeface="Arial" charset="0"/>
              </a:rPr>
              <a:t> Kaynaştırmanın </a:t>
            </a:r>
            <a:r>
              <a:rPr lang="tr-TR" b="1" i="1" dirty="0">
                <a:solidFill>
                  <a:prstClr val="black"/>
                </a:solidFill>
                <a:latin typeface="Arial"/>
                <a:cs typeface="Arial" charset="0"/>
              </a:rPr>
              <a:t>amaçları </a:t>
            </a:r>
            <a:endParaRPr lang="tr-TR" b="1" i="1" dirty="0" smtClean="0">
              <a:solidFill>
                <a:prstClr val="black"/>
              </a:solidFill>
              <a:latin typeface="Arial"/>
              <a:cs typeface="Arial" charset="0"/>
            </a:endParaRPr>
          </a:p>
          <a:p>
            <a:pPr marL="0" lvl="0" indent="0" fontAlgn="base">
              <a:spcAft>
                <a:spcPct val="0"/>
              </a:spcAft>
              <a:buFont typeface="Arial" charset="0"/>
              <a:buChar char="•"/>
            </a:pPr>
            <a:r>
              <a:rPr lang="tr-TR" dirty="0" smtClean="0">
                <a:solidFill>
                  <a:prstClr val="black"/>
                </a:solidFill>
                <a:latin typeface="Arial"/>
                <a:cs typeface="Arial" charset="0"/>
              </a:rPr>
              <a:t>Her </a:t>
            </a:r>
            <a:r>
              <a:rPr lang="tr-TR" dirty="0">
                <a:solidFill>
                  <a:prstClr val="black"/>
                </a:solidFill>
                <a:latin typeface="Arial"/>
                <a:cs typeface="Arial" charset="0"/>
              </a:rPr>
              <a:t>iki gruptaki çocukların ortak etkinlikler içinde birbirlerinden en iyi şekilde yararlanmalarını sağlamak ve gelişimlerini desteklemek,</a:t>
            </a:r>
            <a:endParaRPr lang="tr-TR" i="1" dirty="0">
              <a:solidFill>
                <a:prstClr val="black"/>
              </a:solidFill>
              <a:latin typeface="Arial"/>
              <a:cs typeface="Arial" charset="0"/>
            </a:endParaRPr>
          </a:p>
          <a:p>
            <a:pPr marL="0" lvl="0" indent="0" fontAlgn="base">
              <a:spcAft>
                <a:spcPct val="0"/>
              </a:spcAft>
              <a:buFont typeface="Arial" charset="0"/>
              <a:buChar char="•"/>
            </a:pPr>
            <a:r>
              <a:rPr lang="tr-TR" dirty="0">
                <a:solidFill>
                  <a:prstClr val="black"/>
                </a:solidFill>
                <a:latin typeface="Arial"/>
                <a:cs typeface="Arial" charset="0"/>
              </a:rPr>
              <a:t>Normal gelişim gösteren çocukların, özel </a:t>
            </a:r>
            <a:r>
              <a:rPr lang="tr-TR" dirty="0" err="1">
                <a:solidFill>
                  <a:prstClr val="black"/>
                </a:solidFill>
                <a:latin typeface="Arial"/>
                <a:cs typeface="Arial" charset="0"/>
              </a:rPr>
              <a:t>gereksinimli</a:t>
            </a:r>
            <a:r>
              <a:rPr lang="tr-TR" dirty="0">
                <a:solidFill>
                  <a:prstClr val="black"/>
                </a:solidFill>
                <a:latin typeface="Arial"/>
                <a:cs typeface="Arial" charset="0"/>
              </a:rPr>
              <a:t> akranlarını daha iyi </a:t>
            </a:r>
            <a:r>
              <a:rPr lang="tr-TR" dirty="0" smtClean="0">
                <a:solidFill>
                  <a:prstClr val="black"/>
                </a:solidFill>
                <a:latin typeface="Arial"/>
                <a:cs typeface="Arial" charset="0"/>
              </a:rPr>
              <a:t>tanımalarını sağlayarak  </a:t>
            </a:r>
            <a:r>
              <a:rPr lang="tr-TR" dirty="0">
                <a:solidFill>
                  <a:prstClr val="black"/>
                </a:solidFill>
                <a:latin typeface="Arial"/>
                <a:cs typeface="Arial" charset="0"/>
              </a:rPr>
              <a:t>onların eğitimine katkıda </a:t>
            </a:r>
            <a:r>
              <a:rPr lang="tr-TR" dirty="0" smtClean="0">
                <a:solidFill>
                  <a:prstClr val="black"/>
                </a:solidFill>
                <a:latin typeface="Arial"/>
                <a:cs typeface="Arial" charset="0"/>
              </a:rPr>
              <a:t>bulunacak ortamlar oluşturmak</a:t>
            </a:r>
            <a:endParaRPr lang="tr-TR" i="1" dirty="0">
              <a:solidFill>
                <a:prstClr val="black"/>
              </a:solidFill>
              <a:latin typeface="Arial"/>
              <a:cs typeface="Arial" charset="0"/>
            </a:endParaRPr>
          </a:p>
        </p:txBody>
      </p:sp>
    </p:spTree>
    <p:extLst>
      <p:ext uri="{BB962C8B-B14F-4D97-AF65-F5344CB8AC3E}">
        <p14:creationId xmlns:p14="http://schemas.microsoft.com/office/powerpoint/2010/main" val="2123492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lvl="0" indent="0" fontAlgn="base">
              <a:spcAft>
                <a:spcPct val="0"/>
              </a:spcAft>
              <a:buFont typeface="Arial" charset="0"/>
              <a:buChar char="•"/>
            </a:pPr>
            <a:r>
              <a:rPr lang="tr-TR" sz="3600" dirty="0">
                <a:solidFill>
                  <a:prstClr val="black"/>
                </a:solidFill>
                <a:latin typeface="Times New Roman" panose="02020603050405020304" pitchFamily="18" charset="0"/>
                <a:cs typeface="Times New Roman" panose="02020603050405020304" pitchFamily="18" charset="0"/>
              </a:rPr>
              <a:t>Özel </a:t>
            </a:r>
            <a:r>
              <a:rPr lang="tr-TR" sz="3600" dirty="0" err="1">
                <a:solidFill>
                  <a:prstClr val="black"/>
                </a:solidFill>
                <a:latin typeface="Times New Roman" panose="02020603050405020304" pitchFamily="18" charset="0"/>
                <a:cs typeface="Times New Roman" panose="02020603050405020304" pitchFamily="18" charset="0"/>
              </a:rPr>
              <a:t>gereksinimli</a:t>
            </a:r>
            <a:r>
              <a:rPr lang="tr-TR" sz="3600" dirty="0">
                <a:solidFill>
                  <a:prstClr val="black"/>
                </a:solidFill>
                <a:latin typeface="Times New Roman" panose="02020603050405020304" pitchFamily="18" charset="0"/>
                <a:cs typeface="Times New Roman" panose="02020603050405020304" pitchFamily="18" charset="0"/>
              </a:rPr>
              <a:t> çocuklarda olumlu benlik gelişimine yardımcı olmak, kişilik ve </a:t>
            </a:r>
            <a:r>
              <a:rPr lang="tr-TR" sz="3600" dirty="0" smtClean="0">
                <a:solidFill>
                  <a:prstClr val="black"/>
                </a:solidFill>
                <a:latin typeface="Times New Roman" panose="02020603050405020304" pitchFamily="18" charset="0"/>
                <a:cs typeface="Times New Roman" panose="02020603050405020304" pitchFamily="18" charset="0"/>
              </a:rPr>
              <a:t>sosyal </a:t>
            </a:r>
            <a:r>
              <a:rPr lang="tr-TR" sz="3600" dirty="0">
                <a:solidFill>
                  <a:prstClr val="black"/>
                </a:solidFill>
                <a:latin typeface="Times New Roman" panose="02020603050405020304" pitchFamily="18" charset="0"/>
                <a:cs typeface="Times New Roman" panose="02020603050405020304" pitchFamily="18" charset="0"/>
              </a:rPr>
              <a:t>gelişimlerini destekleyerek toplum içinde bağımsız ve üretken bireyler olarak yaşamalarını kolaylaştırmaktır.</a:t>
            </a:r>
          </a:p>
        </p:txBody>
      </p:sp>
    </p:spTree>
    <p:extLst>
      <p:ext uri="{BB962C8B-B14F-4D97-AF65-F5344CB8AC3E}">
        <p14:creationId xmlns:p14="http://schemas.microsoft.com/office/powerpoint/2010/main" val="2952238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dirty="0">
                <a:solidFill>
                  <a:prstClr val="black"/>
                </a:solidFill>
                <a:latin typeface="Arial" charset="0"/>
                <a:cs typeface="Arial" charset="0"/>
              </a:rPr>
              <a:t>Bu amaçlar doğrultusunda sağlanacak birlikteliğin sadece fiziksel olarak değil; akademik, sosyal ve duygusal düzeyde de bir bütünlük oluşturduğunda, kaynaştırmanın amacına </a:t>
            </a:r>
            <a:r>
              <a:rPr lang="tr-TR" dirty="0" smtClean="0">
                <a:solidFill>
                  <a:prstClr val="black"/>
                </a:solidFill>
                <a:latin typeface="Arial" charset="0"/>
                <a:cs typeface="Arial" charset="0"/>
              </a:rPr>
              <a:t>ulaşılabilecektir.</a:t>
            </a:r>
            <a:endParaRPr lang="tr-TR" dirty="0">
              <a:solidFill>
                <a:prstClr val="black"/>
              </a:solidFill>
              <a:latin typeface="Arial" charset="0"/>
              <a:cs typeface="Arial" charset="0"/>
            </a:endParaRPr>
          </a:p>
          <a:p>
            <a:pPr marL="0" lvl="0" indent="0" fontAlgn="base">
              <a:lnSpc>
                <a:spcPct val="100000"/>
              </a:lnSpc>
              <a:spcAft>
                <a:spcPct val="0"/>
              </a:spcAft>
              <a:buFont typeface="Arial" charset="0"/>
              <a:buChar char="•"/>
            </a:pPr>
            <a:r>
              <a:rPr lang="tr-TR" dirty="0">
                <a:solidFill>
                  <a:prstClr val="black"/>
                </a:solidFill>
                <a:latin typeface="Arial" charset="0"/>
                <a:cs typeface="Arial" charset="0"/>
              </a:rPr>
              <a:t>Kaynaştırmanın genel olarak amacı çocuğu normal hale getirmek değil, çocuğun; </a:t>
            </a:r>
            <a:r>
              <a:rPr lang="tr-TR" dirty="0" err="1" smtClean="0">
                <a:solidFill>
                  <a:prstClr val="black"/>
                </a:solidFill>
                <a:latin typeface="Arial" charset="0"/>
                <a:cs typeface="Arial" charset="0"/>
              </a:rPr>
              <a:t>ilgi,ihtiyaç</a:t>
            </a:r>
            <a:r>
              <a:rPr lang="tr-TR" dirty="0" smtClean="0">
                <a:solidFill>
                  <a:prstClr val="black"/>
                </a:solidFill>
                <a:latin typeface="Arial" charset="0"/>
                <a:cs typeface="Arial" charset="0"/>
              </a:rPr>
              <a:t>  </a:t>
            </a:r>
            <a:r>
              <a:rPr lang="tr-TR" dirty="0">
                <a:solidFill>
                  <a:prstClr val="black"/>
                </a:solidFill>
                <a:latin typeface="Arial" charset="0"/>
                <a:cs typeface="Arial" charset="0"/>
              </a:rPr>
              <a:t>ve yeteneklerini en iyi şekilde kullanmasını </a:t>
            </a:r>
            <a:r>
              <a:rPr lang="tr-TR" dirty="0" smtClean="0">
                <a:solidFill>
                  <a:prstClr val="black"/>
                </a:solidFill>
                <a:latin typeface="Arial" charset="0"/>
                <a:cs typeface="Arial" charset="0"/>
              </a:rPr>
              <a:t>sağlayarak </a:t>
            </a:r>
            <a:r>
              <a:rPr lang="tr-TR" dirty="0">
                <a:solidFill>
                  <a:prstClr val="black"/>
                </a:solidFill>
                <a:latin typeface="Arial" charset="0"/>
                <a:cs typeface="Arial" charset="0"/>
              </a:rPr>
              <a:t>toplum içinde yaşayabilmesini kolaylaştırmaktır</a:t>
            </a:r>
            <a:endParaRPr lang="tr-TR" dirty="0"/>
          </a:p>
        </p:txBody>
      </p:sp>
    </p:spTree>
    <p:extLst>
      <p:ext uri="{BB962C8B-B14F-4D97-AF65-F5344CB8AC3E}">
        <p14:creationId xmlns:p14="http://schemas.microsoft.com/office/powerpoint/2010/main" val="1079562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smtClean="0"/>
              <a:t>KAYNAŞTIRMA/BÜTÜNLEŞTİRME YOLUYLA EĞİTİM MODELLERİ</a:t>
            </a:r>
            <a:endParaRPr lang="tr-TR" sz="3200" b="1" dirty="0"/>
          </a:p>
        </p:txBody>
      </p:sp>
      <p:sp>
        <p:nvSpPr>
          <p:cNvPr id="3" name="İçerik Yer Tutucusu 2"/>
          <p:cNvSpPr>
            <a:spLocks noGrp="1"/>
          </p:cNvSpPr>
          <p:nvPr>
            <p:ph idx="1"/>
          </p:nvPr>
        </p:nvSpPr>
        <p:spPr/>
        <p:txBody>
          <a:bodyPr/>
          <a:lstStyle/>
          <a:p>
            <a:r>
              <a:rPr lang="tr-TR" b="1" i="1" dirty="0" smtClean="0"/>
              <a:t>Tam Zamanlı Kaynaştırma</a:t>
            </a:r>
            <a:r>
              <a:rPr lang="tr-TR" dirty="0" smtClean="0"/>
              <a:t>;</a:t>
            </a:r>
            <a:r>
              <a:rPr lang="tr-TR" dirty="0">
                <a:latin typeface="Calibri" panose="020F0502020204030204" pitchFamily="34" charset="0"/>
              </a:rPr>
              <a:t> özel </a:t>
            </a:r>
            <a:r>
              <a:rPr lang="tr-TR" dirty="0" err="1">
                <a:latin typeface="Calibri" panose="020F0502020204030204" pitchFamily="34" charset="0"/>
              </a:rPr>
              <a:t>gereksinimli</a:t>
            </a:r>
            <a:r>
              <a:rPr lang="tr-TR" dirty="0">
                <a:latin typeface="Calibri" panose="020F0502020204030204" pitchFamily="34" charset="0"/>
              </a:rPr>
              <a:t> çocukların, normal gelişim gösteren </a:t>
            </a:r>
            <a:r>
              <a:rPr lang="tr-TR" dirty="0" smtClean="0">
                <a:latin typeface="Calibri" panose="020F0502020204030204" pitchFamily="34" charset="0"/>
              </a:rPr>
              <a:t>çocuklarla birlikte </a:t>
            </a:r>
            <a:r>
              <a:rPr lang="tr-TR" dirty="0">
                <a:latin typeface="Calibri" panose="020F0502020204030204" pitchFamily="34" charset="0"/>
              </a:rPr>
              <a:t>normal sınıflarda, normal sınıf öğretmenlerinin ders verdiği bir </a:t>
            </a:r>
            <a:r>
              <a:rPr lang="tr-TR" dirty="0" smtClean="0">
                <a:latin typeface="Calibri" panose="020F0502020204030204" pitchFamily="34" charset="0"/>
              </a:rPr>
              <a:t>ortamda bulunmaları </a:t>
            </a:r>
            <a:r>
              <a:rPr lang="tr-TR" dirty="0">
                <a:latin typeface="Calibri" panose="020F0502020204030204" pitchFamily="34" charset="0"/>
              </a:rPr>
              <a:t>anlamına gelmektedir. Özel </a:t>
            </a:r>
            <a:r>
              <a:rPr lang="tr-TR" dirty="0" err="1">
                <a:latin typeface="Calibri" panose="020F0502020204030204" pitchFamily="34" charset="0"/>
              </a:rPr>
              <a:t>gereksinimli</a:t>
            </a:r>
            <a:r>
              <a:rPr lang="tr-TR" dirty="0">
                <a:latin typeface="Calibri" panose="020F0502020204030204" pitchFamily="34" charset="0"/>
              </a:rPr>
              <a:t> çocukların normal sınıfta bulunmaları</a:t>
            </a:r>
          </a:p>
          <a:p>
            <a:r>
              <a:rPr lang="tr-TR" dirty="0">
                <a:latin typeface="Calibri" panose="020F0502020204030204" pitchFamily="34" charset="0"/>
              </a:rPr>
              <a:t>ve sınıf öğretmeni tarafından eğitilmeleri, sınıf öğretmenlerinin bu çocukların </a:t>
            </a:r>
            <a:r>
              <a:rPr lang="tr-TR" dirty="0" smtClean="0">
                <a:latin typeface="Calibri" panose="020F0502020204030204" pitchFamily="34" charset="0"/>
              </a:rPr>
              <a:t>gereksinimlerini karşılayabilecek </a:t>
            </a:r>
            <a:r>
              <a:rPr lang="tr-TR" dirty="0">
                <a:latin typeface="Calibri" panose="020F0502020204030204" pitchFamily="34" charset="0"/>
              </a:rPr>
              <a:t>nitelikte olmalarını gerektirmektedir</a:t>
            </a:r>
            <a:endParaRPr lang="tr-TR" dirty="0"/>
          </a:p>
        </p:txBody>
      </p:sp>
    </p:spTree>
    <p:extLst>
      <p:ext uri="{BB962C8B-B14F-4D97-AF65-F5344CB8AC3E}">
        <p14:creationId xmlns:p14="http://schemas.microsoft.com/office/powerpoint/2010/main" val="4264240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b="1" dirty="0" smtClean="0">
                <a:solidFill>
                  <a:srgbClr val="000000"/>
                </a:solidFill>
                <a:latin typeface="Calibri-Bold"/>
              </a:rPr>
              <a:t>Yarı Zamanlı Kaynaştırma </a:t>
            </a:r>
            <a:r>
              <a:rPr lang="tr-TR" sz="2400" dirty="0" smtClean="0">
                <a:solidFill>
                  <a:srgbClr val="000000"/>
                </a:solidFill>
                <a:latin typeface="Calibri" panose="020F0502020204030204" pitchFamily="34" charset="0"/>
              </a:rPr>
              <a:t>ise özel </a:t>
            </a:r>
            <a:r>
              <a:rPr lang="tr-TR" sz="2400" dirty="0" err="1" smtClean="0">
                <a:solidFill>
                  <a:srgbClr val="000000"/>
                </a:solidFill>
                <a:latin typeface="Calibri" panose="020F0502020204030204" pitchFamily="34" charset="0"/>
              </a:rPr>
              <a:t>gereksinimli</a:t>
            </a:r>
            <a:r>
              <a:rPr lang="tr-TR" sz="2400" dirty="0" smtClean="0">
                <a:solidFill>
                  <a:srgbClr val="000000"/>
                </a:solidFill>
                <a:latin typeface="Calibri" panose="020F0502020204030204" pitchFamily="34" charset="0"/>
              </a:rPr>
              <a:t> çocukların kaydının özel sınıfta olduğu ama iyi oldukları derslerde kaynaştırma sınıfına dahil oldukları durumdur</a:t>
            </a:r>
          </a:p>
          <a:p>
            <a:endParaRPr lang="tr-TR" sz="2400" b="1" dirty="0" smtClean="0">
              <a:latin typeface="Calibri-Bold"/>
            </a:endParaRPr>
          </a:p>
          <a:p>
            <a:r>
              <a:rPr lang="tr-TR" sz="2400" b="1" dirty="0" smtClean="0">
                <a:latin typeface="Calibri-Bold"/>
              </a:rPr>
              <a:t>Tersine </a:t>
            </a:r>
            <a:r>
              <a:rPr lang="tr-TR" sz="2400" b="1" dirty="0">
                <a:latin typeface="Calibri-Bold"/>
              </a:rPr>
              <a:t>Kaynaştırma; </a:t>
            </a:r>
            <a:r>
              <a:rPr lang="tr-TR" sz="2400" dirty="0" smtClean="0">
                <a:latin typeface="Calibri-Bold"/>
              </a:rPr>
              <a:t>N</a:t>
            </a:r>
            <a:r>
              <a:rPr lang="tr-TR" sz="2400" dirty="0" smtClean="0">
                <a:latin typeface="Calibri" panose="020F0502020204030204" pitchFamily="34" charset="0"/>
              </a:rPr>
              <a:t>ormal </a:t>
            </a:r>
            <a:r>
              <a:rPr lang="tr-TR" sz="2400" dirty="0">
                <a:latin typeface="Calibri" panose="020F0502020204030204" pitchFamily="34" charset="0"/>
              </a:rPr>
              <a:t>gelişim gösteren çocukların ve ailelerinin istekleri </a:t>
            </a:r>
            <a:r>
              <a:rPr lang="tr-TR" sz="2400" dirty="0" smtClean="0">
                <a:latin typeface="Calibri" panose="020F0502020204030204" pitchFamily="34" charset="0"/>
              </a:rPr>
              <a:t>doğrultusunda kaynaştırma </a:t>
            </a:r>
            <a:r>
              <a:rPr lang="tr-TR" sz="2400" dirty="0">
                <a:latin typeface="Calibri" panose="020F0502020204030204" pitchFamily="34" charset="0"/>
              </a:rPr>
              <a:t>sınıfına dahil </a:t>
            </a:r>
            <a:r>
              <a:rPr lang="tr-TR" sz="2400" dirty="0" smtClean="0">
                <a:latin typeface="Calibri" panose="020F0502020204030204" pitchFamily="34" charset="0"/>
              </a:rPr>
              <a:t>edilmektedir. </a:t>
            </a:r>
          </a:p>
          <a:p>
            <a:r>
              <a:rPr lang="tr-TR" sz="2400" dirty="0" smtClean="0">
                <a:latin typeface="Calibri" panose="020F0502020204030204" pitchFamily="34" charset="0"/>
              </a:rPr>
              <a:t> </a:t>
            </a:r>
            <a:r>
              <a:rPr lang="tr-TR" sz="2400" dirty="0">
                <a:latin typeface="Calibri" panose="020F0502020204030204" pitchFamily="34" charset="0"/>
              </a:rPr>
              <a:t>Tersine kaynaştırma çoğunlukla erken dönemde </a:t>
            </a:r>
            <a:r>
              <a:rPr lang="tr-TR" sz="2400" dirty="0" smtClean="0">
                <a:latin typeface="Calibri" panose="020F0502020204030204" pitchFamily="34" charset="0"/>
              </a:rPr>
              <a:t>gerçekleşmektedir.</a:t>
            </a:r>
          </a:p>
          <a:p>
            <a:r>
              <a:rPr lang="tr-TR" sz="2400" dirty="0" smtClean="0">
                <a:latin typeface="Calibri" panose="020F0502020204030204" pitchFamily="34" charset="0"/>
              </a:rPr>
              <a:t>Tersine </a:t>
            </a:r>
            <a:r>
              <a:rPr lang="tr-TR" sz="2400" dirty="0">
                <a:latin typeface="Calibri" panose="020F0502020204030204" pitchFamily="34" charset="0"/>
              </a:rPr>
              <a:t>kaynaştırma sınıflarında beş özel eğitim ihtiyacı olan çocuk olmak üzere; okul </a:t>
            </a:r>
            <a:r>
              <a:rPr lang="tr-TR" sz="2400" dirty="0" smtClean="0">
                <a:latin typeface="Calibri" panose="020F0502020204030204" pitchFamily="34" charset="0"/>
              </a:rPr>
              <a:t>öncesi eğitimde </a:t>
            </a:r>
            <a:r>
              <a:rPr lang="tr-TR" sz="2400" dirty="0">
                <a:latin typeface="Calibri" panose="020F0502020204030204" pitchFamily="34" charset="0"/>
              </a:rPr>
              <a:t>en fazla 14, ilköğretim ve ortaöğretimde 20, </a:t>
            </a:r>
            <a:r>
              <a:rPr lang="tr-TR" sz="2400" dirty="0" smtClean="0">
                <a:latin typeface="Calibri" panose="020F0502020204030204" pitchFamily="34" charset="0"/>
              </a:rPr>
              <a:t>yaygın eğitimde 10 çocuktan oluşmaktadır.</a:t>
            </a:r>
            <a:endParaRPr lang="tr-TR" sz="2400" dirty="0"/>
          </a:p>
        </p:txBody>
      </p:sp>
    </p:spTree>
    <p:extLst>
      <p:ext uri="{BB962C8B-B14F-4D97-AF65-F5344CB8AC3E}">
        <p14:creationId xmlns:p14="http://schemas.microsoft.com/office/powerpoint/2010/main" val="194725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marL="228600" lvl="0" indent="-228600">
              <a:lnSpc>
                <a:spcPct val="150000"/>
              </a:lnSpc>
              <a:spcBef>
                <a:spcPts val="1000"/>
              </a:spcBef>
              <a:spcAft>
                <a:spcPts val="800"/>
              </a:spcAft>
            </a:pPr>
            <a:r>
              <a:rPr lang="tr-TR" sz="3200" b="1" dirty="0">
                <a:solidFill>
                  <a:prstClr val="black"/>
                </a:solidFill>
                <a:latin typeface="Times New Roman" panose="02020603050405020304" pitchFamily="18" charset="0"/>
                <a:ea typeface="+mn-ea"/>
                <a:cs typeface="+mn-cs"/>
              </a:rPr>
              <a:t>Kaynaştırma Eğitiminin Başarısını Etkileyen Etmenler</a:t>
            </a:r>
            <a:br>
              <a:rPr lang="tr-TR" sz="3200" b="1" dirty="0">
                <a:solidFill>
                  <a:prstClr val="black"/>
                </a:solidFill>
                <a:latin typeface="Times New Roman" panose="02020603050405020304" pitchFamily="18" charset="0"/>
                <a:ea typeface="+mn-ea"/>
                <a:cs typeface="+mn-cs"/>
              </a:rPr>
            </a:br>
            <a:endParaRPr lang="tr-TR" sz="3200" dirty="0"/>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smtClean="0">
                <a:latin typeface="Calibri" panose="020F0502020204030204" pitchFamily="34" charset="0"/>
                <a:ea typeface="Times New Roman" panose="02020603050405020304" pitchFamily="18" charset="0"/>
                <a:cs typeface="Calibri" panose="020F0502020204030204" pitchFamily="34" charset="0"/>
              </a:rPr>
              <a:t>Kaynaştırma </a:t>
            </a:r>
            <a:r>
              <a:rPr lang="tr-TR" dirty="0">
                <a:latin typeface="Calibri" panose="020F0502020204030204" pitchFamily="34" charset="0"/>
                <a:ea typeface="Times New Roman" panose="02020603050405020304" pitchFamily="18" charset="0"/>
                <a:cs typeface="Calibri" panose="020F0502020204030204" pitchFamily="34" charset="0"/>
              </a:rPr>
              <a:t>eğitiminin doğru bir şekilde uygulanabilmesi için pek çok unsurun bir araya gelmesi gerekmektedir. Bu unsurların tamamı görevlerini tam olarak yerine getirirse, başarılı bir kaynaştırmadan söz etmek mümkün olabilir. </a:t>
            </a:r>
            <a:endParaRPr lang="tr-TR" i="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005061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723</Words>
  <Application>Microsoft Office PowerPoint</Application>
  <PresentationFormat>Geniş ekran</PresentationFormat>
  <Paragraphs>37</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Calibri Light</vt:lpstr>
      <vt:lpstr>Calibri-Bold</vt:lpstr>
      <vt:lpstr>Calibri-Italic</vt:lpstr>
      <vt:lpstr>Times New Roman</vt:lpstr>
      <vt:lpstr>Office Teması</vt:lpstr>
      <vt:lpstr>PowerPoint Sunusu</vt:lpstr>
      <vt:lpstr>PowerPoint Sunusu</vt:lpstr>
      <vt:lpstr>PowerPoint Sunusu</vt:lpstr>
      <vt:lpstr>PowerPoint Sunusu</vt:lpstr>
      <vt:lpstr>PowerPoint Sunusu</vt:lpstr>
      <vt:lpstr>PowerPoint Sunusu</vt:lpstr>
      <vt:lpstr>KAYNAŞTIRMA/BÜTÜNLEŞTİRME YOLUYLA EĞİTİM MODELLERİ</vt:lpstr>
      <vt:lpstr>PowerPoint Sunusu</vt:lpstr>
      <vt:lpstr>Kaynaştırma Eğitiminin Başarısını Etkileyen Etmenler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12</cp:revision>
  <dcterms:created xsi:type="dcterms:W3CDTF">2020-04-29T20:29:17Z</dcterms:created>
  <dcterms:modified xsi:type="dcterms:W3CDTF">2020-11-01T14:00:15Z</dcterms:modified>
</cp:coreProperties>
</file>