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1" r:id="rId4"/>
    <p:sldId id="266" r:id="rId5"/>
    <p:sldId id="267" r:id="rId6"/>
    <p:sldId id="268" r:id="rId7"/>
    <p:sldId id="269" r:id="rId8"/>
    <p:sldId id="258" r:id="rId9"/>
    <p:sldId id="259" r:id="rId10"/>
    <p:sldId id="264" r:id="rId11"/>
    <p:sldId id="260" r:id="rId12"/>
    <p:sldId id="261" r:id="rId13"/>
    <p:sldId id="262"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6F5B71E-6D94-4105-93F9-650D8746F009}" type="datetimeFigureOut">
              <a:rPr lang="tr-TR" smtClean="0"/>
              <a:pPr/>
              <a:t>18.12.2017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04C4016-7EDD-41BB-AE57-9AE63675C4E8}"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6F5B71E-6D94-4105-93F9-650D8746F009}" type="datetimeFigureOut">
              <a:rPr lang="tr-TR" smtClean="0"/>
              <a:pPr/>
              <a:t>18.12.2017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04C4016-7EDD-41BB-AE57-9AE63675C4E8}"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6F5B71E-6D94-4105-93F9-650D8746F009}" type="datetimeFigureOut">
              <a:rPr lang="tr-TR" smtClean="0"/>
              <a:pPr/>
              <a:t>18.12.2017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04C4016-7EDD-41BB-AE57-9AE63675C4E8}"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6F5B71E-6D94-4105-93F9-650D8746F009}" type="datetimeFigureOut">
              <a:rPr lang="tr-TR" smtClean="0"/>
              <a:pPr/>
              <a:t>18.12.2017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04C4016-7EDD-41BB-AE57-9AE63675C4E8}"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6F5B71E-6D94-4105-93F9-650D8746F009}" type="datetimeFigureOut">
              <a:rPr lang="tr-TR" smtClean="0"/>
              <a:pPr/>
              <a:t>18.12.2017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04C4016-7EDD-41BB-AE57-9AE63675C4E8}"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6F5B71E-6D94-4105-93F9-650D8746F009}" type="datetimeFigureOut">
              <a:rPr lang="tr-TR" smtClean="0"/>
              <a:pPr/>
              <a:t>18.12.2017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04C4016-7EDD-41BB-AE57-9AE63675C4E8}"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6F5B71E-6D94-4105-93F9-650D8746F009}" type="datetimeFigureOut">
              <a:rPr lang="tr-TR" smtClean="0"/>
              <a:pPr/>
              <a:t>18.12.2017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04C4016-7EDD-41BB-AE57-9AE63675C4E8}"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6F5B71E-6D94-4105-93F9-650D8746F009}" type="datetimeFigureOut">
              <a:rPr lang="tr-TR" smtClean="0"/>
              <a:pPr/>
              <a:t>18.12.2017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04C4016-7EDD-41BB-AE57-9AE63675C4E8}"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6F5B71E-6D94-4105-93F9-650D8746F009}" type="datetimeFigureOut">
              <a:rPr lang="tr-TR" smtClean="0"/>
              <a:pPr/>
              <a:t>18.12.2017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04C4016-7EDD-41BB-AE57-9AE63675C4E8}"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6F5B71E-6D94-4105-93F9-650D8746F009}" type="datetimeFigureOut">
              <a:rPr lang="tr-TR" smtClean="0"/>
              <a:pPr/>
              <a:t>18.12.2017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04C4016-7EDD-41BB-AE57-9AE63675C4E8}"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6F5B71E-6D94-4105-93F9-650D8746F009}" type="datetimeFigureOut">
              <a:rPr lang="tr-TR" smtClean="0"/>
              <a:pPr/>
              <a:t>18.12.2017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04C4016-7EDD-41BB-AE57-9AE63675C4E8}"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F5B71E-6D94-4105-93F9-650D8746F009}" type="datetimeFigureOut">
              <a:rPr lang="tr-TR" smtClean="0"/>
              <a:pPr/>
              <a:t>18.12.2017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4C4016-7EDD-41BB-AE57-9AE63675C4E8}"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04665"/>
            <a:ext cx="8134672" cy="864095"/>
          </a:xfrm>
        </p:spPr>
        <p:txBody>
          <a:bodyPr>
            <a:normAutofit/>
          </a:bodyPr>
          <a:lstStyle/>
          <a:p>
            <a:pPr algn="l"/>
            <a:r>
              <a:rPr lang="tr-TR" sz="3600" b="1" smtClean="0"/>
              <a:t>Bölüm 6. </a:t>
            </a:r>
            <a:r>
              <a:rPr lang="tr-TR" sz="3600" b="1" dirty="0" smtClean="0"/>
              <a:t>Pazarlama karması (stratejiler)</a:t>
            </a:r>
            <a:endParaRPr lang="tr-TR" sz="3600" b="1" dirty="0"/>
          </a:p>
        </p:txBody>
      </p:sp>
      <p:sp>
        <p:nvSpPr>
          <p:cNvPr id="3" name="2 Alt Başlık"/>
          <p:cNvSpPr>
            <a:spLocks noGrp="1"/>
          </p:cNvSpPr>
          <p:nvPr>
            <p:ph type="subTitle" idx="1"/>
          </p:nvPr>
        </p:nvSpPr>
        <p:spPr>
          <a:xfrm>
            <a:off x="683568" y="1412776"/>
            <a:ext cx="7704856" cy="4226024"/>
          </a:xfrm>
        </p:spPr>
        <p:txBody>
          <a:bodyPr>
            <a:normAutofit/>
          </a:bodyPr>
          <a:lstStyle/>
          <a:p>
            <a:pPr algn="just"/>
            <a:endParaRPr lang="tr-TR" dirty="0" smtClean="0">
              <a:solidFill>
                <a:schemeClr val="tx1"/>
              </a:solidFill>
            </a:endParaRPr>
          </a:p>
          <a:p>
            <a:pPr algn="just"/>
            <a:r>
              <a:rPr lang="tr-TR" dirty="0" smtClean="0">
                <a:solidFill>
                  <a:schemeClr val="tx1"/>
                </a:solidFill>
              </a:rPr>
              <a:t>Klasik pazarlama karması ürün, fiyat, dağıtım ve promosyondan oluşmaktadır. İşletmelerin bu unsurlara yönelik alacağı kararlar pazarda varlık gösterebilme ve rekabet açısından isabetle belirlenmelidir.</a:t>
            </a:r>
          </a:p>
          <a:p>
            <a:pPr algn="just"/>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Fiyat-3</a:t>
            </a:r>
            <a:endParaRPr lang="tr-TR" dirty="0"/>
          </a:p>
        </p:txBody>
      </p:sp>
      <p:sp>
        <p:nvSpPr>
          <p:cNvPr id="3" name="İçerik Yer Tutucusu 2"/>
          <p:cNvSpPr>
            <a:spLocks noGrp="1"/>
          </p:cNvSpPr>
          <p:nvPr>
            <p:ph idx="1"/>
          </p:nvPr>
        </p:nvSpPr>
        <p:spPr>
          <a:xfrm>
            <a:off x="457200" y="1600200"/>
            <a:ext cx="8507288" cy="4525963"/>
          </a:xfrm>
        </p:spPr>
        <p:txBody>
          <a:bodyPr/>
          <a:lstStyle/>
          <a:p>
            <a:r>
              <a:rPr lang="tr-TR" dirty="0"/>
              <a:t>yüksek fiyat ve promosyon (</a:t>
            </a:r>
            <a:r>
              <a:rPr lang="tr-TR" dirty="0" smtClean="0"/>
              <a:t>pazarın kaymağını </a:t>
            </a:r>
            <a:r>
              <a:rPr lang="tr-TR" dirty="0"/>
              <a:t>alma stratejisi), </a:t>
            </a:r>
            <a:endParaRPr lang="tr-TR" dirty="0" smtClean="0"/>
          </a:p>
          <a:p>
            <a:r>
              <a:rPr lang="tr-TR" dirty="0" smtClean="0"/>
              <a:t>yüksek fiyat ve düşük </a:t>
            </a:r>
            <a:r>
              <a:rPr lang="tr-TR" dirty="0"/>
              <a:t>promosyon (</a:t>
            </a:r>
            <a:r>
              <a:rPr lang="tr-TR" dirty="0" smtClean="0"/>
              <a:t>yavaş kaymak </a:t>
            </a:r>
            <a:r>
              <a:rPr lang="tr-TR" dirty="0"/>
              <a:t>alma stratejisi), </a:t>
            </a:r>
            <a:endParaRPr lang="tr-TR" dirty="0" smtClean="0"/>
          </a:p>
          <a:p>
            <a:r>
              <a:rPr lang="tr-TR" dirty="0" smtClean="0"/>
              <a:t>düşük </a:t>
            </a:r>
            <a:r>
              <a:rPr lang="tr-TR" dirty="0"/>
              <a:t>fiyat ve </a:t>
            </a:r>
            <a:r>
              <a:rPr lang="tr-TR" dirty="0" smtClean="0"/>
              <a:t>yüksek promosyon </a:t>
            </a:r>
            <a:r>
              <a:rPr lang="tr-TR" dirty="0"/>
              <a:t>(</a:t>
            </a:r>
            <a:r>
              <a:rPr lang="tr-TR" dirty="0" smtClean="0"/>
              <a:t>hızlı </a:t>
            </a:r>
            <a:r>
              <a:rPr lang="tr-TR" dirty="0" err="1"/>
              <a:t>penetre</a:t>
            </a:r>
            <a:r>
              <a:rPr lang="tr-TR" dirty="0"/>
              <a:t> olma), </a:t>
            </a:r>
            <a:endParaRPr lang="tr-TR" dirty="0" smtClean="0"/>
          </a:p>
          <a:p>
            <a:r>
              <a:rPr lang="tr-TR" dirty="0" smtClean="0"/>
              <a:t>düşük </a:t>
            </a:r>
            <a:r>
              <a:rPr lang="tr-TR" dirty="0"/>
              <a:t>fiyat ve promosyon (</a:t>
            </a:r>
            <a:r>
              <a:rPr lang="tr-TR" dirty="0" smtClean="0"/>
              <a:t>yavaş </a:t>
            </a:r>
            <a:r>
              <a:rPr lang="tr-TR" dirty="0" err="1" smtClean="0"/>
              <a:t>penetre</a:t>
            </a:r>
            <a:r>
              <a:rPr lang="tr-TR" dirty="0" smtClean="0"/>
              <a:t> </a:t>
            </a:r>
            <a:r>
              <a:rPr lang="tr-TR" dirty="0"/>
              <a:t>olma)</a:t>
            </a:r>
          </a:p>
        </p:txBody>
      </p:sp>
    </p:spTree>
    <p:extLst>
      <p:ext uri="{BB962C8B-B14F-4D97-AF65-F5344CB8AC3E}">
        <p14:creationId xmlns:p14="http://schemas.microsoft.com/office/powerpoint/2010/main" val="942881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Dağıtım</a:t>
            </a:r>
            <a:endParaRPr lang="tr-TR" dirty="0"/>
          </a:p>
        </p:txBody>
      </p:sp>
      <p:sp>
        <p:nvSpPr>
          <p:cNvPr id="3" name="2 İçerik Yer Tutucusu"/>
          <p:cNvSpPr>
            <a:spLocks noGrp="1"/>
          </p:cNvSpPr>
          <p:nvPr>
            <p:ph idx="1"/>
          </p:nvPr>
        </p:nvSpPr>
        <p:spPr/>
        <p:txBody>
          <a:bodyPr/>
          <a:lstStyle/>
          <a:p>
            <a:pPr marL="90488" indent="-25400" algn="just">
              <a:buNone/>
            </a:pPr>
            <a:r>
              <a:rPr lang="tr-TR" dirty="0"/>
              <a:t>Pazara sunulacak ürünün </a:t>
            </a:r>
            <a:r>
              <a:rPr lang="tr-TR" dirty="0" smtClean="0"/>
              <a:t>alıcılara nasıl ulaştırılacağı ile ilgili stratejidir. Dağıtım stratejisinde belirlenmesi </a:t>
            </a:r>
            <a:r>
              <a:rPr lang="tr-TR" dirty="0"/>
              <a:t>gereken konular </a:t>
            </a:r>
            <a:r>
              <a:rPr lang="tr-TR" dirty="0" smtClean="0"/>
              <a:t>şöyledir:</a:t>
            </a:r>
            <a:endParaRPr lang="tr-TR" dirty="0"/>
          </a:p>
          <a:p>
            <a:pPr lvl="0"/>
            <a:r>
              <a:rPr lang="tr-TR" dirty="0"/>
              <a:t>Dağıtım kanalları</a:t>
            </a:r>
            <a:endParaRPr lang="tr-TR" sz="2400" dirty="0" smtClean="0"/>
          </a:p>
          <a:p>
            <a:pPr lvl="0"/>
            <a:r>
              <a:rPr lang="tr-TR" dirty="0"/>
              <a:t>Ulaşım</a:t>
            </a:r>
            <a:endParaRPr lang="tr-TR" sz="2400" dirty="0" smtClean="0"/>
          </a:p>
          <a:p>
            <a:pPr lvl="0"/>
            <a:r>
              <a:rPr lang="tr-TR" dirty="0"/>
              <a:t>Stok</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Promosyon </a:t>
            </a:r>
            <a:endParaRPr lang="tr-TR" dirty="0"/>
          </a:p>
        </p:txBody>
      </p:sp>
      <p:sp>
        <p:nvSpPr>
          <p:cNvPr id="3" name="2 İçerik Yer Tutucusu"/>
          <p:cNvSpPr>
            <a:spLocks noGrp="1"/>
          </p:cNvSpPr>
          <p:nvPr>
            <p:ph idx="1"/>
          </p:nvPr>
        </p:nvSpPr>
        <p:spPr/>
        <p:txBody>
          <a:bodyPr/>
          <a:lstStyle/>
          <a:p>
            <a:pPr marL="90488" indent="-25400" algn="just">
              <a:buNone/>
            </a:pPr>
            <a:r>
              <a:rPr lang="tr-TR" dirty="0" smtClean="0"/>
              <a:t>Pazara sunulacak ürün/ürünlerle ilgili  promosyonlar hakkındaki stratejidir. Belirlenmesi gereken konular :</a:t>
            </a:r>
          </a:p>
          <a:p>
            <a:pPr lvl="0"/>
            <a:r>
              <a:rPr lang="tr-TR" dirty="0" smtClean="0"/>
              <a:t>Kişisel satış teknikleri</a:t>
            </a:r>
          </a:p>
          <a:p>
            <a:pPr lvl="0"/>
            <a:r>
              <a:rPr lang="tr-TR" dirty="0" smtClean="0"/>
              <a:t>Satışı geliştirme ve bütçesi</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Değerlendirme </a:t>
            </a:r>
            <a:endParaRPr lang="tr-TR"/>
          </a:p>
        </p:txBody>
      </p:sp>
      <p:sp>
        <p:nvSpPr>
          <p:cNvPr id="3" name="2 İçerik Yer Tutucusu"/>
          <p:cNvSpPr>
            <a:spLocks noGrp="1"/>
          </p:cNvSpPr>
          <p:nvPr>
            <p:ph idx="1"/>
          </p:nvPr>
        </p:nvSpPr>
        <p:spPr/>
        <p:txBody>
          <a:bodyPr/>
          <a:lstStyle/>
          <a:p>
            <a:r>
              <a:rPr lang="tr-TR" dirty="0" smtClean="0"/>
              <a:t>Pazarda kalıcı olmak ve ürün yaşam eğrisinin uzun olması pazarlama karması unsurları ile ilgili doğru kararların alınması ile mümkündür.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lstStyle/>
          <a:p>
            <a:r>
              <a:rPr lang="tr-TR" dirty="0" smtClean="0"/>
              <a:t>Ürün </a:t>
            </a:r>
            <a:endParaRPr lang="tr-TR" dirty="0"/>
          </a:p>
        </p:txBody>
      </p:sp>
      <p:sp>
        <p:nvSpPr>
          <p:cNvPr id="3" name="2 İçerik Yer Tutucusu"/>
          <p:cNvSpPr>
            <a:spLocks noGrp="1"/>
          </p:cNvSpPr>
          <p:nvPr>
            <p:ph idx="1"/>
          </p:nvPr>
        </p:nvSpPr>
        <p:spPr>
          <a:xfrm>
            <a:off x="457200" y="1052736"/>
            <a:ext cx="8229600" cy="4536504"/>
          </a:xfrm>
        </p:spPr>
        <p:txBody>
          <a:bodyPr>
            <a:normAutofit fontScale="85000" lnSpcReduction="20000"/>
          </a:bodyPr>
          <a:lstStyle/>
          <a:p>
            <a:pPr marL="90488" lvl="0" indent="-25400" algn="just">
              <a:buNone/>
            </a:pPr>
            <a:r>
              <a:rPr lang="tr-TR" sz="4600" dirty="0" smtClean="0"/>
              <a:t>Ürün karma unsuru, pazara sunulacak ürünün kendisi, kalite, çeşit, marka, stil, ambalaj, garanti ve sunulan hizmetle ilgili stratejileri kapsar. </a:t>
            </a:r>
          </a:p>
          <a:p>
            <a:pPr marL="90488" lvl="0" indent="-25400" algn="just">
              <a:buNone/>
            </a:pPr>
            <a:endParaRPr lang="tr-TR" sz="4600" dirty="0" smtClean="0"/>
          </a:p>
          <a:p>
            <a:pPr marL="90488" lvl="0" indent="-25400" algn="just">
              <a:buNone/>
            </a:pPr>
            <a:r>
              <a:rPr lang="tr-TR" sz="4600" dirty="0" smtClean="0"/>
              <a:t>Ürün stratejisinde doğru karar alınması ve uygulanması ürün </a:t>
            </a:r>
            <a:r>
              <a:rPr lang="tr-TR" sz="4600" dirty="0" smtClean="0"/>
              <a:t>yaşam/hayat </a:t>
            </a:r>
            <a:r>
              <a:rPr lang="tr-TR" sz="4600" dirty="0" smtClean="0"/>
              <a:t>eğrisini de uzatır.</a:t>
            </a:r>
          </a:p>
          <a:p>
            <a:pPr marL="90488" lvl="0" indent="-25400" algn="just">
              <a:buNone/>
            </a:pPr>
            <a:endParaRPr lang="tr-TR" sz="4600" dirty="0" smtClean="0"/>
          </a:p>
          <a:p>
            <a:pPr lvl="0">
              <a:buNone/>
            </a:pPr>
            <a:endParaRPr lang="tr-T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ürün yaşam eğrisi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solidFill>
                <a:prstClr val="black"/>
              </a:solidFill>
            </a:endParaRPr>
          </a:p>
        </p:txBody>
      </p:sp>
      <p:sp>
        <p:nvSpPr>
          <p:cNvPr id="5" name="AutoShape 6" descr="ürün yaşam eğrisi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solidFill>
                <a:prstClr val="black"/>
              </a:solidFill>
            </a:endParaRPr>
          </a:p>
        </p:txBody>
      </p:sp>
      <p:sp>
        <p:nvSpPr>
          <p:cNvPr id="6" name="AutoShape 8" descr="ürün yaşam eğrisi ile ilgili gö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solidFill>
                <a:prstClr val="black"/>
              </a:solidFill>
            </a:endParaRPr>
          </a:p>
        </p:txBody>
      </p:sp>
      <p:sp>
        <p:nvSpPr>
          <p:cNvPr id="7" name="AutoShape 10" descr="ürün yaşam eğrisi ile ilgili görsel sonucu"/>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solidFill>
                <a:prstClr val="black"/>
              </a:solidFill>
            </a:endParaRPr>
          </a:p>
        </p:txBody>
      </p:sp>
      <p:sp>
        <p:nvSpPr>
          <p:cNvPr id="8" name="AutoShape 12" descr="ürün yaşam eğrisi ile ilgili görsel sonucu"/>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solidFill>
                <a:prstClr val="black"/>
              </a:solidFill>
            </a:endParaRPr>
          </a:p>
        </p:txBody>
      </p:sp>
      <p:sp>
        <p:nvSpPr>
          <p:cNvPr id="9" name="AutoShape 14" descr="ürün yaşam eğrisi ile ilgili görsel sonucu"/>
          <p:cNvSpPr>
            <a:spLocks noChangeAspect="1" noChangeArrowheads="1"/>
          </p:cNvSpPr>
          <p:nvPr/>
        </p:nvSpPr>
        <p:spPr bwMode="auto">
          <a:xfrm>
            <a:off x="917575" y="617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solidFill>
                <a:prstClr val="black"/>
              </a:solidFill>
            </a:endParaRPr>
          </a:p>
        </p:txBody>
      </p:sp>
      <p:sp>
        <p:nvSpPr>
          <p:cNvPr id="11" name="Başlık 1"/>
          <p:cNvSpPr txBox="1">
            <a:spLocks/>
          </p:cNvSpPr>
          <p:nvPr/>
        </p:nvSpPr>
        <p:spPr>
          <a:xfrm>
            <a:off x="460375" y="463243"/>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dirty="0">
              <a:solidFill>
                <a:prstClr val="black"/>
              </a:solidFill>
            </a:endParaRPr>
          </a:p>
        </p:txBody>
      </p:sp>
      <p:sp>
        <p:nvSpPr>
          <p:cNvPr id="10" name="AutoShape 16" descr="ürün yaşam eğrisi ile ilgili görsel sonucu"/>
          <p:cNvSpPr>
            <a:spLocks noChangeAspect="1" noChangeArrowheads="1"/>
          </p:cNvSpPr>
          <p:nvPr/>
        </p:nvSpPr>
        <p:spPr bwMode="auto">
          <a:xfrm>
            <a:off x="1069975" y="769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solidFill>
                <a:prstClr val="black"/>
              </a:solidFill>
            </a:endParaRPr>
          </a:p>
        </p:txBody>
      </p:sp>
      <p:pic>
        <p:nvPicPr>
          <p:cNvPr id="2050" name="Picture 2" descr="ürün yaşam eğrisi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974" y="1034743"/>
            <a:ext cx="8584505" cy="55885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0612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6120680"/>
          </a:xfrm>
        </p:spPr>
        <p:txBody>
          <a:bodyPr>
            <a:noAutofit/>
          </a:bodyPr>
          <a:lstStyle/>
          <a:p>
            <a:pPr algn="just">
              <a:buNone/>
            </a:pPr>
            <a:r>
              <a:rPr lang="tr-TR" sz="2000" dirty="0" smtClean="0"/>
              <a:t>	</a:t>
            </a:r>
          </a:p>
          <a:p>
            <a:pPr algn="just">
              <a:buNone/>
            </a:pPr>
            <a:r>
              <a:rPr lang="tr-TR" sz="2000" dirty="0" smtClean="0"/>
              <a:t>	</a:t>
            </a:r>
            <a:r>
              <a:rPr lang="tr-TR" dirty="0" smtClean="0"/>
              <a:t>Ürün yaşam eğrisinin ilk aşaması olan </a:t>
            </a:r>
            <a:r>
              <a:rPr lang="tr-TR" dirty="0" smtClean="0"/>
              <a:t>giriş (tanıtma/sunuş) </a:t>
            </a:r>
            <a:r>
              <a:rPr lang="tr-TR" dirty="0" smtClean="0"/>
              <a:t>aşaması, ürünün piyasaya yeni sunulduğu, satışların arttığı, ürün yeni ise rakiplerin olmadığı, tanıtım için promosyon masraflarının yüksek, kar marjının düşük ve maliyetin yüksek olduğu bir dönemdir. </a:t>
            </a:r>
          </a:p>
          <a:p>
            <a:pPr algn="just">
              <a:buNone/>
            </a:pPr>
            <a:endParaRPr lang="tr-TR" dirty="0" smtClean="0"/>
          </a:p>
          <a:p>
            <a:pPr algn="just">
              <a:buNone/>
            </a:pPr>
            <a:r>
              <a:rPr lang="tr-TR" b="1" dirty="0" smtClean="0"/>
              <a:t>	</a:t>
            </a:r>
            <a:r>
              <a:rPr lang="tr-TR" dirty="0" smtClean="0"/>
              <a:t>Kara geçiş noktasına kadar süren aşamada, bazen bu noktaya gelmeden ürün pazardan çekilir, bazen bu noktaya çabuk ya da belli bir sürenin sonunda ulaşırlar.</a:t>
            </a:r>
          </a:p>
          <a:p>
            <a:pPr algn="just">
              <a:buNone/>
            </a:pPr>
            <a:r>
              <a:rPr lang="tr-TR" dirty="0" smtClean="0"/>
              <a:t> </a:t>
            </a:r>
            <a:br>
              <a:rPr lang="tr-TR" dirty="0" smtClean="0"/>
            </a:b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505475"/>
          </a:xfrm>
        </p:spPr>
        <p:txBody>
          <a:bodyPr>
            <a:normAutofit fontScale="92500"/>
          </a:bodyPr>
          <a:lstStyle/>
          <a:p>
            <a:pPr algn="just">
              <a:buNone/>
            </a:pPr>
            <a:r>
              <a:rPr lang="tr-TR" dirty="0" smtClean="0"/>
              <a:t>	Ürün yaşam eğrisinin ikinci aşaması olan, </a:t>
            </a:r>
            <a:r>
              <a:rPr lang="tr-TR" dirty="0" smtClean="0"/>
              <a:t>gelişme (büyüme) </a:t>
            </a:r>
            <a:r>
              <a:rPr lang="tr-TR" dirty="0" smtClean="0"/>
              <a:t>aşaması, </a:t>
            </a:r>
            <a:r>
              <a:rPr lang="tr-TR" dirty="0" err="1" smtClean="0"/>
              <a:t>başabaş</a:t>
            </a:r>
            <a:r>
              <a:rPr lang="tr-TR" dirty="0" smtClean="0"/>
              <a:t> </a:t>
            </a:r>
            <a:r>
              <a:rPr lang="tr-TR" dirty="0" smtClean="0"/>
              <a:t>noktasından</a:t>
            </a:r>
            <a:br>
              <a:rPr lang="tr-TR" dirty="0" smtClean="0"/>
            </a:br>
            <a:r>
              <a:rPr lang="tr-TR" dirty="0" smtClean="0"/>
              <a:t>başlayıp, olgunluk dönemine kadar sürer. Satış ve karın arttığı, rakip ürünlerin</a:t>
            </a:r>
            <a:br>
              <a:rPr lang="tr-TR" dirty="0" smtClean="0"/>
            </a:br>
            <a:r>
              <a:rPr lang="tr-TR" dirty="0" smtClean="0"/>
              <a:t>yavaş yavaş pazara girdiği bir dönemdir.</a:t>
            </a:r>
          </a:p>
          <a:p>
            <a:pPr algn="just"/>
            <a:endParaRPr lang="tr-TR" dirty="0" smtClean="0"/>
          </a:p>
          <a:p>
            <a:pPr algn="just">
              <a:buNone/>
            </a:pPr>
            <a:r>
              <a:rPr lang="tr-TR" dirty="0" smtClean="0"/>
              <a:t>	Maliyeti azaltıcı önlemler alınması,</a:t>
            </a:r>
            <a:br>
              <a:rPr lang="tr-TR" dirty="0" smtClean="0"/>
            </a:br>
            <a:r>
              <a:rPr lang="sv-SE" dirty="0" smtClean="0"/>
              <a:t>ürünün yap</a:t>
            </a:r>
            <a:r>
              <a:rPr lang="tr-TR" dirty="0" smtClean="0"/>
              <a:t>ısını</a:t>
            </a:r>
            <a:r>
              <a:rPr lang="sv-SE" dirty="0" smtClean="0"/>
              <a:t>n ve kullan</a:t>
            </a:r>
            <a:r>
              <a:rPr lang="tr-TR" dirty="0" smtClean="0"/>
              <a:t>ı</a:t>
            </a:r>
            <a:r>
              <a:rPr lang="sv-SE" dirty="0" smtClean="0"/>
              <a:t>m alanla</a:t>
            </a:r>
            <a:r>
              <a:rPr lang="tr-TR" dirty="0" err="1" smtClean="0"/>
              <a:t>rının</a:t>
            </a:r>
            <a:r>
              <a:rPr lang="tr-TR" dirty="0" smtClean="0"/>
              <a:t> </a:t>
            </a:r>
            <a:r>
              <a:rPr lang="sv-SE" dirty="0" smtClean="0"/>
              <a:t>ar</a:t>
            </a:r>
            <a:r>
              <a:rPr lang="tr-TR" dirty="0" smtClean="0"/>
              <a:t>tırıl</a:t>
            </a:r>
            <a:r>
              <a:rPr lang="sv-SE" dirty="0" smtClean="0"/>
              <a:t>mas</a:t>
            </a:r>
            <a:r>
              <a:rPr lang="tr-TR" dirty="0" smtClean="0"/>
              <a:t>ı</a:t>
            </a:r>
            <a:r>
              <a:rPr lang="sv-SE" dirty="0" smtClean="0"/>
              <a:t>, rekabete göre fiyat politikas</a:t>
            </a:r>
            <a:r>
              <a:rPr lang="tr-TR" dirty="0" err="1" smtClean="0"/>
              <a:t>ının</a:t>
            </a:r>
            <a:r>
              <a:rPr lang="tr-TR" dirty="0" smtClean="0"/>
              <a:t> gözden geçirilmesi söz konusu olabilir.</a:t>
            </a:r>
            <a:br>
              <a:rPr lang="tr-TR" dirty="0" smtClean="0"/>
            </a:b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548680"/>
            <a:ext cx="8363272" cy="5577483"/>
          </a:xfrm>
        </p:spPr>
        <p:txBody>
          <a:bodyPr>
            <a:normAutofit/>
          </a:bodyPr>
          <a:lstStyle/>
          <a:p>
            <a:pPr algn="just">
              <a:buNone/>
            </a:pPr>
            <a:r>
              <a:rPr lang="tr-TR" dirty="0" smtClean="0"/>
              <a:t>	</a:t>
            </a:r>
          </a:p>
          <a:p>
            <a:pPr algn="just">
              <a:buNone/>
            </a:pPr>
            <a:r>
              <a:rPr lang="tr-TR" dirty="0" smtClean="0"/>
              <a:t>	Üçüncü aşama olan </a:t>
            </a:r>
            <a:r>
              <a:rPr lang="tr-TR" dirty="0" smtClean="0"/>
              <a:t>olgunluk </a:t>
            </a:r>
            <a:r>
              <a:rPr lang="tr-TR" dirty="0" smtClean="0"/>
              <a:t>aşaması, satış ve rekabetin en üst düzeye çıktığı ve rakip ürünlere bağlı olarak karda azalmaların görüldüğü dönemdir. Bu dönemde farklı gelir gruplarından tüketicilerin talebi olduğu için, firmalar bu dönemi uzun tutmaya çalışırlar. Ürün farklılaştırması, yeni pazar arayışlarının geliştirilmesi firmalara alternatif fırsatlar sağlar.</a:t>
            </a:r>
            <a:br>
              <a:rPr lang="tr-TR" dirty="0" smtClean="0"/>
            </a:b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normAutofit fontScale="92500" lnSpcReduction="10000"/>
          </a:bodyPr>
          <a:lstStyle/>
          <a:p>
            <a:pPr algn="just">
              <a:buNone/>
            </a:pPr>
            <a:r>
              <a:rPr lang="tr-TR" dirty="0" smtClean="0"/>
              <a:t>	Dördüncü aşama olan </a:t>
            </a:r>
            <a:r>
              <a:rPr lang="tr-TR" dirty="0" smtClean="0"/>
              <a:t>gerileme (düşüş) </a:t>
            </a:r>
            <a:r>
              <a:rPr lang="tr-TR" dirty="0" smtClean="0"/>
              <a:t>aşaması, satışların ve karın düştüğü, maliyetlerin arttığı alan olup, zarara geçiş noktasına kadar sürmektedir. </a:t>
            </a:r>
          </a:p>
          <a:p>
            <a:pPr algn="just">
              <a:buNone/>
            </a:pPr>
            <a:r>
              <a:rPr lang="tr-TR" dirty="0" smtClean="0"/>
              <a:t>	</a:t>
            </a:r>
          </a:p>
          <a:p>
            <a:pPr algn="just">
              <a:buNone/>
            </a:pPr>
            <a:r>
              <a:rPr lang="tr-TR" dirty="0" smtClean="0"/>
              <a:t>	Bu dönemde firma, pazardaki rekabet gücüne göre pazardan çekilmeyi ya da faaliyetini sürdürmeyi tercih eder. Eğer ürün pazardan çekilecekse fiyat indirimleri ile stokları eritmeyi ya da pazarda kalmayı tercih ederse belirli satış noktalarını seçer, tutundurma faaliyetlerini azaltır, yeni ürün arayışlarına hız verebilir.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34082"/>
          </a:xfrm>
        </p:spPr>
        <p:txBody>
          <a:bodyPr>
            <a:normAutofit fontScale="90000"/>
          </a:bodyPr>
          <a:lstStyle/>
          <a:p>
            <a:r>
              <a:rPr lang="tr-TR" dirty="0" smtClean="0"/>
              <a:t>Fiyat -1</a:t>
            </a:r>
            <a:endParaRPr lang="tr-TR" dirty="0"/>
          </a:p>
        </p:txBody>
      </p:sp>
      <p:sp>
        <p:nvSpPr>
          <p:cNvPr id="3" name="2 İçerik Yer Tutucusu"/>
          <p:cNvSpPr>
            <a:spLocks noGrp="1"/>
          </p:cNvSpPr>
          <p:nvPr>
            <p:ph idx="1"/>
          </p:nvPr>
        </p:nvSpPr>
        <p:spPr>
          <a:xfrm>
            <a:off x="457200" y="980728"/>
            <a:ext cx="8435280" cy="5145435"/>
          </a:xfrm>
        </p:spPr>
        <p:txBody>
          <a:bodyPr>
            <a:normAutofit/>
          </a:bodyPr>
          <a:lstStyle/>
          <a:p>
            <a:pPr marL="90488" indent="-25400">
              <a:buNone/>
            </a:pPr>
            <a:endParaRPr lang="tr-TR" dirty="0" smtClean="0"/>
          </a:p>
          <a:p>
            <a:pPr marL="90488" indent="-25400">
              <a:buNone/>
            </a:pPr>
            <a:r>
              <a:rPr lang="tr-TR" dirty="0" smtClean="0"/>
              <a:t>Pazara sunulacak ürün/ürünlerin fiyatlandırması ile ilgili stratejidir. Belirlenmesi gereken konular :</a:t>
            </a:r>
          </a:p>
          <a:p>
            <a:pPr lvl="0"/>
            <a:r>
              <a:rPr lang="tr-TR" dirty="0" smtClean="0"/>
              <a:t>Fiyat düzeyi </a:t>
            </a:r>
          </a:p>
          <a:p>
            <a:pPr lvl="0"/>
            <a:r>
              <a:rPr lang="tr-TR" dirty="0" smtClean="0"/>
              <a:t>İndirimler</a:t>
            </a:r>
          </a:p>
          <a:p>
            <a:pPr lvl="0"/>
            <a:r>
              <a:rPr lang="tr-TR" dirty="0" smtClean="0"/>
              <a:t>Ödeme şartları</a:t>
            </a:r>
          </a:p>
          <a:p>
            <a:pPr lvl="0"/>
            <a:r>
              <a:rPr lang="tr-TR" dirty="0" smtClean="0"/>
              <a:t>Fiyat değişiklikleri</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Fiyat - 2</a:t>
            </a:r>
            <a:endParaRPr lang="tr-TR" dirty="0"/>
          </a:p>
        </p:txBody>
      </p:sp>
      <p:sp>
        <p:nvSpPr>
          <p:cNvPr id="3" name="2 İçerik Yer Tutucusu"/>
          <p:cNvSpPr>
            <a:spLocks noGrp="1"/>
          </p:cNvSpPr>
          <p:nvPr>
            <p:ph idx="1"/>
          </p:nvPr>
        </p:nvSpPr>
        <p:spPr>
          <a:xfrm>
            <a:off x="457200" y="1268760"/>
            <a:ext cx="8363272" cy="4857403"/>
          </a:xfrm>
        </p:spPr>
        <p:txBody>
          <a:bodyPr>
            <a:normAutofit fontScale="92500"/>
          </a:bodyPr>
          <a:lstStyle/>
          <a:p>
            <a:pPr marL="0" indent="0" algn="just">
              <a:buNone/>
            </a:pPr>
            <a:r>
              <a:rPr lang="tr-TR" sz="3600" b="1" dirty="0" smtClean="0"/>
              <a:t>Fiyat </a:t>
            </a:r>
            <a:r>
              <a:rPr lang="tr-TR" sz="3600" b="1" dirty="0"/>
              <a:t>stratejisi</a:t>
            </a:r>
            <a:r>
              <a:rPr lang="tr-TR" sz="3600" dirty="0"/>
              <a:t>, ürünün piyasadaki mübadele </a:t>
            </a:r>
            <a:r>
              <a:rPr lang="tr-TR" sz="3600" dirty="0" smtClean="0"/>
              <a:t>değerinin </a:t>
            </a:r>
            <a:r>
              <a:rPr lang="tr-TR" sz="3600" dirty="0"/>
              <a:t>belirlenmesi ile </a:t>
            </a:r>
            <a:r>
              <a:rPr lang="tr-TR" sz="3600" dirty="0" smtClean="0"/>
              <a:t>ilgilidir. Piyasa koşulları firmaların fiyatlandırma </a:t>
            </a:r>
            <a:r>
              <a:rPr lang="tr-TR" sz="3600" dirty="0"/>
              <a:t>hedeflerini yönlendirmektedir. </a:t>
            </a:r>
            <a:r>
              <a:rPr lang="tr-TR" sz="3600" i="1" dirty="0" smtClean="0"/>
              <a:t>Fiyatlandırmada </a:t>
            </a:r>
            <a:r>
              <a:rPr lang="tr-TR" sz="3600" i="1" dirty="0"/>
              <a:t>hedefler; </a:t>
            </a:r>
            <a:endParaRPr lang="tr-TR" sz="3600" i="1" dirty="0" smtClean="0"/>
          </a:p>
          <a:p>
            <a:r>
              <a:rPr lang="tr-TR" sz="3600" i="1" dirty="0" smtClean="0"/>
              <a:t>pazarda </a:t>
            </a:r>
            <a:r>
              <a:rPr lang="tr-TR" sz="3600" i="1" dirty="0"/>
              <a:t>kalmak, maksimum kara </a:t>
            </a:r>
            <a:r>
              <a:rPr lang="tr-TR" sz="3600" i="1" dirty="0" smtClean="0"/>
              <a:t>ulaşmak</a:t>
            </a:r>
            <a:r>
              <a:rPr lang="tr-TR" sz="3600" i="1" dirty="0"/>
              <a:t>, </a:t>
            </a:r>
            <a:r>
              <a:rPr lang="tr-TR" sz="3600" i="1" dirty="0" smtClean="0"/>
              <a:t>maksimum </a:t>
            </a:r>
            <a:r>
              <a:rPr lang="nn-NO" sz="3600" i="1" dirty="0" smtClean="0"/>
              <a:t>sat</a:t>
            </a:r>
            <a:r>
              <a:rPr lang="tr-TR" sz="3600" i="1" dirty="0" err="1" smtClean="0"/>
              <a:t>ış</a:t>
            </a:r>
            <a:r>
              <a:rPr lang="nn-NO" sz="3600" i="1" dirty="0" smtClean="0"/>
              <a:t>la</a:t>
            </a:r>
            <a:r>
              <a:rPr lang="tr-TR" sz="3600" i="1" dirty="0" err="1" smtClean="0"/>
              <a:t>ra</a:t>
            </a:r>
            <a:r>
              <a:rPr lang="nn-NO" sz="3600" i="1" dirty="0" smtClean="0"/>
              <a:t> ula</a:t>
            </a:r>
            <a:r>
              <a:rPr lang="tr-TR" sz="3600" i="1" dirty="0" smtClean="0"/>
              <a:t>ş</a:t>
            </a:r>
            <a:r>
              <a:rPr lang="nn-NO" sz="3600" i="1" dirty="0" smtClean="0"/>
              <a:t>lmak</a:t>
            </a:r>
            <a:r>
              <a:rPr lang="nn-NO" sz="3600" i="1" dirty="0"/>
              <a:t>, </a:t>
            </a:r>
            <a:endParaRPr lang="tr-TR" sz="3600" i="1" dirty="0" smtClean="0"/>
          </a:p>
          <a:p>
            <a:r>
              <a:rPr lang="nn-NO" sz="3600" i="1" dirty="0" smtClean="0"/>
              <a:t>pazar</a:t>
            </a:r>
            <a:r>
              <a:rPr lang="tr-TR" sz="3600" i="1" dirty="0" smtClean="0"/>
              <a:t>ı</a:t>
            </a:r>
            <a:r>
              <a:rPr lang="nn-NO" sz="3600" i="1" dirty="0" smtClean="0"/>
              <a:t>n kayma</a:t>
            </a:r>
            <a:r>
              <a:rPr lang="tr-TR" sz="3600" i="1" dirty="0" err="1" smtClean="0"/>
              <a:t>ğını</a:t>
            </a:r>
            <a:r>
              <a:rPr lang="nn-NO" sz="3600" i="1" dirty="0" smtClean="0"/>
              <a:t> </a:t>
            </a:r>
            <a:r>
              <a:rPr lang="nn-NO" sz="3600" i="1" dirty="0"/>
              <a:t>almak </a:t>
            </a:r>
            <a:endParaRPr lang="tr-TR" sz="3600" i="1" dirty="0" smtClean="0"/>
          </a:p>
          <a:p>
            <a:r>
              <a:rPr lang="nn-NO" sz="3600" i="1" dirty="0" smtClean="0"/>
              <a:t>ürün- </a:t>
            </a:r>
            <a:r>
              <a:rPr lang="nn-NO" sz="3600" i="1" dirty="0"/>
              <a:t>kalite </a:t>
            </a:r>
            <a:r>
              <a:rPr lang="nn-NO" sz="3600" i="1" dirty="0" smtClean="0"/>
              <a:t>liderli</a:t>
            </a:r>
            <a:r>
              <a:rPr lang="tr-TR" sz="3600" i="1" dirty="0" smtClean="0"/>
              <a:t>ğ</a:t>
            </a:r>
            <a:r>
              <a:rPr lang="nn-NO" sz="3600" i="1" dirty="0" smtClean="0"/>
              <a:t>ini yakalamak</a:t>
            </a:r>
            <a:endParaRPr lang="nn-NO" sz="3600" i="1"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69</TotalTime>
  <Words>254</Words>
  <Application>Microsoft Office PowerPoint</Application>
  <PresentationFormat>Ekran Gösterisi (4:3)</PresentationFormat>
  <Paragraphs>48</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Ofis Teması</vt:lpstr>
      <vt:lpstr>Bölüm 6. Pazarlama karması (stratejiler)</vt:lpstr>
      <vt:lpstr>Ürün </vt:lpstr>
      <vt:lpstr>PowerPoint Sunusu</vt:lpstr>
      <vt:lpstr>PowerPoint Sunusu</vt:lpstr>
      <vt:lpstr>PowerPoint Sunusu</vt:lpstr>
      <vt:lpstr>PowerPoint Sunusu</vt:lpstr>
      <vt:lpstr>PowerPoint Sunusu</vt:lpstr>
      <vt:lpstr>Fiyat -1</vt:lpstr>
      <vt:lpstr>Fiyat - 2</vt:lpstr>
      <vt:lpstr>Fiyat-3</vt:lpstr>
      <vt:lpstr>Dağıtım</vt:lpstr>
      <vt:lpstr>Promosyon </vt:lpstr>
      <vt:lpstr>Değerlendirme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Pazarlama karması (stratejiler)</dc:title>
  <dc:creator>Pc</dc:creator>
  <cp:lastModifiedBy>user</cp:lastModifiedBy>
  <cp:revision>33</cp:revision>
  <dcterms:created xsi:type="dcterms:W3CDTF">2017-11-28T17:27:00Z</dcterms:created>
  <dcterms:modified xsi:type="dcterms:W3CDTF">2017-12-18T10:16:31Z</dcterms:modified>
</cp:coreProperties>
</file>