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 id="263" r:id="rId10"/>
  </p:sldIdLst>
  <p:sldSz cx="12192000" cy="6858000"/>
  <p:notesSz cx="7559675" cy="106918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lstStyle/>
          <a:p>
            <a:pPr algn="ctr">
              <a:lnSpc>
                <a:spcPct val="90000"/>
              </a:lnSpc>
            </a:pPr>
            <a:r>
              <a:rPr lang="tr-TR" sz="6000" b="0" strike="noStrike" spc="-1">
                <a:solidFill>
                  <a:srgbClr val="000000"/>
                </a:solidFill>
                <a:latin typeface="Calibri Light"/>
              </a:rPr>
              <a:t>Asıl başlık stili için tıklatın</a:t>
            </a:r>
            <a:endParaRPr lang="tr-TR"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lstStyle/>
          <a:p>
            <a:pPr>
              <a:lnSpc>
                <a:spcPct val="100000"/>
              </a:lnSpc>
            </a:pPr>
            <a:fld id="{28EF462B-8735-4CE1-AA1A-9FF99EA33A50}" type="datetime">
              <a:rPr lang="en-US" sz="1200" b="0" strike="noStrike" spc="-1">
                <a:solidFill>
                  <a:srgbClr val="8B8B8B"/>
                </a:solidFill>
                <a:latin typeface="Calibri"/>
              </a:rPr>
              <a:t>11/2/2018</a:t>
            </a:fld>
            <a:endParaRPr lang="en-US"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lstStyle/>
          <a:p>
            <a:pPr algn="r">
              <a:lnSpc>
                <a:spcPct val="100000"/>
              </a:lnSpc>
            </a:pPr>
            <a:fld id="{6E401FA0-F82D-46A7-B24A-0F723B25EBF8}" type="slidenum">
              <a:rPr lang="en-US" sz="1200" b="0" strike="noStrike" spc="-1">
                <a:solidFill>
                  <a:srgbClr val="8B8B8B"/>
                </a:solidFill>
                <a:latin typeface="Calibri"/>
              </a:rPr>
              <a:t>‹#›</a:t>
            </a:fld>
            <a:endParaRPr lang="en-US"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tr-TR"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tr-TR"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tr-TR"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tr-TR"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tr-TR"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tr-TR"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tr-TR"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lstStyle/>
          <a:p>
            <a:pPr>
              <a:lnSpc>
                <a:spcPct val="90000"/>
              </a:lnSpc>
            </a:pPr>
            <a:r>
              <a:rPr lang="tr-TR" sz="4400" b="0" strike="noStrike" spc="-1">
                <a:solidFill>
                  <a:srgbClr val="000000"/>
                </a:solidFill>
                <a:latin typeface="Calibri Light"/>
              </a:rPr>
              <a:t>Asıl başlık stili için tıklatın</a:t>
            </a:r>
            <a:endParaRPr lang="tr-TR" sz="4400" b="0" strike="noStrike" spc="-1">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lstStyle/>
          <a:p>
            <a:pPr marL="228600" indent="-228240">
              <a:lnSpc>
                <a:spcPct val="90000"/>
              </a:lnSpc>
              <a:spcBef>
                <a:spcPts val="1001"/>
              </a:spcBef>
              <a:buClr>
                <a:srgbClr val="000000"/>
              </a:buClr>
              <a:buFont typeface="Arial"/>
              <a:buChar char="•"/>
            </a:pPr>
            <a:r>
              <a:rPr lang="tr-TR" sz="2800" b="0" strike="noStrike" spc="-1">
                <a:solidFill>
                  <a:srgbClr val="000000"/>
                </a:solidFill>
                <a:latin typeface="Calibri"/>
              </a:rPr>
              <a:t>Asıl metin stillerini düzenle</a:t>
            </a:r>
          </a:p>
          <a:p>
            <a:pPr marL="685800" lvl="1" indent="-228240">
              <a:lnSpc>
                <a:spcPct val="90000"/>
              </a:lnSpc>
              <a:spcBef>
                <a:spcPts val="499"/>
              </a:spcBef>
              <a:buClr>
                <a:srgbClr val="000000"/>
              </a:buClr>
              <a:buFont typeface="Arial"/>
              <a:buChar char="•"/>
            </a:pPr>
            <a:r>
              <a:rPr lang="tr-TR" sz="2400" b="0" strike="noStrike" spc="-1">
                <a:solidFill>
                  <a:srgbClr val="000000"/>
                </a:solidFill>
                <a:latin typeface="Calibri"/>
              </a:rPr>
              <a:t>İkinci düzey</a:t>
            </a:r>
          </a:p>
          <a:p>
            <a:pPr marL="1143000" lvl="2" indent="-228240">
              <a:lnSpc>
                <a:spcPct val="90000"/>
              </a:lnSpc>
              <a:spcBef>
                <a:spcPts val="499"/>
              </a:spcBef>
              <a:buClr>
                <a:srgbClr val="000000"/>
              </a:buClr>
              <a:buFont typeface="Arial"/>
              <a:buChar char="•"/>
            </a:pPr>
            <a:r>
              <a:rPr lang="tr-TR" sz="2000" b="0" strike="noStrike" spc="-1">
                <a:solidFill>
                  <a:srgbClr val="000000"/>
                </a:solidFill>
                <a:latin typeface="Calibri"/>
              </a:rPr>
              <a:t>Üçüncü düzey</a:t>
            </a:r>
          </a:p>
          <a:p>
            <a:pPr marL="1600200" lvl="3" indent="-228240">
              <a:lnSpc>
                <a:spcPct val="90000"/>
              </a:lnSpc>
              <a:spcBef>
                <a:spcPts val="499"/>
              </a:spcBef>
              <a:buClr>
                <a:srgbClr val="000000"/>
              </a:buClr>
              <a:buFont typeface="Arial"/>
              <a:buChar char="•"/>
            </a:pPr>
            <a:r>
              <a:rPr lang="tr-TR" sz="1800" b="0" strike="noStrike" spc="-1">
                <a:solidFill>
                  <a:srgbClr val="000000"/>
                </a:solidFill>
                <a:latin typeface="Calibri"/>
              </a:rPr>
              <a:t>Dördüncü düzey</a:t>
            </a:r>
          </a:p>
          <a:p>
            <a:pPr marL="2057400" lvl="4" indent="-228240">
              <a:lnSpc>
                <a:spcPct val="90000"/>
              </a:lnSpc>
              <a:spcBef>
                <a:spcPts val="499"/>
              </a:spcBef>
              <a:buClr>
                <a:srgbClr val="000000"/>
              </a:buClr>
              <a:buFont typeface="Arial"/>
              <a:buChar char="•"/>
            </a:pPr>
            <a:r>
              <a:rPr lang="tr-TR" sz="1800" b="0" strike="noStrike" spc="-1">
                <a:solidFill>
                  <a:srgbClr val="000000"/>
                </a:solidFill>
                <a:latin typeface="Calibri"/>
              </a:rPr>
              <a:t>Beşinci düzey</a:t>
            </a:r>
          </a:p>
        </p:txBody>
      </p:sp>
      <p:sp>
        <p:nvSpPr>
          <p:cNvPr id="43" name="PlaceHolder 3"/>
          <p:cNvSpPr>
            <a:spLocks noGrp="1"/>
          </p:cNvSpPr>
          <p:nvPr>
            <p:ph type="dt"/>
          </p:nvPr>
        </p:nvSpPr>
        <p:spPr>
          <a:xfrm>
            <a:off x="838080" y="6356520"/>
            <a:ext cx="2742840" cy="364680"/>
          </a:xfrm>
          <a:prstGeom prst="rect">
            <a:avLst/>
          </a:prstGeom>
        </p:spPr>
        <p:txBody>
          <a:bodyPr anchor="ctr"/>
          <a:lstStyle/>
          <a:p>
            <a:pPr>
              <a:lnSpc>
                <a:spcPct val="100000"/>
              </a:lnSpc>
            </a:pPr>
            <a:fld id="{2FDC899C-398F-42CB-9C58-F53D700C1896}" type="datetime">
              <a:rPr lang="en-US" sz="1200" b="0" strike="noStrike" spc="-1">
                <a:solidFill>
                  <a:srgbClr val="8B8B8B"/>
                </a:solidFill>
                <a:latin typeface="Calibri"/>
              </a:rPr>
              <a:t>11/2/2018</a:t>
            </a:fld>
            <a:endParaRPr lang="en-US" sz="1200" b="0" strike="noStrike" spc="-1">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lstStyle/>
          <a:p>
            <a:pPr algn="r">
              <a:lnSpc>
                <a:spcPct val="100000"/>
              </a:lnSpc>
            </a:pPr>
            <a:fld id="{68E72905-404C-4356-BD3D-33C4B007CEF0}"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Shape 1"/>
          <p:cNvSpPr txBox="1"/>
          <p:nvPr/>
        </p:nvSpPr>
        <p:spPr>
          <a:xfrm>
            <a:off x="1523880" y="1122480"/>
            <a:ext cx="9143640" cy="2387160"/>
          </a:xfrm>
          <a:prstGeom prst="rect">
            <a:avLst/>
          </a:prstGeom>
          <a:noFill/>
          <a:ln>
            <a:noFill/>
          </a:ln>
        </p:spPr>
        <p:txBody>
          <a:bodyPr anchor="b"/>
          <a:lstStyle/>
          <a:p>
            <a:pPr algn="ctr">
              <a:lnSpc>
                <a:spcPct val="90000"/>
              </a:lnSpc>
            </a:pPr>
            <a:r>
              <a:rPr lang="tr-TR" sz="6000" b="0" strike="noStrike" spc="-1">
                <a:solidFill>
                  <a:srgbClr val="000000"/>
                </a:solidFill>
                <a:latin typeface="Calibri Light"/>
              </a:rPr>
              <a:t>HUN214 Macar Edebiyatına Giriş</a:t>
            </a:r>
            <a:endParaRPr lang="tr-TR" sz="6000" b="0" strike="noStrike" spc="-1">
              <a:solidFill>
                <a:srgbClr val="000000"/>
              </a:solidFill>
              <a:latin typeface="Calibri"/>
            </a:endParaRPr>
          </a:p>
        </p:txBody>
      </p:sp>
      <p:sp>
        <p:nvSpPr>
          <p:cNvPr id="83" name="TextShape 2"/>
          <p:cNvSpPr txBox="1"/>
          <p:nvPr/>
        </p:nvSpPr>
        <p:spPr>
          <a:xfrm>
            <a:off x="1523880" y="3602160"/>
            <a:ext cx="9143640" cy="1655280"/>
          </a:xfrm>
          <a:prstGeom prst="rect">
            <a:avLst/>
          </a:prstGeom>
          <a:noFill/>
          <a:ln>
            <a:noFill/>
          </a:ln>
        </p:spPr>
        <p:txBody>
          <a:bodyPr/>
          <a:lstStyle/>
          <a:p>
            <a:pPr algn="ctr"/>
            <a:endParaRPr lang="en-US" sz="3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Shape 1"/>
          <p:cNvSpPr txBox="1"/>
          <p:nvPr/>
        </p:nvSpPr>
        <p:spPr>
          <a:xfrm>
            <a:off x="838080" y="365040"/>
            <a:ext cx="10515240" cy="1325160"/>
          </a:xfrm>
          <a:prstGeom prst="rect">
            <a:avLst/>
          </a:prstGeom>
          <a:noFill/>
          <a:ln>
            <a:noFill/>
          </a:ln>
        </p:spPr>
        <p:txBody>
          <a:bodyPr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Rönesans</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5" name="TextShape 2"/>
          <p:cNvSpPr txBox="1"/>
          <p:nvPr/>
        </p:nvSpPr>
        <p:spPr>
          <a:xfrm>
            <a:off x="838080" y="1825560"/>
            <a:ext cx="10515240" cy="4350960"/>
          </a:xfrm>
          <a:prstGeom prst="rect">
            <a:avLst/>
          </a:prstGeom>
          <a:noFill/>
          <a:ln>
            <a:noFill/>
          </a:ln>
        </p:spPr>
        <p:txBody>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Bu </a:t>
            </a:r>
            <a:r>
              <a:rPr lang="tr-TR" sz="2800" b="0" strike="noStrike" spc="-1" dirty="0" err="1">
                <a:solidFill>
                  <a:srgbClr val="000000"/>
                </a:solidFill>
                <a:latin typeface="Times New Roman"/>
              </a:rPr>
              <a:t>sayasız</a:t>
            </a:r>
            <a:r>
              <a:rPr lang="tr-TR" sz="2800" b="0" strike="noStrike" spc="-1" dirty="0">
                <a:solidFill>
                  <a:srgbClr val="000000"/>
                </a:solidFill>
                <a:latin typeface="Times New Roman"/>
              </a:rPr>
              <a:t> medeniyet taşıyıcılarından biri de </a:t>
            </a:r>
            <a:r>
              <a:rPr lang="tr-TR" sz="2800" b="0" strike="noStrike" spc="-1" dirty="0" err="1">
                <a:solidFill>
                  <a:srgbClr val="000000"/>
                </a:solidFill>
                <a:latin typeface="Times New Roman"/>
              </a:rPr>
              <a:t>Janus</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Pannonius’tur</a:t>
            </a:r>
            <a:r>
              <a:rPr lang="tr-TR" sz="2800" b="0" strike="noStrike" spc="-1" dirty="0">
                <a:solidFill>
                  <a:srgbClr val="000000"/>
                </a:solidFill>
                <a:latin typeface="Times New Roman"/>
              </a:rPr>
              <a:t> ve kendi hayatı Hümanizm ve Rönesans ruhunun Macaristan’daki en canlı yansımasıdır. İtalya’da 11 sene tahsil görerek yurdu Macaristan’a dönen ve ata topraklarına Hümanizm fikirlerini getirenlerden biri olan </a:t>
            </a:r>
            <a:r>
              <a:rPr lang="tr-TR" sz="2800" b="0" strike="noStrike" spc="-1" dirty="0" err="1">
                <a:solidFill>
                  <a:srgbClr val="000000"/>
                </a:solidFill>
                <a:latin typeface="Times New Roman"/>
              </a:rPr>
              <a:t>Janus</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Pannonius</a:t>
            </a:r>
            <a:r>
              <a:rPr lang="tr-TR" sz="2800" b="0" strike="noStrike" spc="-1" dirty="0">
                <a:solidFill>
                  <a:srgbClr val="000000"/>
                </a:solidFill>
                <a:latin typeface="Times New Roman"/>
              </a:rPr>
              <a:t> (1434-1472) doğal olarak aldığı klasik kültürün etkisiyle olacak, yazdığı Latince şiirlerden birinde bu topraklara dönünce hissettiği hayal kırıklığını aktarır: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Rönesans</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7"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“Bu barbar topraklarında dudaktaki söz bile barbardır,/Bu topraklara ister </a:t>
            </a:r>
            <a:r>
              <a:rPr lang="tr-TR" sz="2800" b="0" strike="noStrike" spc="-1" dirty="0" err="1">
                <a:solidFill>
                  <a:srgbClr val="000000"/>
                </a:solidFill>
                <a:latin typeface="Times New Roman"/>
                <a:ea typeface="Noto Sans CJK SC Regular"/>
              </a:rPr>
              <a:t>Maro</a:t>
            </a:r>
            <a:r>
              <a:rPr lang="tr-TR" sz="2800" b="0" strike="noStrike" spc="-1" dirty="0">
                <a:solidFill>
                  <a:srgbClr val="000000"/>
                </a:solidFill>
                <a:latin typeface="Times New Roman"/>
                <a:ea typeface="Noto Sans CJK SC Regular"/>
              </a:rPr>
              <a:t> gelsin, lavtası ancak zevksiz sesler çıkarır,/İsterse </a:t>
            </a:r>
            <a:r>
              <a:rPr lang="tr-TR" sz="2800" b="0" strike="noStrike" spc="-1" dirty="0" err="1">
                <a:solidFill>
                  <a:srgbClr val="000000"/>
                </a:solidFill>
                <a:latin typeface="Times New Roman"/>
                <a:ea typeface="Noto Sans CJK SC Regular"/>
              </a:rPr>
              <a:t>Cicero</a:t>
            </a:r>
            <a:r>
              <a:rPr lang="tr-TR" sz="2800" b="0" strike="noStrike" spc="-1" dirty="0">
                <a:solidFill>
                  <a:srgbClr val="000000"/>
                </a:solidFill>
                <a:latin typeface="Times New Roman"/>
                <a:ea typeface="Noto Sans CJK SC Regular"/>
              </a:rPr>
              <a:t> gelsin, burada dilsiz olur çıkar</a:t>
            </a:r>
            <a:r>
              <a:rPr lang="tr-TR" sz="2800" b="0" strike="noStrike" spc="-1" dirty="0" smtClean="0">
                <a:solidFill>
                  <a:srgbClr val="000000"/>
                </a:solidFill>
                <a:latin typeface="Times New Roman"/>
                <a:ea typeface="Noto Sans CJK SC Regular"/>
              </a:rPr>
              <a:t>.” </a:t>
            </a:r>
            <a:r>
              <a:rPr lang="tr-TR" sz="2800" b="0" strike="noStrike" spc="-1" dirty="0">
                <a:solidFill>
                  <a:srgbClr val="000000"/>
                </a:solidFill>
                <a:latin typeface="Times New Roman"/>
                <a:ea typeface="Noto Sans CJK SC Regular"/>
              </a:rPr>
              <a:t>Fakat başka bir şiirinde şu dizeler var: “Şimdiye kadar sadece İtalya topraklarında yazıldı kitaplar,/Şimdi </a:t>
            </a:r>
            <a:r>
              <a:rPr lang="tr-TR" sz="2800" b="0" strike="noStrike" spc="-1" dirty="0" err="1">
                <a:solidFill>
                  <a:srgbClr val="000000"/>
                </a:solidFill>
                <a:latin typeface="Times New Roman"/>
                <a:ea typeface="Noto Sans CJK SC Regular"/>
              </a:rPr>
              <a:t>Pannónia</a:t>
            </a:r>
            <a:r>
              <a:rPr lang="tr-TR" sz="2800" b="0" strike="noStrike" spc="-1" dirty="0">
                <a:solidFill>
                  <a:srgbClr val="000000"/>
                </a:solidFill>
                <a:latin typeface="Times New Roman"/>
                <a:ea typeface="Noto Sans CJK SC Regular"/>
              </a:rPr>
              <a:t> da gönderiyor güzel şarkılar,/Takdir ediyorlar artık, yurdum da benimle övünebilir,/Zihnim daha da mağrur ve o sayede şanlı bu topraklar!”</a:t>
            </a:r>
            <a:endParaRPr lang="tr-TR" sz="2800" b="0" strike="noStrike" spc="-1" dirty="0">
              <a:solidFill>
                <a:srgbClr val="000000"/>
              </a:solidFill>
              <a:latin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Rönesans</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9"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Bu hümanist şairin lakabının da ele verdiği gibi </a:t>
            </a:r>
            <a:r>
              <a:rPr lang="tr-TR" sz="2800" b="0" strike="noStrike" spc="-1" dirty="0" err="1">
                <a:solidFill>
                  <a:srgbClr val="000000"/>
                </a:solidFill>
                <a:latin typeface="Times New Roman"/>
                <a:ea typeface="Noto Sans CJK SC Regular"/>
              </a:rPr>
              <a:t>Pannonia</a:t>
            </a:r>
            <a:r>
              <a:rPr lang="tr-TR" sz="2800" b="0" strike="noStrike" spc="-1" dirty="0">
                <a:solidFill>
                  <a:srgbClr val="000000"/>
                </a:solidFill>
                <a:latin typeface="Times New Roman"/>
                <a:ea typeface="Noto Sans CJK SC Regular"/>
              </a:rPr>
              <a:t> eski Roma İmparatorluğu’nun eyaletlerinden biridir ve imparatorluk </a:t>
            </a:r>
            <a:r>
              <a:rPr lang="tr-TR" sz="2800" b="0" strike="noStrike" spc="-1" dirty="0" err="1">
                <a:solidFill>
                  <a:srgbClr val="000000"/>
                </a:solidFill>
                <a:latin typeface="Times New Roman"/>
                <a:ea typeface="Noto Sans CJK SC Regular"/>
              </a:rPr>
              <a:t>Pannonialı</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Janus</a:t>
            </a:r>
            <a:r>
              <a:rPr lang="tr-TR" sz="2800" b="0" strike="noStrike" spc="-1" dirty="0">
                <a:solidFill>
                  <a:srgbClr val="000000"/>
                </a:solidFill>
                <a:latin typeface="Times New Roman"/>
                <a:ea typeface="Noto Sans CJK SC Regular"/>
              </a:rPr>
              <a:t> zamanında artık çoktan tarih olsa da </a:t>
            </a:r>
            <a:r>
              <a:rPr lang="tr-TR" sz="2800" b="0" strike="noStrike" spc="-1" dirty="0" err="1">
                <a:solidFill>
                  <a:srgbClr val="000000"/>
                </a:solidFill>
                <a:latin typeface="Times New Roman"/>
                <a:ea typeface="Noto Sans CJK SC Regular"/>
              </a:rPr>
              <a:t>Lorenzo</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Valla’nın</a:t>
            </a:r>
            <a:r>
              <a:rPr lang="tr-TR" sz="2800" b="0" strike="noStrike" spc="-1" dirty="0">
                <a:solidFill>
                  <a:srgbClr val="000000"/>
                </a:solidFill>
                <a:latin typeface="Times New Roman"/>
                <a:ea typeface="Noto Sans CJK SC Regular"/>
              </a:rPr>
              <a:t> ifadesiyle “</a:t>
            </a:r>
            <a:r>
              <a:rPr lang="tr-TR" sz="2800" b="0" strike="noStrike" spc="-1" dirty="0" err="1">
                <a:solidFill>
                  <a:srgbClr val="000000"/>
                </a:solidFill>
                <a:latin typeface="Times New Roman"/>
                <a:ea typeface="Noto Sans CJK SC Regular"/>
              </a:rPr>
              <a:t>nostra</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est</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Italia</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nostra</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Gallia</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nostra</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Hispania</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Germania</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Pannonia</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Dalmatia</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Illyricum</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multeque</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aliae</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nationes</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ibi</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namque</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Romanum</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Imperium</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est</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ubicunque</a:t>
            </a:r>
            <a:r>
              <a:rPr lang="tr-TR" sz="2800" b="0" strike="noStrike" spc="-1" dirty="0">
                <a:solidFill>
                  <a:srgbClr val="000000"/>
                </a:solidFill>
                <a:latin typeface="Times New Roman"/>
                <a:ea typeface="Noto Sans CJK SC Regular"/>
              </a:rPr>
              <a:t> Romana </a:t>
            </a:r>
            <a:r>
              <a:rPr lang="tr-TR" sz="2800" b="0" strike="noStrike" spc="-1" dirty="0" err="1">
                <a:solidFill>
                  <a:srgbClr val="000000"/>
                </a:solidFill>
                <a:latin typeface="Times New Roman"/>
                <a:ea typeface="Noto Sans CJK SC Regular"/>
              </a:rPr>
              <a:t>Lingua</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dominatur</a:t>
            </a:r>
            <a:r>
              <a:rPr lang="tr-TR" sz="2800" b="0" strike="noStrike" spc="-1" dirty="0">
                <a:solidFill>
                  <a:srgbClr val="000000"/>
                </a:solidFill>
                <a:latin typeface="Times New Roman"/>
                <a:ea typeface="Noto Sans CJK SC Regular"/>
              </a:rPr>
              <a:t>” (bizimdir İtalya, bizimdir </a:t>
            </a:r>
            <a:r>
              <a:rPr lang="tr-TR" sz="2800" b="0" strike="noStrike" spc="-1" dirty="0" err="1">
                <a:solidFill>
                  <a:srgbClr val="000000"/>
                </a:solidFill>
                <a:latin typeface="Times New Roman"/>
                <a:ea typeface="Noto Sans CJK SC Regular"/>
              </a:rPr>
              <a:t>Galya</a:t>
            </a:r>
            <a:r>
              <a:rPr lang="tr-TR" sz="2800" b="0" strike="noStrike" spc="-1" dirty="0">
                <a:solidFill>
                  <a:srgbClr val="000000"/>
                </a:solidFill>
                <a:latin typeface="Times New Roman"/>
                <a:ea typeface="Noto Sans CJK SC Regular"/>
              </a:rPr>
              <a:t>, bizimdir İspanya, Almanya, </a:t>
            </a:r>
            <a:r>
              <a:rPr lang="tr-TR" sz="2800" b="0" strike="noStrike" spc="-1" dirty="0" err="1">
                <a:solidFill>
                  <a:srgbClr val="000000"/>
                </a:solidFill>
                <a:latin typeface="Times New Roman"/>
                <a:ea typeface="Noto Sans CJK SC Regular"/>
              </a:rPr>
              <a:t>Pannonia</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Dalmaçya</a:t>
            </a:r>
            <a:r>
              <a:rPr lang="tr-TR" sz="2800" b="0" strike="noStrike" spc="-1" dirty="0">
                <a:solidFill>
                  <a:srgbClr val="000000"/>
                </a:solidFill>
                <a:latin typeface="Times New Roman"/>
                <a:ea typeface="Noto Sans CJK SC Regular"/>
              </a:rPr>
              <a:t>, </a:t>
            </a:r>
            <a:r>
              <a:rPr lang="tr-TR" sz="2800" b="0" strike="noStrike" spc="-1" dirty="0" err="1">
                <a:solidFill>
                  <a:srgbClr val="000000"/>
                </a:solidFill>
                <a:latin typeface="Times New Roman"/>
                <a:ea typeface="Noto Sans CJK SC Regular"/>
              </a:rPr>
              <a:t>İllirya</a:t>
            </a:r>
            <a:r>
              <a:rPr lang="tr-TR" sz="2800" b="0" strike="noStrike" spc="-1" dirty="0">
                <a:solidFill>
                  <a:srgbClr val="000000"/>
                </a:solidFill>
                <a:latin typeface="Times New Roman"/>
                <a:ea typeface="Noto Sans CJK SC Regular"/>
              </a:rPr>
              <a:t> ve çok sayıda başka millet: zira Roma dili nerede hâkimse Roma İmparatorluğu oradadır).</a:t>
            </a:r>
            <a:endParaRPr lang="tr-TR" sz="2800" b="0" strike="noStrike" spc="-1" dirty="0">
              <a:solidFill>
                <a:srgbClr val="000000"/>
              </a:solidFill>
              <a:latin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Latince</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1"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Macaristan’da Latince kullanımıyla ilgili araştırmaların ortaya koyduğu üzere “</a:t>
            </a:r>
            <a:r>
              <a:rPr lang="tr-TR" sz="2800" b="0" strike="noStrike" spc="-1" dirty="0" err="1">
                <a:solidFill>
                  <a:srgbClr val="000000"/>
                </a:solidFill>
                <a:latin typeface="Times New Roman"/>
                <a:ea typeface="Noto Sans CJK SC Regular"/>
              </a:rPr>
              <a:t>Janus</a:t>
            </a:r>
            <a:r>
              <a:rPr lang="tr-TR" sz="2800" b="0" strike="noStrike" spc="-1" dirty="0">
                <a:solidFill>
                  <a:srgbClr val="000000"/>
                </a:solidFill>
                <a:latin typeface="Times New Roman"/>
                <a:ea typeface="Noto Sans CJK SC Regular"/>
              </a:rPr>
              <a:t> uzaktan, kuzeyden ‘ayıların imparatorluğundan’ gelmişti Ferrara’ya. Üstelik annesinin adı bile Barbara idi. [Fakat] </a:t>
            </a:r>
            <a:r>
              <a:rPr lang="tr-TR" sz="2800" b="0" strike="noStrike" spc="-1" dirty="0" err="1">
                <a:solidFill>
                  <a:srgbClr val="000000"/>
                </a:solidFill>
                <a:latin typeface="Times New Roman"/>
                <a:ea typeface="Noto Sans CJK SC Regular"/>
              </a:rPr>
              <a:t>Janus</a:t>
            </a:r>
            <a:r>
              <a:rPr lang="tr-TR" sz="2800" b="0" strike="noStrike" spc="-1" dirty="0">
                <a:solidFill>
                  <a:srgbClr val="000000"/>
                </a:solidFill>
                <a:latin typeface="Times New Roman"/>
                <a:ea typeface="Noto Sans CJK SC Regular"/>
              </a:rPr>
              <a:t> vatanından Latin dilinin nispeten temiz, anadiliyle kirlenmemiş bir varyantını getirmişti beraberinde. Öte yandan burada okul, kamu idaresi ve yargılama dili de Latince idi”</a:t>
            </a:r>
            <a:endParaRPr lang="tr-TR" sz="2800" b="0" strike="noStrike" spc="-1" dirty="0">
              <a:solidFill>
                <a:srgbClr val="000000"/>
              </a:solidFill>
              <a:latin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Protestan Kültürü</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3"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Macaristan Protestan inancının (dolayısıyla </a:t>
            </a:r>
            <a:r>
              <a:rPr lang="tr-TR" sz="2800" b="0" strike="noStrike" spc="-1" dirty="0" err="1">
                <a:solidFill>
                  <a:srgbClr val="000000"/>
                </a:solidFill>
                <a:latin typeface="Times New Roman"/>
                <a:ea typeface="Noto Sans CJK SC Regular"/>
              </a:rPr>
              <a:t>Reformasyon’un</a:t>
            </a:r>
            <a:r>
              <a:rPr lang="tr-TR" sz="2800" b="0" strike="noStrike" spc="-1" dirty="0">
                <a:solidFill>
                  <a:srgbClr val="000000"/>
                </a:solidFill>
                <a:latin typeface="Times New Roman"/>
                <a:ea typeface="Noto Sans CJK SC Regular"/>
              </a:rPr>
              <a:t>) da ilk yayıldığı ülkelerden biridir; bu inancı “</a:t>
            </a:r>
            <a:r>
              <a:rPr lang="tr-TR" sz="2800" b="0" strike="noStrike" spc="-1" dirty="0" err="1">
                <a:solidFill>
                  <a:srgbClr val="000000"/>
                </a:solidFill>
                <a:latin typeface="Times New Roman"/>
                <a:ea typeface="Noto Sans CJK SC Regular"/>
              </a:rPr>
              <a:t>Wittenberg’den</a:t>
            </a:r>
            <a:r>
              <a:rPr lang="tr-TR" sz="2800" b="0" strike="noStrike" spc="-1" dirty="0">
                <a:solidFill>
                  <a:srgbClr val="000000"/>
                </a:solidFill>
                <a:latin typeface="Times New Roman"/>
                <a:ea typeface="Noto Sans CJK SC Regular"/>
              </a:rPr>
              <a:t>, Luther’in yakın çevresinde bulunan öğrenciler beraberlerinde getirmişlerdir” </a:t>
            </a:r>
            <a:r>
              <a:rPr lang="tr-TR" sz="2800" b="0" strike="noStrike" spc="-1" dirty="0" smtClean="0">
                <a:solidFill>
                  <a:srgbClr val="000000"/>
                </a:solidFill>
                <a:latin typeface="Times New Roman"/>
                <a:ea typeface="Noto Sans CJK SC Regular"/>
              </a:rPr>
              <a:t>ve </a:t>
            </a:r>
            <a:r>
              <a:rPr lang="tr-TR" sz="2800" b="0" strike="noStrike" spc="-1" dirty="0">
                <a:solidFill>
                  <a:srgbClr val="000000"/>
                </a:solidFill>
                <a:latin typeface="Times New Roman"/>
                <a:ea typeface="Noto Sans CJK SC Regular"/>
              </a:rPr>
              <a:t>“1580 yıllarına doğru, tek tük Katolik merkezleri istisna edilirse, Macaristan’ın hemen bütün halkı Protestan </a:t>
            </a:r>
            <a:r>
              <a:rPr lang="tr-TR" sz="2800" b="0" strike="noStrike" spc="-1" dirty="0" smtClean="0">
                <a:solidFill>
                  <a:srgbClr val="000000"/>
                </a:solidFill>
                <a:latin typeface="Times New Roman"/>
                <a:ea typeface="Noto Sans CJK SC Regular"/>
              </a:rPr>
              <a:t>olmuştur”.</a:t>
            </a:r>
            <a:endParaRPr lang="tr-TR" sz="2800" b="0" strike="noStrike" spc="-1" dirty="0">
              <a:solidFill>
                <a:srgbClr val="000000"/>
              </a:solidFill>
              <a:latin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Matbaa</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5"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Bir Protestan icadı olan matbaanın yaygın ve etkin şekilde kullanılması (Macaristan’da 1472’de) ve kutsal kitabın Macarcaya tercüme edilmesi (1590) bilginin yaygınlaşmasına hizmet etmiştir ve bunun neticesinde “aynı zamanda Avrupa’yla olan ilişkiler de muazzam derecede kuvvetlenmiştir.</a:t>
            </a:r>
            <a:endParaRPr lang="tr-TR" sz="2800" b="0" strike="noStrike" spc="-1" dirty="0">
              <a:solidFill>
                <a:srgbClr val="000000"/>
              </a:solidFill>
              <a:latin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Batı Medeniyetinin Sınırları</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7"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Batı </a:t>
            </a:r>
            <a:r>
              <a:rPr lang="tr-TR" sz="2800" b="0" strike="noStrike" spc="-1" dirty="0" err="1">
                <a:solidFill>
                  <a:srgbClr val="000000"/>
                </a:solidFill>
                <a:latin typeface="Times New Roman"/>
                <a:ea typeface="Noto Sans CJK SC Regular"/>
              </a:rPr>
              <a:t>Hıristiyanlığı’nın</a:t>
            </a:r>
            <a:r>
              <a:rPr lang="tr-TR" sz="2800" b="0" strike="noStrike" spc="-1" dirty="0">
                <a:solidFill>
                  <a:srgbClr val="000000"/>
                </a:solidFill>
                <a:latin typeface="Times New Roman"/>
                <a:ea typeface="Noto Sans CJK SC Regular"/>
              </a:rPr>
              <a:t> doğudaki sınırının Macaristan olduğu şimdi aşikâr hale gelir: </a:t>
            </a:r>
            <a:r>
              <a:rPr lang="tr-TR" sz="2800" b="0" strike="noStrike" spc="-1" dirty="0" err="1">
                <a:solidFill>
                  <a:srgbClr val="000000"/>
                </a:solidFill>
                <a:latin typeface="Times New Roman"/>
                <a:ea typeface="Noto Sans CJK SC Regular"/>
              </a:rPr>
              <a:t>Reformasyon</a:t>
            </a:r>
            <a:r>
              <a:rPr lang="tr-TR" sz="2800" b="0" strike="noStrike" spc="-1" dirty="0">
                <a:solidFill>
                  <a:srgbClr val="000000"/>
                </a:solidFill>
                <a:latin typeface="Times New Roman"/>
                <a:ea typeface="Noto Sans CJK SC Regular"/>
              </a:rPr>
              <a:t> Macar topraklarının ötesine geçmez. Rumenler ve Sırplar artık telafisi imkansız yüzyıllar boyunca Batı’dan tecrit edilmiş olurlar</a:t>
            </a:r>
            <a:r>
              <a:rPr lang="tr-TR" sz="2800" b="0" strike="noStrike" spc="-1" dirty="0" smtClean="0">
                <a:solidFill>
                  <a:srgbClr val="000000"/>
                </a:solidFill>
                <a:latin typeface="Times New Roman"/>
                <a:ea typeface="Noto Sans CJK SC Regular"/>
              </a:rPr>
              <a:t>”. </a:t>
            </a:r>
            <a:r>
              <a:rPr lang="tr-TR" sz="2800" b="0" strike="noStrike" spc="-1" dirty="0">
                <a:solidFill>
                  <a:srgbClr val="000000"/>
                </a:solidFill>
                <a:latin typeface="Times New Roman"/>
                <a:ea typeface="Noto Sans CJK SC Regular"/>
              </a:rPr>
              <a:t>Aydınlanmayı da eşzamanlı olarak yaşayan Macaristan ve bu topraklarda yeşeren medeniyet Batı medeniyetinin her zaman için kendine özgü ve organik bir bileşeni olmuştur.</a:t>
            </a:r>
            <a:endParaRPr lang="tr-TR" sz="2800" b="0" strike="noStrike" spc="-1" dirty="0">
              <a:solidFill>
                <a:srgbClr val="000000"/>
              </a:solidFill>
              <a:latin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TotalTime>
  <Words>439</Words>
  <Application>Microsoft Office PowerPoint</Application>
  <PresentationFormat>Geniş ekran</PresentationFormat>
  <Paragraphs>15</Paragraphs>
  <Slides>8</Slides>
  <Notes>0</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8</vt:i4>
      </vt:variant>
    </vt:vector>
  </HeadingPairs>
  <TitlesOfParts>
    <vt:vector size="18" baseType="lpstr">
      <vt:lpstr>Arial</vt:lpstr>
      <vt:lpstr>Calibri</vt:lpstr>
      <vt:lpstr>Calibri Light</vt:lpstr>
      <vt:lpstr>DejaVu Sans</vt:lpstr>
      <vt:lpstr>Noto Sans CJK SC Regular</vt:lpstr>
      <vt:lpstr>Symbol</vt:lpstr>
      <vt:lpstr>Times New Roman</vt:lpstr>
      <vt:lpstr>Wingdings</vt:lpstr>
      <vt:lpstr>Office Theme</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HUN214 Macar Edebiyatına Giriş</dc:title>
  <dc:subject/>
  <dc:creator>İsmail Doğan</dc:creator>
  <dc:description/>
  <cp:lastModifiedBy>İsmail Doğan</cp:lastModifiedBy>
  <cp:revision>3</cp:revision>
  <dcterms:created xsi:type="dcterms:W3CDTF">2018-10-30T11:58:59Z</dcterms:created>
  <dcterms:modified xsi:type="dcterms:W3CDTF">2018-11-02T07:43:31Z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Geniş ekran</vt:lpwstr>
  </property>
  <property fmtid="{D5CDD505-2E9C-101B-9397-08002B2CF9AE}" pid="9" name="ScaleCrop">
    <vt:bool>false</vt:bool>
  </property>
  <property fmtid="{D5CDD505-2E9C-101B-9397-08002B2CF9AE}" pid="10" name="ShareDoc">
    <vt:bool>false</vt:bool>
  </property>
  <property fmtid="{D5CDD505-2E9C-101B-9397-08002B2CF9AE}" pid="11" name="Slides">
    <vt:i4>2</vt:i4>
  </property>
</Properties>
</file>