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sldIdLst>
    <p:sldId id="268" r:id="rId3"/>
    <p:sldId id="269" r:id="rId4"/>
    <p:sldId id="270" r:id="rId5"/>
    <p:sldId id="271" r:id="rId6"/>
    <p:sldId id="272" r:id="rId7"/>
    <p:sldId id="273" r:id="rId8"/>
    <p:sldId id="274" r:id="rId9"/>
    <p:sldId id="275" r:id="rId10"/>
    <p:sldId id="276" r:id="rId11"/>
    <p:sldId id="277" r:id="rId12"/>
    <p:sldId id="278" r:id="rId13"/>
    <p:sldId id="279" r:id="rId14"/>
    <p:sldId id="280" r:id="rId15"/>
    <p:sldId id="281" r:id="rId1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15620"/>
    <p:restoredTop sz="94660"/>
  </p:normalViewPr>
  <p:slideViewPr>
    <p:cSldViewPr snapToGrid="0">
      <p:cViewPr varScale="1">
        <p:scale>
          <a:sx n="73" d="100"/>
          <a:sy n="73" d="100"/>
        </p:scale>
        <p:origin x="378" y="72"/>
      </p:cViewPr>
      <p:guideLst/>
    </p:cSldViewPr>
  </p:slideViewPr>
  <p:notesTextViewPr>
    <p:cViewPr>
      <p:scale>
        <a:sx n="1" d="1"/>
        <a:sy n="1" d="1"/>
      </p:scale>
      <p:origin x="0" y="0"/>
    </p:cViewPr>
  </p:notesTextViewPr>
  <p:sorterViewPr>
    <p:cViewPr>
      <p:scale>
        <a:sx n="100" d="100"/>
        <a:sy n="100" d="100"/>
      </p:scale>
      <p:origin x="0" y="-360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en-US"/>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en-US"/>
          </a:p>
        </p:txBody>
      </p:sp>
      <p:sp>
        <p:nvSpPr>
          <p:cNvPr id="4" name="Veri Yer Tutucusu 3"/>
          <p:cNvSpPr>
            <a:spLocks noGrp="1"/>
          </p:cNvSpPr>
          <p:nvPr>
            <p:ph type="dt" sz="half" idx="10"/>
          </p:nvPr>
        </p:nvSpPr>
        <p:spPr/>
        <p:txBody>
          <a:bodyPr/>
          <a:lstStyle/>
          <a:p>
            <a:fld id="{C7BA83AB-E790-40BE-927C-A57FB035FF7E}" type="datetimeFigureOut">
              <a:rPr lang="en-US" smtClean="0"/>
              <a:t>5/9/2020</a:t>
            </a:fld>
            <a:endParaRPr lang="en-US"/>
          </a:p>
        </p:txBody>
      </p:sp>
      <p:sp>
        <p:nvSpPr>
          <p:cNvPr id="5" name="Altbilgi Yer Tutucusu 4"/>
          <p:cNvSpPr>
            <a:spLocks noGrp="1"/>
          </p:cNvSpPr>
          <p:nvPr>
            <p:ph type="ftr" sz="quarter" idx="11"/>
          </p:nvPr>
        </p:nvSpPr>
        <p:spPr/>
        <p:txBody>
          <a:bodyPr/>
          <a:lstStyle/>
          <a:p>
            <a:endParaRPr lang="en-US"/>
          </a:p>
        </p:txBody>
      </p:sp>
      <p:sp>
        <p:nvSpPr>
          <p:cNvPr id="6" name="Slayt Numarası Yer Tutucusu 5"/>
          <p:cNvSpPr>
            <a:spLocks noGrp="1"/>
          </p:cNvSpPr>
          <p:nvPr>
            <p:ph type="sldNum" sz="quarter" idx="12"/>
          </p:nvPr>
        </p:nvSpPr>
        <p:spPr/>
        <p:txBody>
          <a:bodyPr/>
          <a:lstStyle/>
          <a:p>
            <a:fld id="{B9AA2BDD-2830-4235-8CC1-04218D1A730E}" type="slidenum">
              <a:rPr lang="en-US" smtClean="0"/>
              <a:t>‹#›</a:t>
            </a:fld>
            <a:endParaRPr lang="en-US"/>
          </a:p>
        </p:txBody>
      </p:sp>
    </p:spTree>
    <p:extLst>
      <p:ext uri="{BB962C8B-B14F-4D97-AF65-F5344CB8AC3E}">
        <p14:creationId xmlns:p14="http://schemas.microsoft.com/office/powerpoint/2010/main" val="185857496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en-US"/>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Veri Yer Tutucusu 3"/>
          <p:cNvSpPr>
            <a:spLocks noGrp="1"/>
          </p:cNvSpPr>
          <p:nvPr>
            <p:ph type="dt" sz="half" idx="10"/>
          </p:nvPr>
        </p:nvSpPr>
        <p:spPr/>
        <p:txBody>
          <a:bodyPr/>
          <a:lstStyle/>
          <a:p>
            <a:fld id="{C7BA83AB-E790-40BE-927C-A57FB035FF7E}" type="datetimeFigureOut">
              <a:rPr lang="en-US" smtClean="0"/>
              <a:t>5/9/2020</a:t>
            </a:fld>
            <a:endParaRPr lang="en-US"/>
          </a:p>
        </p:txBody>
      </p:sp>
      <p:sp>
        <p:nvSpPr>
          <p:cNvPr id="5" name="Altbilgi Yer Tutucusu 4"/>
          <p:cNvSpPr>
            <a:spLocks noGrp="1"/>
          </p:cNvSpPr>
          <p:nvPr>
            <p:ph type="ftr" sz="quarter" idx="11"/>
          </p:nvPr>
        </p:nvSpPr>
        <p:spPr/>
        <p:txBody>
          <a:bodyPr/>
          <a:lstStyle/>
          <a:p>
            <a:endParaRPr lang="en-US"/>
          </a:p>
        </p:txBody>
      </p:sp>
      <p:sp>
        <p:nvSpPr>
          <p:cNvPr id="6" name="Slayt Numarası Yer Tutucusu 5"/>
          <p:cNvSpPr>
            <a:spLocks noGrp="1"/>
          </p:cNvSpPr>
          <p:nvPr>
            <p:ph type="sldNum" sz="quarter" idx="12"/>
          </p:nvPr>
        </p:nvSpPr>
        <p:spPr/>
        <p:txBody>
          <a:bodyPr/>
          <a:lstStyle/>
          <a:p>
            <a:fld id="{B9AA2BDD-2830-4235-8CC1-04218D1A730E}" type="slidenum">
              <a:rPr lang="en-US" smtClean="0"/>
              <a:t>‹#›</a:t>
            </a:fld>
            <a:endParaRPr lang="en-US"/>
          </a:p>
        </p:txBody>
      </p:sp>
    </p:spTree>
    <p:extLst>
      <p:ext uri="{BB962C8B-B14F-4D97-AF65-F5344CB8AC3E}">
        <p14:creationId xmlns:p14="http://schemas.microsoft.com/office/powerpoint/2010/main" val="35009205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en-US"/>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Veri Yer Tutucusu 3"/>
          <p:cNvSpPr>
            <a:spLocks noGrp="1"/>
          </p:cNvSpPr>
          <p:nvPr>
            <p:ph type="dt" sz="half" idx="10"/>
          </p:nvPr>
        </p:nvSpPr>
        <p:spPr/>
        <p:txBody>
          <a:bodyPr/>
          <a:lstStyle/>
          <a:p>
            <a:fld id="{C7BA83AB-E790-40BE-927C-A57FB035FF7E}" type="datetimeFigureOut">
              <a:rPr lang="en-US" smtClean="0"/>
              <a:t>5/9/2020</a:t>
            </a:fld>
            <a:endParaRPr lang="en-US"/>
          </a:p>
        </p:txBody>
      </p:sp>
      <p:sp>
        <p:nvSpPr>
          <p:cNvPr id="5" name="Altbilgi Yer Tutucusu 4"/>
          <p:cNvSpPr>
            <a:spLocks noGrp="1"/>
          </p:cNvSpPr>
          <p:nvPr>
            <p:ph type="ftr" sz="quarter" idx="11"/>
          </p:nvPr>
        </p:nvSpPr>
        <p:spPr/>
        <p:txBody>
          <a:bodyPr/>
          <a:lstStyle/>
          <a:p>
            <a:endParaRPr lang="en-US"/>
          </a:p>
        </p:txBody>
      </p:sp>
      <p:sp>
        <p:nvSpPr>
          <p:cNvPr id="6" name="Slayt Numarası Yer Tutucusu 5"/>
          <p:cNvSpPr>
            <a:spLocks noGrp="1"/>
          </p:cNvSpPr>
          <p:nvPr>
            <p:ph type="sldNum" sz="quarter" idx="12"/>
          </p:nvPr>
        </p:nvSpPr>
        <p:spPr/>
        <p:txBody>
          <a:bodyPr/>
          <a:lstStyle/>
          <a:p>
            <a:fld id="{B9AA2BDD-2830-4235-8CC1-04218D1A730E}" type="slidenum">
              <a:rPr lang="en-US" smtClean="0"/>
              <a:t>‹#›</a:t>
            </a:fld>
            <a:endParaRPr lang="en-US"/>
          </a:p>
        </p:txBody>
      </p:sp>
    </p:spTree>
    <p:extLst>
      <p:ext uri="{BB962C8B-B14F-4D97-AF65-F5344CB8AC3E}">
        <p14:creationId xmlns:p14="http://schemas.microsoft.com/office/powerpoint/2010/main" val="248665126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tr-TR" smtClean="0"/>
              <a:t>Asıl başlık stili için tıklatın</a:t>
            </a:r>
            <a:endParaRPr lang="en-US" dirty="0"/>
          </a:p>
        </p:txBody>
      </p:sp>
      <p:sp>
        <p:nvSpPr>
          <p:cNvPr id="3" name="Subtitle 2"/>
          <p:cNvSpPr>
            <a:spLocks noGrp="1"/>
          </p:cNvSpPr>
          <p:nvPr>
            <p:ph type="subTitle" idx="1"/>
          </p:nvPr>
        </p:nvSpPr>
        <p:spPr>
          <a:xfrm>
            <a:off x="1100051" y="4455621"/>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19499615-6DBA-41DC-A8AA-2C99565820A0}" type="datetimeFigureOut">
              <a:rPr lang="tr-TR" smtClean="0"/>
              <a:t>9.05.2020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7DB2F5DB-424D-4775-A3CD-1E607737ABCC}" type="slidenum">
              <a:rPr lang="tr-TR" smtClean="0"/>
              <a:t>‹#›</a:t>
            </a:fld>
            <a:endParaRPr lang="tr-TR"/>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7468545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19499615-6DBA-41DC-A8AA-2C99565820A0}" type="datetimeFigureOut">
              <a:rPr lang="tr-TR" smtClean="0"/>
              <a:t>9.05.2020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7DB2F5DB-424D-4775-A3CD-1E607737ABCC}" type="slidenum">
              <a:rPr lang="tr-TR" smtClean="0"/>
              <a:t>‹#›</a:t>
            </a:fld>
            <a:endParaRPr lang="tr-TR"/>
          </a:p>
        </p:txBody>
      </p:sp>
    </p:spTree>
    <p:extLst>
      <p:ext uri="{BB962C8B-B14F-4D97-AF65-F5344CB8AC3E}">
        <p14:creationId xmlns:p14="http://schemas.microsoft.com/office/powerpoint/2010/main" val="57941050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19499615-6DBA-41DC-A8AA-2C99565820A0}" type="datetimeFigureOut">
              <a:rPr lang="tr-TR" smtClean="0"/>
              <a:t>9.05.2020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7DB2F5DB-424D-4775-A3CD-1E607737ABCC}" type="slidenum">
              <a:rPr lang="tr-TR" smtClean="0"/>
              <a:t>‹#›</a:t>
            </a:fld>
            <a:endParaRPr lang="tr-TR"/>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6435130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1097278" y="1845734"/>
            <a:ext cx="4937760" cy="4023360"/>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19499615-6DBA-41DC-A8AA-2C99565820A0}" type="datetimeFigureOut">
              <a:rPr lang="tr-TR" smtClean="0"/>
              <a:t>9.05.2020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7DB2F5DB-424D-4775-A3CD-1E607737ABCC}" type="slidenum">
              <a:rPr lang="tr-TR" smtClean="0"/>
              <a:t>‹#›</a:t>
            </a:fld>
            <a:endParaRPr lang="tr-TR"/>
          </a:p>
        </p:txBody>
      </p:sp>
    </p:spTree>
    <p:extLst>
      <p:ext uri="{BB962C8B-B14F-4D97-AF65-F5344CB8AC3E}">
        <p14:creationId xmlns:p14="http://schemas.microsoft.com/office/powerpoint/2010/main" val="90736524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Content Placeholder 3"/>
          <p:cNvSpPr>
            <a:spLocks noGrp="1"/>
          </p:cNvSpPr>
          <p:nvPr>
            <p:ph sz="half" idx="2"/>
          </p:nvPr>
        </p:nvSpPr>
        <p:spPr>
          <a:xfrm>
            <a:off x="1097280" y="2582334"/>
            <a:ext cx="4937760" cy="3378200"/>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Content Placeholder 5"/>
          <p:cNvSpPr>
            <a:spLocks noGrp="1"/>
          </p:cNvSpPr>
          <p:nvPr>
            <p:ph sz="quarter" idx="4"/>
          </p:nvPr>
        </p:nvSpPr>
        <p:spPr>
          <a:xfrm>
            <a:off x="6217920" y="2582334"/>
            <a:ext cx="4937760" cy="3378200"/>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19499615-6DBA-41DC-A8AA-2C99565820A0}" type="datetimeFigureOut">
              <a:rPr lang="tr-TR" smtClean="0"/>
              <a:t>9.05.2020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7DB2F5DB-424D-4775-A3CD-1E607737ABCC}" type="slidenum">
              <a:rPr lang="tr-TR" smtClean="0"/>
              <a:t>‹#›</a:t>
            </a:fld>
            <a:endParaRPr lang="tr-TR"/>
          </a:p>
        </p:txBody>
      </p:sp>
    </p:spTree>
    <p:extLst>
      <p:ext uri="{BB962C8B-B14F-4D97-AF65-F5344CB8AC3E}">
        <p14:creationId xmlns:p14="http://schemas.microsoft.com/office/powerpoint/2010/main" val="12429353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19499615-6DBA-41DC-A8AA-2C99565820A0}" type="datetimeFigureOut">
              <a:rPr lang="tr-TR" smtClean="0"/>
              <a:t>9.05.2020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7DB2F5DB-424D-4775-A3CD-1E607737ABCC}" type="slidenum">
              <a:rPr lang="tr-TR" smtClean="0"/>
              <a:t>‹#›</a:t>
            </a:fld>
            <a:endParaRPr lang="tr-TR"/>
          </a:p>
        </p:txBody>
      </p:sp>
    </p:spTree>
    <p:extLst>
      <p:ext uri="{BB962C8B-B14F-4D97-AF65-F5344CB8AC3E}">
        <p14:creationId xmlns:p14="http://schemas.microsoft.com/office/powerpoint/2010/main" val="8233098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19499615-6DBA-41DC-A8AA-2C99565820A0}" type="datetimeFigureOut">
              <a:rPr lang="tr-TR" smtClean="0"/>
              <a:t>9.05.2020</a:t>
            </a:fld>
            <a:endParaRPr lang="tr-TR"/>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tr-TR"/>
          </a:p>
        </p:txBody>
      </p:sp>
      <p:sp>
        <p:nvSpPr>
          <p:cNvPr id="9" name="Slide Number Placeholder 8"/>
          <p:cNvSpPr>
            <a:spLocks noGrp="1"/>
          </p:cNvSpPr>
          <p:nvPr>
            <p:ph type="sldNum" sz="quarter" idx="12"/>
          </p:nvPr>
        </p:nvSpPr>
        <p:spPr/>
        <p:txBody>
          <a:bodyPr/>
          <a:lstStyle/>
          <a:p>
            <a:fld id="{7DB2F5DB-424D-4775-A3CD-1E607737ABCC}" type="slidenum">
              <a:rPr lang="tr-TR" smtClean="0"/>
              <a:t>‹#›</a:t>
            </a:fld>
            <a:endParaRPr lang="tr-TR"/>
          </a:p>
        </p:txBody>
      </p:sp>
    </p:spTree>
    <p:extLst>
      <p:ext uri="{BB962C8B-B14F-4D97-AF65-F5344CB8AC3E}">
        <p14:creationId xmlns:p14="http://schemas.microsoft.com/office/powerpoint/2010/main" val="78788415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tr-TR" smtClean="0"/>
              <a:t>Asıl başlık stili için tıklatın</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19499615-6DBA-41DC-A8AA-2C99565820A0}" type="datetimeFigureOut">
              <a:rPr lang="tr-TR" smtClean="0"/>
              <a:t>9.05.2020</a:t>
            </a:fld>
            <a:endParaRPr lang="tr-TR"/>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tr-TR"/>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7DB2F5DB-424D-4775-A3CD-1E607737ABCC}" type="slidenum">
              <a:rPr lang="tr-TR" smtClean="0"/>
              <a:t>‹#›</a:t>
            </a:fld>
            <a:endParaRPr lang="tr-TR"/>
          </a:p>
        </p:txBody>
      </p:sp>
    </p:spTree>
    <p:extLst>
      <p:ext uri="{BB962C8B-B14F-4D97-AF65-F5344CB8AC3E}">
        <p14:creationId xmlns:p14="http://schemas.microsoft.com/office/powerpoint/2010/main" val="310446685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en-US"/>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Veri Yer Tutucusu 3"/>
          <p:cNvSpPr>
            <a:spLocks noGrp="1"/>
          </p:cNvSpPr>
          <p:nvPr>
            <p:ph type="dt" sz="half" idx="10"/>
          </p:nvPr>
        </p:nvSpPr>
        <p:spPr/>
        <p:txBody>
          <a:bodyPr/>
          <a:lstStyle/>
          <a:p>
            <a:fld id="{C7BA83AB-E790-40BE-927C-A57FB035FF7E}" type="datetimeFigureOut">
              <a:rPr lang="en-US" smtClean="0"/>
              <a:t>5/9/2020</a:t>
            </a:fld>
            <a:endParaRPr lang="en-US"/>
          </a:p>
        </p:txBody>
      </p:sp>
      <p:sp>
        <p:nvSpPr>
          <p:cNvPr id="5" name="Altbilgi Yer Tutucusu 4"/>
          <p:cNvSpPr>
            <a:spLocks noGrp="1"/>
          </p:cNvSpPr>
          <p:nvPr>
            <p:ph type="ftr" sz="quarter" idx="11"/>
          </p:nvPr>
        </p:nvSpPr>
        <p:spPr/>
        <p:txBody>
          <a:bodyPr/>
          <a:lstStyle/>
          <a:p>
            <a:endParaRPr lang="en-US"/>
          </a:p>
        </p:txBody>
      </p:sp>
      <p:sp>
        <p:nvSpPr>
          <p:cNvPr id="6" name="Slayt Numarası Yer Tutucusu 5"/>
          <p:cNvSpPr>
            <a:spLocks noGrp="1"/>
          </p:cNvSpPr>
          <p:nvPr>
            <p:ph type="sldNum" sz="quarter" idx="12"/>
          </p:nvPr>
        </p:nvSpPr>
        <p:spPr/>
        <p:txBody>
          <a:bodyPr/>
          <a:lstStyle/>
          <a:p>
            <a:fld id="{B9AA2BDD-2830-4235-8CC1-04218D1A730E}" type="slidenum">
              <a:rPr lang="en-US" smtClean="0"/>
              <a:t>‹#›</a:t>
            </a:fld>
            <a:endParaRPr lang="en-US"/>
          </a:p>
        </p:txBody>
      </p:sp>
    </p:spTree>
    <p:extLst>
      <p:ext uri="{BB962C8B-B14F-4D97-AF65-F5344CB8AC3E}">
        <p14:creationId xmlns:p14="http://schemas.microsoft.com/office/powerpoint/2010/main" val="104176894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645" cy="822960"/>
          </a:xfrm>
        </p:spPr>
        <p:txBody>
          <a:bodyPr lIns="91440" tIns="0" rIns="91440" bIns="0" anchor="b">
            <a:noAutofit/>
          </a:bodyPr>
          <a:lstStyle>
            <a:lvl1pPr>
              <a:defRPr sz="3600" b="0">
                <a:solidFill>
                  <a:srgbClr val="FFFFFF"/>
                </a:solidFill>
              </a:defRPr>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15" y="0"/>
            <a:ext cx="12191985" cy="4915076"/>
          </a:xfrm>
          <a:solidFill>
            <a:schemeClr val="bg2">
              <a:lumMod val="90000"/>
            </a:schemeClr>
          </a:solidFill>
        </p:spPr>
        <p:txBody>
          <a:bodyPr lIns="457200" tIns="45720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1097280" y="5907024"/>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19499615-6DBA-41DC-A8AA-2C99565820A0}" type="datetimeFigureOut">
              <a:rPr lang="tr-TR" smtClean="0"/>
              <a:t>9.05.2020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7DB2F5DB-424D-4775-A3CD-1E607737ABCC}" type="slidenum">
              <a:rPr lang="tr-TR" smtClean="0"/>
              <a:t>‹#›</a:t>
            </a:fld>
            <a:endParaRPr lang="tr-TR"/>
          </a:p>
        </p:txBody>
      </p:sp>
    </p:spTree>
    <p:extLst>
      <p:ext uri="{BB962C8B-B14F-4D97-AF65-F5344CB8AC3E}">
        <p14:creationId xmlns:p14="http://schemas.microsoft.com/office/powerpoint/2010/main" val="265013283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19499615-6DBA-41DC-A8AA-2C99565820A0}" type="datetimeFigureOut">
              <a:rPr lang="tr-TR" smtClean="0"/>
              <a:t>9.05.2020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7DB2F5DB-424D-4775-A3CD-1E607737ABCC}" type="slidenum">
              <a:rPr lang="tr-TR" smtClean="0"/>
              <a:t>‹#›</a:t>
            </a:fld>
            <a:endParaRPr lang="tr-TR"/>
          </a:p>
        </p:txBody>
      </p:sp>
    </p:spTree>
    <p:extLst>
      <p:ext uri="{BB962C8B-B14F-4D97-AF65-F5344CB8AC3E}">
        <p14:creationId xmlns:p14="http://schemas.microsoft.com/office/powerpoint/2010/main" val="1705162948"/>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2302"/>
            <a:ext cx="2628900" cy="5759898"/>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838200" y="412302"/>
            <a:ext cx="7734300" cy="5759898"/>
          </a:xfrm>
        </p:spPr>
        <p:txBody>
          <a:bodyPr vert="eaVert" lIns="45720" tIns="0" rIns="45720" bIns="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19499615-6DBA-41DC-A8AA-2C99565820A0}" type="datetimeFigureOut">
              <a:rPr lang="tr-TR" smtClean="0"/>
              <a:t>9.05.2020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7DB2F5DB-424D-4775-A3CD-1E607737ABCC}" type="slidenum">
              <a:rPr lang="tr-TR" smtClean="0"/>
              <a:t>‹#›</a:t>
            </a:fld>
            <a:endParaRPr lang="tr-TR"/>
          </a:p>
        </p:txBody>
      </p:sp>
    </p:spTree>
    <p:extLst>
      <p:ext uri="{BB962C8B-B14F-4D97-AF65-F5344CB8AC3E}">
        <p14:creationId xmlns:p14="http://schemas.microsoft.com/office/powerpoint/2010/main" val="13195753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en-US"/>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C7BA83AB-E790-40BE-927C-A57FB035FF7E}" type="datetimeFigureOut">
              <a:rPr lang="en-US" smtClean="0"/>
              <a:t>5/9/2020</a:t>
            </a:fld>
            <a:endParaRPr lang="en-US"/>
          </a:p>
        </p:txBody>
      </p:sp>
      <p:sp>
        <p:nvSpPr>
          <p:cNvPr id="5" name="Altbilgi Yer Tutucusu 4"/>
          <p:cNvSpPr>
            <a:spLocks noGrp="1"/>
          </p:cNvSpPr>
          <p:nvPr>
            <p:ph type="ftr" sz="quarter" idx="11"/>
          </p:nvPr>
        </p:nvSpPr>
        <p:spPr/>
        <p:txBody>
          <a:bodyPr/>
          <a:lstStyle/>
          <a:p>
            <a:endParaRPr lang="en-US"/>
          </a:p>
        </p:txBody>
      </p:sp>
      <p:sp>
        <p:nvSpPr>
          <p:cNvPr id="6" name="Slayt Numarası Yer Tutucusu 5"/>
          <p:cNvSpPr>
            <a:spLocks noGrp="1"/>
          </p:cNvSpPr>
          <p:nvPr>
            <p:ph type="sldNum" sz="quarter" idx="12"/>
          </p:nvPr>
        </p:nvSpPr>
        <p:spPr/>
        <p:txBody>
          <a:bodyPr/>
          <a:lstStyle/>
          <a:p>
            <a:fld id="{B9AA2BDD-2830-4235-8CC1-04218D1A730E}" type="slidenum">
              <a:rPr lang="en-US" smtClean="0"/>
              <a:t>‹#›</a:t>
            </a:fld>
            <a:endParaRPr lang="en-US"/>
          </a:p>
        </p:txBody>
      </p:sp>
    </p:spTree>
    <p:extLst>
      <p:ext uri="{BB962C8B-B14F-4D97-AF65-F5344CB8AC3E}">
        <p14:creationId xmlns:p14="http://schemas.microsoft.com/office/powerpoint/2010/main" val="148160761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en-US"/>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Veri Yer Tutucusu 4"/>
          <p:cNvSpPr>
            <a:spLocks noGrp="1"/>
          </p:cNvSpPr>
          <p:nvPr>
            <p:ph type="dt" sz="half" idx="10"/>
          </p:nvPr>
        </p:nvSpPr>
        <p:spPr/>
        <p:txBody>
          <a:bodyPr/>
          <a:lstStyle/>
          <a:p>
            <a:fld id="{C7BA83AB-E790-40BE-927C-A57FB035FF7E}" type="datetimeFigureOut">
              <a:rPr lang="en-US" smtClean="0"/>
              <a:t>5/9/2020</a:t>
            </a:fld>
            <a:endParaRPr lang="en-US"/>
          </a:p>
        </p:txBody>
      </p:sp>
      <p:sp>
        <p:nvSpPr>
          <p:cNvPr id="6" name="Altbilgi Yer Tutucusu 5"/>
          <p:cNvSpPr>
            <a:spLocks noGrp="1"/>
          </p:cNvSpPr>
          <p:nvPr>
            <p:ph type="ftr" sz="quarter" idx="11"/>
          </p:nvPr>
        </p:nvSpPr>
        <p:spPr/>
        <p:txBody>
          <a:bodyPr/>
          <a:lstStyle/>
          <a:p>
            <a:endParaRPr lang="en-US"/>
          </a:p>
        </p:txBody>
      </p:sp>
      <p:sp>
        <p:nvSpPr>
          <p:cNvPr id="7" name="Slayt Numarası Yer Tutucusu 6"/>
          <p:cNvSpPr>
            <a:spLocks noGrp="1"/>
          </p:cNvSpPr>
          <p:nvPr>
            <p:ph type="sldNum" sz="quarter" idx="12"/>
          </p:nvPr>
        </p:nvSpPr>
        <p:spPr/>
        <p:txBody>
          <a:bodyPr/>
          <a:lstStyle/>
          <a:p>
            <a:fld id="{B9AA2BDD-2830-4235-8CC1-04218D1A730E}" type="slidenum">
              <a:rPr lang="en-US" smtClean="0"/>
              <a:t>‹#›</a:t>
            </a:fld>
            <a:endParaRPr lang="en-US"/>
          </a:p>
        </p:txBody>
      </p:sp>
    </p:spTree>
    <p:extLst>
      <p:ext uri="{BB962C8B-B14F-4D97-AF65-F5344CB8AC3E}">
        <p14:creationId xmlns:p14="http://schemas.microsoft.com/office/powerpoint/2010/main" val="346328596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en-US"/>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7" name="Veri Yer Tutucusu 6"/>
          <p:cNvSpPr>
            <a:spLocks noGrp="1"/>
          </p:cNvSpPr>
          <p:nvPr>
            <p:ph type="dt" sz="half" idx="10"/>
          </p:nvPr>
        </p:nvSpPr>
        <p:spPr/>
        <p:txBody>
          <a:bodyPr/>
          <a:lstStyle/>
          <a:p>
            <a:fld id="{C7BA83AB-E790-40BE-927C-A57FB035FF7E}" type="datetimeFigureOut">
              <a:rPr lang="en-US" smtClean="0"/>
              <a:t>5/9/2020</a:t>
            </a:fld>
            <a:endParaRPr lang="en-US"/>
          </a:p>
        </p:txBody>
      </p:sp>
      <p:sp>
        <p:nvSpPr>
          <p:cNvPr id="8" name="Altbilgi Yer Tutucusu 7"/>
          <p:cNvSpPr>
            <a:spLocks noGrp="1"/>
          </p:cNvSpPr>
          <p:nvPr>
            <p:ph type="ftr" sz="quarter" idx="11"/>
          </p:nvPr>
        </p:nvSpPr>
        <p:spPr/>
        <p:txBody>
          <a:bodyPr/>
          <a:lstStyle/>
          <a:p>
            <a:endParaRPr lang="en-US"/>
          </a:p>
        </p:txBody>
      </p:sp>
      <p:sp>
        <p:nvSpPr>
          <p:cNvPr id="9" name="Slayt Numarası Yer Tutucusu 8"/>
          <p:cNvSpPr>
            <a:spLocks noGrp="1"/>
          </p:cNvSpPr>
          <p:nvPr>
            <p:ph type="sldNum" sz="quarter" idx="12"/>
          </p:nvPr>
        </p:nvSpPr>
        <p:spPr/>
        <p:txBody>
          <a:bodyPr/>
          <a:lstStyle/>
          <a:p>
            <a:fld id="{B9AA2BDD-2830-4235-8CC1-04218D1A730E}" type="slidenum">
              <a:rPr lang="en-US" smtClean="0"/>
              <a:t>‹#›</a:t>
            </a:fld>
            <a:endParaRPr lang="en-US"/>
          </a:p>
        </p:txBody>
      </p:sp>
    </p:spTree>
    <p:extLst>
      <p:ext uri="{BB962C8B-B14F-4D97-AF65-F5344CB8AC3E}">
        <p14:creationId xmlns:p14="http://schemas.microsoft.com/office/powerpoint/2010/main" val="313870041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en-US"/>
          </a:p>
        </p:txBody>
      </p:sp>
      <p:sp>
        <p:nvSpPr>
          <p:cNvPr id="3" name="Veri Yer Tutucusu 2"/>
          <p:cNvSpPr>
            <a:spLocks noGrp="1"/>
          </p:cNvSpPr>
          <p:nvPr>
            <p:ph type="dt" sz="half" idx="10"/>
          </p:nvPr>
        </p:nvSpPr>
        <p:spPr/>
        <p:txBody>
          <a:bodyPr/>
          <a:lstStyle/>
          <a:p>
            <a:fld id="{C7BA83AB-E790-40BE-927C-A57FB035FF7E}" type="datetimeFigureOut">
              <a:rPr lang="en-US" smtClean="0"/>
              <a:t>5/9/2020</a:t>
            </a:fld>
            <a:endParaRPr lang="en-US"/>
          </a:p>
        </p:txBody>
      </p:sp>
      <p:sp>
        <p:nvSpPr>
          <p:cNvPr id="4" name="Altbilgi Yer Tutucusu 3"/>
          <p:cNvSpPr>
            <a:spLocks noGrp="1"/>
          </p:cNvSpPr>
          <p:nvPr>
            <p:ph type="ftr" sz="quarter" idx="11"/>
          </p:nvPr>
        </p:nvSpPr>
        <p:spPr/>
        <p:txBody>
          <a:bodyPr/>
          <a:lstStyle/>
          <a:p>
            <a:endParaRPr lang="en-US"/>
          </a:p>
        </p:txBody>
      </p:sp>
      <p:sp>
        <p:nvSpPr>
          <p:cNvPr id="5" name="Slayt Numarası Yer Tutucusu 4"/>
          <p:cNvSpPr>
            <a:spLocks noGrp="1"/>
          </p:cNvSpPr>
          <p:nvPr>
            <p:ph type="sldNum" sz="quarter" idx="12"/>
          </p:nvPr>
        </p:nvSpPr>
        <p:spPr/>
        <p:txBody>
          <a:bodyPr/>
          <a:lstStyle/>
          <a:p>
            <a:fld id="{B9AA2BDD-2830-4235-8CC1-04218D1A730E}" type="slidenum">
              <a:rPr lang="en-US" smtClean="0"/>
              <a:t>‹#›</a:t>
            </a:fld>
            <a:endParaRPr lang="en-US"/>
          </a:p>
        </p:txBody>
      </p:sp>
    </p:spTree>
    <p:extLst>
      <p:ext uri="{BB962C8B-B14F-4D97-AF65-F5344CB8AC3E}">
        <p14:creationId xmlns:p14="http://schemas.microsoft.com/office/powerpoint/2010/main" val="6089530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C7BA83AB-E790-40BE-927C-A57FB035FF7E}" type="datetimeFigureOut">
              <a:rPr lang="en-US" smtClean="0"/>
              <a:t>5/9/2020</a:t>
            </a:fld>
            <a:endParaRPr lang="en-US"/>
          </a:p>
        </p:txBody>
      </p:sp>
      <p:sp>
        <p:nvSpPr>
          <p:cNvPr id="3" name="Altbilgi Yer Tutucusu 2"/>
          <p:cNvSpPr>
            <a:spLocks noGrp="1"/>
          </p:cNvSpPr>
          <p:nvPr>
            <p:ph type="ftr" sz="quarter" idx="11"/>
          </p:nvPr>
        </p:nvSpPr>
        <p:spPr/>
        <p:txBody>
          <a:bodyPr/>
          <a:lstStyle/>
          <a:p>
            <a:endParaRPr lang="en-US"/>
          </a:p>
        </p:txBody>
      </p:sp>
      <p:sp>
        <p:nvSpPr>
          <p:cNvPr id="4" name="Slayt Numarası Yer Tutucusu 3"/>
          <p:cNvSpPr>
            <a:spLocks noGrp="1"/>
          </p:cNvSpPr>
          <p:nvPr>
            <p:ph type="sldNum" sz="quarter" idx="12"/>
          </p:nvPr>
        </p:nvSpPr>
        <p:spPr/>
        <p:txBody>
          <a:bodyPr/>
          <a:lstStyle/>
          <a:p>
            <a:fld id="{B9AA2BDD-2830-4235-8CC1-04218D1A730E}" type="slidenum">
              <a:rPr lang="en-US" smtClean="0"/>
              <a:t>‹#›</a:t>
            </a:fld>
            <a:endParaRPr lang="en-US"/>
          </a:p>
        </p:txBody>
      </p:sp>
    </p:spTree>
    <p:extLst>
      <p:ext uri="{BB962C8B-B14F-4D97-AF65-F5344CB8AC3E}">
        <p14:creationId xmlns:p14="http://schemas.microsoft.com/office/powerpoint/2010/main" val="2255902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en-US"/>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C7BA83AB-E790-40BE-927C-A57FB035FF7E}" type="datetimeFigureOut">
              <a:rPr lang="en-US" smtClean="0"/>
              <a:t>5/9/2020</a:t>
            </a:fld>
            <a:endParaRPr lang="en-US"/>
          </a:p>
        </p:txBody>
      </p:sp>
      <p:sp>
        <p:nvSpPr>
          <p:cNvPr id="6" name="Altbilgi Yer Tutucusu 5"/>
          <p:cNvSpPr>
            <a:spLocks noGrp="1"/>
          </p:cNvSpPr>
          <p:nvPr>
            <p:ph type="ftr" sz="quarter" idx="11"/>
          </p:nvPr>
        </p:nvSpPr>
        <p:spPr/>
        <p:txBody>
          <a:bodyPr/>
          <a:lstStyle/>
          <a:p>
            <a:endParaRPr lang="en-US"/>
          </a:p>
        </p:txBody>
      </p:sp>
      <p:sp>
        <p:nvSpPr>
          <p:cNvPr id="7" name="Slayt Numarası Yer Tutucusu 6"/>
          <p:cNvSpPr>
            <a:spLocks noGrp="1"/>
          </p:cNvSpPr>
          <p:nvPr>
            <p:ph type="sldNum" sz="quarter" idx="12"/>
          </p:nvPr>
        </p:nvSpPr>
        <p:spPr/>
        <p:txBody>
          <a:bodyPr/>
          <a:lstStyle/>
          <a:p>
            <a:fld id="{B9AA2BDD-2830-4235-8CC1-04218D1A730E}" type="slidenum">
              <a:rPr lang="en-US" smtClean="0"/>
              <a:t>‹#›</a:t>
            </a:fld>
            <a:endParaRPr lang="en-US"/>
          </a:p>
        </p:txBody>
      </p:sp>
    </p:spTree>
    <p:extLst>
      <p:ext uri="{BB962C8B-B14F-4D97-AF65-F5344CB8AC3E}">
        <p14:creationId xmlns:p14="http://schemas.microsoft.com/office/powerpoint/2010/main" val="14491618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en-US"/>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C7BA83AB-E790-40BE-927C-A57FB035FF7E}" type="datetimeFigureOut">
              <a:rPr lang="en-US" smtClean="0"/>
              <a:t>5/9/2020</a:t>
            </a:fld>
            <a:endParaRPr lang="en-US"/>
          </a:p>
        </p:txBody>
      </p:sp>
      <p:sp>
        <p:nvSpPr>
          <p:cNvPr id="6" name="Altbilgi Yer Tutucusu 5"/>
          <p:cNvSpPr>
            <a:spLocks noGrp="1"/>
          </p:cNvSpPr>
          <p:nvPr>
            <p:ph type="ftr" sz="quarter" idx="11"/>
          </p:nvPr>
        </p:nvSpPr>
        <p:spPr/>
        <p:txBody>
          <a:bodyPr/>
          <a:lstStyle/>
          <a:p>
            <a:endParaRPr lang="en-US"/>
          </a:p>
        </p:txBody>
      </p:sp>
      <p:sp>
        <p:nvSpPr>
          <p:cNvPr id="7" name="Slayt Numarası Yer Tutucusu 6"/>
          <p:cNvSpPr>
            <a:spLocks noGrp="1"/>
          </p:cNvSpPr>
          <p:nvPr>
            <p:ph type="sldNum" sz="quarter" idx="12"/>
          </p:nvPr>
        </p:nvSpPr>
        <p:spPr/>
        <p:txBody>
          <a:bodyPr/>
          <a:lstStyle/>
          <a:p>
            <a:fld id="{B9AA2BDD-2830-4235-8CC1-04218D1A730E}" type="slidenum">
              <a:rPr lang="en-US" smtClean="0"/>
              <a:t>‹#›</a:t>
            </a:fld>
            <a:endParaRPr lang="en-US"/>
          </a:p>
        </p:txBody>
      </p:sp>
    </p:spTree>
    <p:extLst>
      <p:ext uri="{BB962C8B-B14F-4D97-AF65-F5344CB8AC3E}">
        <p14:creationId xmlns:p14="http://schemas.microsoft.com/office/powerpoint/2010/main" val="392941274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en-US"/>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7BA83AB-E790-40BE-927C-A57FB035FF7E}" type="datetimeFigureOut">
              <a:rPr lang="en-US" smtClean="0"/>
              <a:t>5/9/2020</a:t>
            </a:fld>
            <a:endParaRPr lang="en-US"/>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9AA2BDD-2830-4235-8CC1-04218D1A730E}" type="slidenum">
              <a:rPr lang="en-US" smtClean="0"/>
              <a:t>‹#›</a:t>
            </a:fld>
            <a:endParaRPr lang="en-US"/>
          </a:p>
        </p:txBody>
      </p:sp>
    </p:spTree>
    <p:extLst>
      <p:ext uri="{BB962C8B-B14F-4D97-AF65-F5344CB8AC3E}">
        <p14:creationId xmlns:p14="http://schemas.microsoft.com/office/powerpoint/2010/main" val="128518536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6334316"/>
            <a:ext cx="12191985" cy="664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19499615-6DBA-41DC-A8AA-2C99565820A0}" type="datetimeFigureOut">
              <a:rPr lang="tr-TR" smtClean="0"/>
              <a:t>9.05.2020</a:t>
            </a:fld>
            <a:endParaRPr lang="tr-TR"/>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tr-TR"/>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7DB2F5DB-424D-4775-A3CD-1E607737ABCC}" type="slidenum">
              <a:rPr lang="tr-TR" smtClean="0"/>
              <a:t>‹#›</a:t>
            </a:fld>
            <a:endParaRPr lang="tr-TR"/>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49185444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2" Type="http://schemas.openxmlformats.org/officeDocument/2006/relationships/hyperlink" Target="https://t24.com.tr/haber/turkiyede-nufus-80-milyonu-gecti-koylerde-yasayanlarin-orani-ise-yuzde-75,550346" TargetMode="External"/><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2" Type="http://schemas.openxmlformats.org/officeDocument/2006/relationships/hyperlink" Target="https://t24.com.tr/haber/turkiyede-nufus-80-milyonu-gecti-koylerde-yasayanlarin-orani-ise-yuzde-75,550346" TargetMode="External"/><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normAutofit/>
          </a:bodyPr>
          <a:lstStyle/>
          <a:p>
            <a:r>
              <a:rPr lang="tr-TR" sz="4000" b="1" dirty="0">
                <a:latin typeface="Cambria" panose="02040503050406030204" pitchFamily="18" charset="0"/>
                <a:cs typeface="Arial" panose="020B0604020202020204" pitchFamily="34" charset="0"/>
              </a:rPr>
              <a:t>GIDA VE TARIM SOSYOLOJİSİ</a:t>
            </a:r>
          </a:p>
        </p:txBody>
      </p:sp>
      <p:sp>
        <p:nvSpPr>
          <p:cNvPr id="3" name="Alt Başlık 2"/>
          <p:cNvSpPr>
            <a:spLocks noGrp="1"/>
          </p:cNvSpPr>
          <p:nvPr>
            <p:ph type="subTitle" idx="1"/>
          </p:nvPr>
        </p:nvSpPr>
        <p:spPr/>
        <p:txBody>
          <a:bodyPr/>
          <a:lstStyle/>
          <a:p>
            <a:r>
              <a:rPr lang="tr-TR" sz="2400" dirty="0" smtClean="0">
                <a:latin typeface="Cambria" panose="02040503050406030204" pitchFamily="18" charset="0"/>
                <a:cs typeface="Arial" panose="020B0604020202020204" pitchFamily="34" charset="0"/>
              </a:rPr>
              <a:t>HAYRİYE ERBAŞ</a:t>
            </a:r>
            <a:endParaRPr lang="tr-TR" sz="2400" dirty="0">
              <a:latin typeface="Cambria" panose="02040503050406030204" pitchFamily="18" charset="0"/>
              <a:cs typeface="Arial" panose="020B0604020202020204" pitchFamily="34" charset="0"/>
            </a:endParaRPr>
          </a:p>
        </p:txBody>
      </p:sp>
    </p:spTree>
    <p:extLst>
      <p:ext uri="{BB962C8B-B14F-4D97-AF65-F5344CB8AC3E}">
        <p14:creationId xmlns:p14="http://schemas.microsoft.com/office/powerpoint/2010/main" val="18049023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379349" y="624110"/>
            <a:ext cx="10125263" cy="1280890"/>
          </a:xfrm>
        </p:spPr>
        <p:txBody>
          <a:bodyPr>
            <a:noAutofit/>
          </a:bodyPr>
          <a:lstStyle/>
          <a:p>
            <a:r>
              <a:rPr lang="tr-TR" sz="4000" b="1" dirty="0">
                <a:latin typeface="Cambria" panose="02040503050406030204" pitchFamily="18" charset="0"/>
                <a:cs typeface="Arial" panose="020B0604020202020204" pitchFamily="34" charset="0"/>
              </a:rPr>
              <a:t>Köy Sosyolojisinden Kırsal Sosyolojiye</a:t>
            </a:r>
            <a:br>
              <a:rPr lang="tr-TR" sz="4000" b="1" dirty="0">
                <a:latin typeface="Cambria" panose="02040503050406030204" pitchFamily="18" charset="0"/>
                <a:cs typeface="Arial" panose="020B0604020202020204" pitchFamily="34" charset="0"/>
              </a:rPr>
            </a:br>
            <a:r>
              <a:rPr lang="tr-TR" sz="4000" b="1" dirty="0">
                <a:latin typeface="Cambria" panose="02040503050406030204" pitchFamily="18" charset="0"/>
                <a:cs typeface="Arial" panose="020B0604020202020204" pitchFamily="34" charset="0"/>
              </a:rPr>
              <a:t>Kırsal Sosyolojiden Gıda ve Tarım </a:t>
            </a:r>
            <a:r>
              <a:rPr lang="tr-TR" sz="4000" b="1" dirty="0" smtClean="0">
                <a:latin typeface="Cambria" panose="02040503050406030204" pitchFamily="18" charset="0"/>
                <a:cs typeface="Arial" panose="020B0604020202020204" pitchFamily="34" charset="0"/>
              </a:rPr>
              <a:t>Sosyolojisine-2</a:t>
            </a:r>
            <a:endParaRPr lang="en-US" sz="4000" dirty="0"/>
          </a:p>
        </p:txBody>
      </p:sp>
      <p:sp>
        <p:nvSpPr>
          <p:cNvPr id="3" name="İçerik Yer Tutucusu 2"/>
          <p:cNvSpPr>
            <a:spLocks noGrp="1"/>
          </p:cNvSpPr>
          <p:nvPr>
            <p:ph idx="1"/>
          </p:nvPr>
        </p:nvSpPr>
        <p:spPr>
          <a:xfrm>
            <a:off x="1038386" y="2133600"/>
            <a:ext cx="10466226" cy="4267200"/>
          </a:xfrm>
        </p:spPr>
        <p:txBody>
          <a:bodyPr>
            <a:normAutofit/>
          </a:bodyPr>
          <a:lstStyle/>
          <a:p>
            <a:r>
              <a:rPr lang="tr-TR" dirty="0">
                <a:latin typeface="Cambria" panose="02040503050406030204" pitchFamily="18" charset="0"/>
                <a:cs typeface="Arial" panose="020B0604020202020204" pitchFamily="34" charset="0"/>
              </a:rPr>
              <a:t>Yıllardır vurguladığım şey, uygulanan tarım politikalarının yanlış olduğu ve önemli olan şeyin kendi ihtiyaçlarını büyük oranda karşılayabilir tarımsal üretimin sürdürülmesine yönelik olmasıdır. Bunun için de özellikle güvenilir gıdaya dayalı bir gıda güvencesi politikasının uygulanmasıdır. Bu nedenle de </a:t>
            </a:r>
            <a:r>
              <a:rPr lang="tr-TR" dirty="0" err="1">
                <a:latin typeface="Cambria" panose="02040503050406030204" pitchFamily="18" charset="0"/>
                <a:cs typeface="Arial" panose="020B0604020202020204" pitchFamily="34" charset="0"/>
              </a:rPr>
              <a:t>biyoteknolojinin</a:t>
            </a:r>
            <a:r>
              <a:rPr lang="tr-TR" dirty="0">
                <a:latin typeface="Cambria" panose="02040503050406030204" pitchFamily="18" charset="0"/>
                <a:cs typeface="Arial" panose="020B0604020202020204" pitchFamily="34" charset="0"/>
              </a:rPr>
              <a:t> tarımda tohuma (GDO) </a:t>
            </a:r>
            <a:r>
              <a:rPr lang="tr-TR" dirty="0" err="1">
                <a:latin typeface="Cambria" panose="02040503050406030204" pitchFamily="18" charset="0"/>
                <a:cs typeface="Arial" panose="020B0604020202020204" pitchFamily="34" charset="0"/>
              </a:rPr>
              <a:t>yönelinmesinin</a:t>
            </a:r>
            <a:r>
              <a:rPr lang="tr-TR" dirty="0">
                <a:latin typeface="Cambria" panose="02040503050406030204" pitchFamily="18" charset="0"/>
                <a:cs typeface="Arial" panose="020B0604020202020204" pitchFamily="34" charset="0"/>
              </a:rPr>
              <a:t> ülke tarımının küresel şirketlere bağımlı olma anlamına geleceğini özellikle vurguladım. Ancak uygulanan politikalar tarımı ve gıdayı öyle bir noktaya getirdi ki çözümsüz olmasa bile çok bir yerdeyiz artık. Bu nedenle de büyük fotoğrafı göremezsek şimdi yapılan "tanzim satışı" uygulamasını çözüm gibi görme yanılgısına düşebiliriz. Bu sorun aniden ortaya çıkan bir sorun olmayıp uzun zamandır belli bir toplum ideolojisi ve tasarımına dayanan uygulamaların sonucudur. Ve iklim göçü, yerinden yurdundan edilme başta olmak üzere pek çok sorunu da beraberinde getirmektedir. Ne diyelim hep söylediğim gibi sosyal bilimin bilim olduğuna ve "gerçekten istendiğinde" ki bu bilim etiğidir ve aslında bilim insanlarında olması gerekir, belirli koşullarda öngörüde </a:t>
            </a:r>
            <a:r>
              <a:rPr lang="tr-TR" dirty="0" err="1">
                <a:latin typeface="Cambria" panose="02040503050406030204" pitchFamily="18" charset="0"/>
                <a:cs typeface="Arial" panose="020B0604020202020204" pitchFamily="34" charset="0"/>
              </a:rPr>
              <a:t>bulunulabileğine</a:t>
            </a:r>
            <a:r>
              <a:rPr lang="tr-TR" dirty="0">
                <a:latin typeface="Cambria" panose="02040503050406030204" pitchFamily="18" charset="0"/>
                <a:cs typeface="Arial" panose="020B0604020202020204" pitchFamily="34" charset="0"/>
              </a:rPr>
              <a:t> inanır ve bilim yapanları dinlemeyi öğreniriz bir gün belki!</a:t>
            </a:r>
          </a:p>
          <a:p>
            <a:endParaRPr lang="en-US" dirty="0"/>
          </a:p>
        </p:txBody>
      </p:sp>
    </p:spTree>
    <p:extLst>
      <p:ext uri="{BB962C8B-B14F-4D97-AF65-F5344CB8AC3E}">
        <p14:creationId xmlns:p14="http://schemas.microsoft.com/office/powerpoint/2010/main" val="158038269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Autofit/>
          </a:bodyPr>
          <a:lstStyle/>
          <a:p>
            <a:r>
              <a:rPr lang="tr-TR" sz="4000" b="1" dirty="0" smtClean="0">
                <a:latin typeface="Cambria" panose="02040503050406030204" pitchFamily="18" charset="0"/>
                <a:cs typeface="Arial" panose="020B0604020202020204" pitchFamily="34" charset="0"/>
              </a:rPr>
              <a:t>Günümüz ve Gıdanın Popülerleşmesi ve Yeni Arayışlar</a:t>
            </a:r>
            <a:endParaRPr lang="tr-TR" sz="4000" b="1" dirty="0">
              <a:latin typeface="Cambria" panose="02040503050406030204" pitchFamily="18" charset="0"/>
              <a:cs typeface="Arial" panose="020B0604020202020204" pitchFamily="34" charset="0"/>
            </a:endParaRPr>
          </a:p>
        </p:txBody>
      </p:sp>
      <p:sp>
        <p:nvSpPr>
          <p:cNvPr id="3" name="İçerik Yer Tutucusu 2"/>
          <p:cNvSpPr>
            <a:spLocks noGrp="1"/>
          </p:cNvSpPr>
          <p:nvPr>
            <p:ph idx="1"/>
          </p:nvPr>
        </p:nvSpPr>
        <p:spPr/>
        <p:txBody>
          <a:bodyPr/>
          <a:lstStyle/>
          <a:p>
            <a:r>
              <a:rPr lang="tr-TR" sz="2400" dirty="0" smtClean="0">
                <a:latin typeface="Cambria" panose="02040503050406030204" pitchFamily="18" charset="0"/>
                <a:cs typeface="Arial" panose="020B0604020202020204" pitchFamily="34" charset="0"/>
              </a:rPr>
              <a:t>Günümüzde bir taraftan </a:t>
            </a:r>
            <a:r>
              <a:rPr lang="tr-TR" sz="2400" dirty="0">
                <a:latin typeface="Cambria" panose="02040503050406030204" pitchFamily="18" charset="0"/>
                <a:cs typeface="Arial" panose="020B0604020202020204" pitchFamily="34" charset="0"/>
              </a:rPr>
              <a:t>«</a:t>
            </a:r>
            <a:r>
              <a:rPr lang="tr-TR" sz="2400" dirty="0" err="1">
                <a:latin typeface="Cambria" panose="02040503050406030204" pitchFamily="18" charset="0"/>
                <a:cs typeface="Arial" panose="020B0604020202020204" pitchFamily="34" charset="0"/>
              </a:rPr>
              <a:t>GDO’lu</a:t>
            </a:r>
            <a:r>
              <a:rPr lang="tr-TR" sz="2400" dirty="0">
                <a:latin typeface="Cambria" panose="02040503050406030204" pitchFamily="18" charset="0"/>
                <a:cs typeface="Arial" panose="020B0604020202020204" pitchFamily="34" charset="0"/>
              </a:rPr>
              <a:t>» </a:t>
            </a:r>
            <a:r>
              <a:rPr lang="tr-TR" sz="2400" dirty="0" smtClean="0">
                <a:latin typeface="Cambria" panose="02040503050406030204" pitchFamily="18" charset="0"/>
                <a:cs typeface="Arial" panose="020B0604020202020204" pitchFamily="34" charset="0"/>
              </a:rPr>
              <a:t>ürünler tüm dünyada yaygınlaşırken diğer taraftan farklı bir arayış ta yükselmekte. </a:t>
            </a:r>
          </a:p>
          <a:p>
            <a:r>
              <a:rPr lang="tr-TR" sz="2400" dirty="0" smtClean="0">
                <a:latin typeface="Cambria" panose="02040503050406030204" pitchFamily="18" charset="0"/>
                <a:cs typeface="Arial" panose="020B0604020202020204" pitchFamily="34" charset="0"/>
              </a:rPr>
              <a:t>Artık «yemek» bir ihtiyaç olmanın ötesinde bir «yaşam tarzına» dönüşmüş durumda. </a:t>
            </a:r>
          </a:p>
          <a:p>
            <a:r>
              <a:rPr lang="tr-TR" sz="2400" dirty="0" smtClean="0">
                <a:latin typeface="Cambria" panose="02040503050406030204" pitchFamily="18" charset="0"/>
                <a:cs typeface="Arial" panose="020B0604020202020204" pitchFamily="34" charset="0"/>
              </a:rPr>
              <a:t>Ve farklı yaşam tarzı arayışları birlikte gidiyor. Bir taraftan «gurme» programları ve sıra dışı aşçılar önemli olmakta. Sadece iyi yemek, farklı yemek «kültürlü yemek» değil, az yemek, doğal yemek, ekolojik beslenmek temaları giderek önemseniyor. </a:t>
            </a:r>
          </a:p>
        </p:txBody>
      </p:sp>
    </p:spTree>
    <p:extLst>
      <p:ext uri="{BB962C8B-B14F-4D97-AF65-F5344CB8AC3E}">
        <p14:creationId xmlns:p14="http://schemas.microsoft.com/office/powerpoint/2010/main" val="125949035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z="2400" b="1" dirty="0">
                <a:latin typeface="Cambria" panose="02040503050406030204" pitchFamily="18" charset="0"/>
                <a:cs typeface="Arial" panose="020B0604020202020204" pitchFamily="34" charset="0"/>
              </a:rPr>
              <a:t>KÖYLÜLERİ NİÇİN ÖLDÜRMELİYİZ ( * )</a:t>
            </a:r>
          </a:p>
        </p:txBody>
      </p:sp>
      <p:graphicFrame>
        <p:nvGraphicFramePr>
          <p:cNvPr id="7" name="İçerik Yer Tutucusu 6"/>
          <p:cNvGraphicFramePr>
            <a:graphicFrameLocks noGrp="1"/>
          </p:cNvGraphicFramePr>
          <p:nvPr>
            <p:ph idx="1"/>
            <p:extLst/>
          </p:nvPr>
        </p:nvGraphicFramePr>
        <p:xfrm>
          <a:off x="109727" y="1825625"/>
          <a:ext cx="11704321" cy="4861614"/>
        </p:xfrm>
        <a:graphic>
          <a:graphicData uri="http://schemas.openxmlformats.org/drawingml/2006/table">
            <a:tbl>
              <a:tblPr firstRow="1" bandRow="1">
                <a:tableStyleId>{5C22544A-7EE6-4342-B048-85BDC9FD1C3A}</a:tableStyleId>
              </a:tblPr>
              <a:tblGrid>
                <a:gridCol w="3737842">
                  <a:extLst>
                    <a:ext uri="{9D8B030D-6E8A-4147-A177-3AD203B41FA5}">
                      <a16:colId xmlns:a16="http://schemas.microsoft.com/office/drawing/2014/main" val="2571427966"/>
                    </a:ext>
                  </a:extLst>
                </a:gridCol>
                <a:gridCol w="3737842">
                  <a:extLst>
                    <a:ext uri="{9D8B030D-6E8A-4147-A177-3AD203B41FA5}">
                      <a16:colId xmlns:a16="http://schemas.microsoft.com/office/drawing/2014/main" val="465284661"/>
                    </a:ext>
                  </a:extLst>
                </a:gridCol>
                <a:gridCol w="4228637">
                  <a:extLst>
                    <a:ext uri="{9D8B030D-6E8A-4147-A177-3AD203B41FA5}">
                      <a16:colId xmlns:a16="http://schemas.microsoft.com/office/drawing/2014/main" val="567446732"/>
                    </a:ext>
                  </a:extLst>
                </a:gridCol>
              </a:tblGrid>
              <a:tr h="4861614">
                <a:tc>
                  <a:txBody>
                    <a:bodyPr/>
                    <a:lstStyle/>
                    <a:p>
                      <a:r>
                        <a:rPr lang="tr-TR" sz="1400" dirty="0" smtClean="0">
                          <a:solidFill>
                            <a:schemeClr val="tx1"/>
                          </a:solidFill>
                        </a:rPr>
                        <a:t>Köylüleri niçin öldürmeliyiz?</a:t>
                      </a:r>
                    </a:p>
                    <a:p>
                      <a:endParaRPr lang="tr-TR" sz="1400" dirty="0" smtClean="0">
                        <a:solidFill>
                          <a:schemeClr val="tx1"/>
                        </a:solidFill>
                      </a:endParaRPr>
                    </a:p>
                    <a:p>
                      <a:r>
                        <a:rPr lang="tr-TR" sz="1400" dirty="0" smtClean="0">
                          <a:solidFill>
                            <a:schemeClr val="tx1"/>
                          </a:solidFill>
                        </a:rPr>
                        <a:t>Çünkü onlar ağır kanlı adamlardır</a:t>
                      </a:r>
                    </a:p>
                    <a:p>
                      <a:r>
                        <a:rPr lang="tr-TR" sz="1400" dirty="0" smtClean="0">
                          <a:solidFill>
                            <a:schemeClr val="tx1"/>
                          </a:solidFill>
                        </a:rPr>
                        <a:t>Değişen bir dünyaya karşı</a:t>
                      </a:r>
                    </a:p>
                    <a:p>
                      <a:r>
                        <a:rPr lang="tr-TR" sz="1400" dirty="0" smtClean="0">
                          <a:solidFill>
                            <a:schemeClr val="tx1"/>
                          </a:solidFill>
                        </a:rPr>
                        <a:t>Kerpiç duvarlar gibi katı</a:t>
                      </a:r>
                    </a:p>
                    <a:p>
                      <a:r>
                        <a:rPr lang="tr-TR" sz="1400" dirty="0" smtClean="0">
                          <a:solidFill>
                            <a:schemeClr val="tx1"/>
                          </a:solidFill>
                        </a:rPr>
                        <a:t>Çakır dikenleri gibi susuz</a:t>
                      </a:r>
                    </a:p>
                    <a:p>
                      <a:r>
                        <a:rPr lang="tr-TR" sz="1400" dirty="0" smtClean="0">
                          <a:solidFill>
                            <a:schemeClr val="tx1"/>
                          </a:solidFill>
                        </a:rPr>
                        <a:t>Kayıtsızca direnerek yaşarlar.</a:t>
                      </a:r>
                    </a:p>
                    <a:p>
                      <a:r>
                        <a:rPr lang="tr-TR" sz="1400" dirty="0" smtClean="0">
                          <a:solidFill>
                            <a:schemeClr val="tx1"/>
                          </a:solidFill>
                        </a:rPr>
                        <a:t>Aptal, kaba ve kurnazdırlar.</a:t>
                      </a:r>
                    </a:p>
                    <a:p>
                      <a:r>
                        <a:rPr lang="tr-TR" sz="1400" dirty="0" smtClean="0">
                          <a:solidFill>
                            <a:schemeClr val="tx1"/>
                          </a:solidFill>
                        </a:rPr>
                        <a:t>İnanarak ve kolayca yalan söylerler.</a:t>
                      </a:r>
                    </a:p>
                    <a:p>
                      <a:r>
                        <a:rPr lang="tr-TR" sz="1400" dirty="0" smtClean="0">
                          <a:solidFill>
                            <a:schemeClr val="tx1"/>
                          </a:solidFill>
                        </a:rPr>
                        <a:t>Paraları olsa da</a:t>
                      </a:r>
                    </a:p>
                    <a:p>
                      <a:r>
                        <a:rPr lang="tr-TR" sz="1400" dirty="0" smtClean="0">
                          <a:solidFill>
                            <a:schemeClr val="tx1"/>
                          </a:solidFill>
                        </a:rPr>
                        <a:t>Yoksul görünmek gibi bir hünerleri vardır.</a:t>
                      </a:r>
                    </a:p>
                    <a:p>
                      <a:r>
                        <a:rPr lang="tr-TR" sz="1400" dirty="0" smtClean="0">
                          <a:solidFill>
                            <a:schemeClr val="tx1"/>
                          </a:solidFill>
                        </a:rPr>
                        <a:t>Her şeyi hafife alır ve herkese söverler.</a:t>
                      </a:r>
                    </a:p>
                    <a:p>
                      <a:r>
                        <a:rPr lang="tr-TR" sz="1400" dirty="0" smtClean="0">
                          <a:solidFill>
                            <a:schemeClr val="tx1"/>
                          </a:solidFill>
                        </a:rPr>
                        <a:t>Yağmuru, rüzgarı ve güneşi</a:t>
                      </a:r>
                    </a:p>
                    <a:p>
                      <a:r>
                        <a:rPr lang="tr-TR" sz="1400" dirty="0" smtClean="0">
                          <a:solidFill>
                            <a:schemeClr val="tx1"/>
                          </a:solidFill>
                        </a:rPr>
                        <a:t>Bir gün olsun ekinleri akıllarına gelmeden</a:t>
                      </a:r>
                    </a:p>
                    <a:p>
                      <a:r>
                        <a:rPr lang="tr-TR" sz="1400" dirty="0" smtClean="0">
                          <a:solidFill>
                            <a:schemeClr val="tx1"/>
                          </a:solidFill>
                        </a:rPr>
                        <a:t>Düşünemezler…</a:t>
                      </a:r>
                    </a:p>
                    <a:p>
                      <a:r>
                        <a:rPr lang="tr-TR" sz="1400" dirty="0" smtClean="0">
                          <a:solidFill>
                            <a:schemeClr val="tx1"/>
                          </a:solidFill>
                        </a:rPr>
                        <a:t>Ve birbirlerinin sınırlarını sürerek</a:t>
                      </a:r>
                    </a:p>
                    <a:p>
                      <a:r>
                        <a:rPr lang="tr-TR" sz="1400" dirty="0" smtClean="0">
                          <a:solidFill>
                            <a:schemeClr val="tx1"/>
                          </a:solidFill>
                        </a:rPr>
                        <a:t>Topraklarını büyütmeye çalışırlar.</a:t>
                      </a:r>
                    </a:p>
                    <a:p>
                      <a:endParaRPr lang="tr-TR" sz="1400" dirty="0" smtClean="0">
                        <a:solidFill>
                          <a:schemeClr val="tx1"/>
                        </a:solidFill>
                      </a:endParaRPr>
                    </a:p>
                  </a:txBody>
                  <a:tcPr>
                    <a:solidFill>
                      <a:schemeClr val="bg1"/>
                    </a:solidFill>
                  </a:tcPr>
                </a:tc>
                <a:tc>
                  <a:txBody>
                    <a:bodyPr/>
                    <a:lstStyle/>
                    <a:p>
                      <a:r>
                        <a:rPr lang="tr-TR" sz="1400" dirty="0" smtClean="0">
                          <a:solidFill>
                            <a:schemeClr val="tx1"/>
                          </a:solidFill>
                        </a:rPr>
                        <a:t>Köylüleri niçin öldürmeliyiz?</a:t>
                      </a:r>
                    </a:p>
                    <a:p>
                      <a:endParaRPr lang="tr-TR" sz="1400" dirty="0" smtClean="0">
                        <a:solidFill>
                          <a:schemeClr val="tx1"/>
                        </a:solidFill>
                      </a:endParaRPr>
                    </a:p>
                    <a:p>
                      <a:r>
                        <a:rPr lang="tr-TR" sz="1400" dirty="0" smtClean="0">
                          <a:solidFill>
                            <a:schemeClr val="tx1"/>
                          </a:solidFill>
                        </a:rPr>
                        <a:t>Çünkü onlar karılarını döverler</a:t>
                      </a:r>
                    </a:p>
                    <a:p>
                      <a:r>
                        <a:rPr lang="tr-TR" sz="1400" dirty="0" smtClean="0">
                          <a:solidFill>
                            <a:schemeClr val="tx1"/>
                          </a:solidFill>
                        </a:rPr>
                        <a:t>Seslerinin tonu yumuşak değildir</a:t>
                      </a:r>
                    </a:p>
                    <a:p>
                      <a:r>
                        <a:rPr lang="tr-TR" sz="1400" dirty="0" smtClean="0">
                          <a:solidFill>
                            <a:schemeClr val="tx1"/>
                          </a:solidFill>
                        </a:rPr>
                        <a:t>Dışarda ezildikçe içerde zulüm kesilirler.</a:t>
                      </a:r>
                    </a:p>
                    <a:p>
                      <a:r>
                        <a:rPr lang="tr-TR" sz="1400" dirty="0" smtClean="0">
                          <a:solidFill>
                            <a:schemeClr val="tx1"/>
                          </a:solidFill>
                        </a:rPr>
                        <a:t>Gazete okumaz ve haksızlığa</a:t>
                      </a:r>
                    </a:p>
                    <a:p>
                      <a:r>
                        <a:rPr lang="tr-TR" sz="1400" dirty="0" smtClean="0">
                          <a:solidFill>
                            <a:schemeClr val="tx1"/>
                          </a:solidFill>
                        </a:rPr>
                        <a:t>Ancak kendileri uğrarlarsa karşı çıkarlar.</a:t>
                      </a:r>
                    </a:p>
                    <a:p>
                      <a:r>
                        <a:rPr lang="tr-TR" sz="1400" dirty="0" smtClean="0">
                          <a:solidFill>
                            <a:schemeClr val="tx1"/>
                          </a:solidFill>
                        </a:rPr>
                        <a:t>Adım başı pınar olsa da köylerinde</a:t>
                      </a:r>
                    </a:p>
                    <a:p>
                      <a:r>
                        <a:rPr lang="tr-TR" sz="1400" dirty="0" smtClean="0">
                          <a:solidFill>
                            <a:schemeClr val="tx1"/>
                          </a:solidFill>
                        </a:rPr>
                        <a:t>Temiz giyinmez ve her zaman</a:t>
                      </a:r>
                    </a:p>
                    <a:p>
                      <a:r>
                        <a:rPr lang="tr-TR" sz="1400" dirty="0" smtClean="0">
                          <a:solidFill>
                            <a:schemeClr val="tx1"/>
                          </a:solidFill>
                        </a:rPr>
                        <a:t>Bir karış sakalla gezerler.</a:t>
                      </a:r>
                    </a:p>
                    <a:p>
                      <a:r>
                        <a:rPr lang="tr-TR" sz="1400" dirty="0" smtClean="0">
                          <a:solidFill>
                            <a:schemeClr val="tx1"/>
                          </a:solidFill>
                        </a:rPr>
                        <a:t>Çocuklarını iyi yetiştiremezler</a:t>
                      </a:r>
                    </a:p>
                    <a:p>
                      <a:r>
                        <a:rPr lang="tr-TR" sz="1400" dirty="0" smtClean="0">
                          <a:solidFill>
                            <a:schemeClr val="tx1"/>
                          </a:solidFill>
                        </a:rPr>
                        <a:t>Evlerinde, kitap, müzik ve resim yoktur.</a:t>
                      </a:r>
                    </a:p>
                    <a:p>
                      <a:r>
                        <a:rPr lang="tr-TR" sz="1400" dirty="0" smtClean="0">
                          <a:solidFill>
                            <a:schemeClr val="tx1"/>
                          </a:solidFill>
                        </a:rPr>
                        <a:t>Bir gün olsun dişlerini fırçalamaz</a:t>
                      </a:r>
                    </a:p>
                    <a:p>
                      <a:r>
                        <a:rPr lang="tr-TR" sz="1400" dirty="0" smtClean="0">
                          <a:solidFill>
                            <a:schemeClr val="tx1"/>
                          </a:solidFill>
                        </a:rPr>
                        <a:t>Ve şapkalarını ancak yatarken çıkarırlar.</a:t>
                      </a:r>
                    </a:p>
                    <a:p>
                      <a:endParaRPr lang="tr-TR" sz="1400" dirty="0" smtClean="0">
                        <a:solidFill>
                          <a:schemeClr val="tx1"/>
                        </a:solidFill>
                      </a:endParaRPr>
                    </a:p>
                    <a:p>
                      <a:endParaRPr lang="tr-TR" sz="1400" dirty="0">
                        <a:solidFill>
                          <a:schemeClr val="tx1"/>
                        </a:solidFill>
                      </a:endParaRPr>
                    </a:p>
                  </a:txBody>
                  <a:tcPr>
                    <a:solidFill>
                      <a:schemeClr val="bg1"/>
                    </a:solidFill>
                  </a:tcPr>
                </a:tc>
                <a:tc>
                  <a:txBody>
                    <a:bodyPr/>
                    <a:lstStyle/>
                    <a:p>
                      <a:r>
                        <a:rPr lang="tr-TR" sz="1400" dirty="0" smtClean="0">
                          <a:solidFill>
                            <a:schemeClr val="tx1"/>
                          </a:solidFill>
                        </a:rPr>
                        <a:t>Köylüleri niçin öldürmeliyiz?</a:t>
                      </a:r>
                    </a:p>
                    <a:p>
                      <a:endParaRPr lang="tr-TR" sz="1400" dirty="0" smtClean="0">
                        <a:solidFill>
                          <a:schemeClr val="tx1"/>
                        </a:solidFill>
                      </a:endParaRPr>
                    </a:p>
                    <a:p>
                      <a:r>
                        <a:rPr lang="tr-TR" sz="1400" dirty="0" smtClean="0">
                          <a:solidFill>
                            <a:schemeClr val="tx1"/>
                          </a:solidFill>
                        </a:rPr>
                        <a:t>Çünkü onlar yanlış partilere oy verirler </a:t>
                      </a:r>
                    </a:p>
                    <a:p>
                      <a:r>
                        <a:rPr lang="tr-TR" sz="1400" dirty="0" smtClean="0">
                          <a:solidFill>
                            <a:schemeClr val="tx1"/>
                          </a:solidFill>
                        </a:rPr>
                        <a:t>Kendilerinden olanlarla alay edip </a:t>
                      </a:r>
                    </a:p>
                    <a:p>
                      <a:r>
                        <a:rPr lang="tr-TR" sz="1400" dirty="0" smtClean="0">
                          <a:solidFill>
                            <a:schemeClr val="tx1"/>
                          </a:solidFill>
                        </a:rPr>
                        <a:t>Tuhaf bir şekilde başkalarına inanırlar. </a:t>
                      </a:r>
                    </a:p>
                    <a:p>
                      <a:r>
                        <a:rPr lang="tr-TR" sz="1400" dirty="0" smtClean="0">
                          <a:solidFill>
                            <a:schemeClr val="tx1"/>
                          </a:solidFill>
                        </a:rPr>
                        <a:t>Devlet; tapu dairesi, banka borcu ve hastanedir </a:t>
                      </a:r>
                    </a:p>
                    <a:p>
                      <a:r>
                        <a:rPr lang="tr-TR" sz="1400" dirty="0" smtClean="0">
                          <a:solidFill>
                            <a:schemeClr val="tx1"/>
                          </a:solidFill>
                        </a:rPr>
                        <a:t>Devletten korkar ve en çok ona hile yaparlar. </a:t>
                      </a:r>
                    </a:p>
                    <a:p>
                      <a:r>
                        <a:rPr lang="tr-TR" sz="1400" dirty="0" smtClean="0">
                          <a:solidFill>
                            <a:schemeClr val="tx1"/>
                          </a:solidFill>
                        </a:rPr>
                        <a:t>Yiğittirler askerde subay dövecek kadar </a:t>
                      </a:r>
                    </a:p>
                    <a:p>
                      <a:r>
                        <a:rPr lang="tr-TR" sz="1400" dirty="0" smtClean="0">
                          <a:solidFill>
                            <a:schemeClr val="tx1"/>
                          </a:solidFill>
                        </a:rPr>
                        <a:t>Ama bir memur karşısında -bu da tuhaftır- </a:t>
                      </a:r>
                    </a:p>
                    <a:p>
                      <a:r>
                        <a:rPr lang="tr-TR" sz="1400" dirty="0" smtClean="0">
                          <a:solidFill>
                            <a:schemeClr val="tx1"/>
                          </a:solidFill>
                        </a:rPr>
                        <a:t>Ezim </a:t>
                      </a:r>
                      <a:r>
                        <a:rPr lang="tr-TR" sz="1400" dirty="0" err="1" smtClean="0">
                          <a:solidFill>
                            <a:schemeClr val="tx1"/>
                          </a:solidFill>
                        </a:rPr>
                        <a:t>ezim</a:t>
                      </a:r>
                      <a:r>
                        <a:rPr lang="tr-TR" sz="1400" dirty="0" smtClean="0">
                          <a:solidFill>
                            <a:schemeClr val="tx1"/>
                          </a:solidFill>
                        </a:rPr>
                        <a:t> ezilirler. </a:t>
                      </a:r>
                    </a:p>
                    <a:p>
                      <a:r>
                        <a:rPr lang="tr-TR" sz="1400" dirty="0" smtClean="0">
                          <a:solidFill>
                            <a:schemeClr val="tx1"/>
                          </a:solidFill>
                        </a:rPr>
                        <a:t>Enflasyon denince buğday ve gübre fiyatlarını bilirler </a:t>
                      </a:r>
                    </a:p>
                    <a:p>
                      <a:r>
                        <a:rPr lang="tr-TR" sz="1400" dirty="0" smtClean="0">
                          <a:solidFill>
                            <a:schemeClr val="tx1"/>
                          </a:solidFill>
                        </a:rPr>
                        <a:t>Cami duvarı, kahve ya da bir ağaç gövdesine yaslanıp </a:t>
                      </a:r>
                    </a:p>
                    <a:p>
                      <a:r>
                        <a:rPr lang="tr-TR" sz="1400" dirty="0" err="1" smtClean="0">
                          <a:solidFill>
                            <a:schemeClr val="tx1"/>
                          </a:solidFill>
                        </a:rPr>
                        <a:t>Onbir</a:t>
                      </a:r>
                      <a:r>
                        <a:rPr lang="tr-TR" sz="1400" dirty="0" smtClean="0">
                          <a:solidFill>
                            <a:schemeClr val="tx1"/>
                          </a:solidFill>
                        </a:rPr>
                        <a:t> ay gökyüzünden bereket beklerler. </a:t>
                      </a:r>
                    </a:p>
                    <a:p>
                      <a:r>
                        <a:rPr lang="tr-TR" sz="1400" dirty="0" smtClean="0">
                          <a:solidFill>
                            <a:schemeClr val="tx1"/>
                          </a:solidFill>
                        </a:rPr>
                        <a:t>Dindardırlar ahret korkusu içinde </a:t>
                      </a:r>
                    </a:p>
                    <a:p>
                      <a:r>
                        <a:rPr lang="tr-TR" sz="1400" dirty="0" smtClean="0">
                          <a:solidFill>
                            <a:schemeClr val="tx1"/>
                          </a:solidFill>
                        </a:rPr>
                        <a:t>Ama bir kadının topuklarından </a:t>
                      </a:r>
                    </a:p>
                    <a:p>
                      <a:r>
                        <a:rPr lang="tr-TR" sz="1400" dirty="0" smtClean="0">
                          <a:solidFill>
                            <a:schemeClr val="tx1"/>
                          </a:solidFill>
                        </a:rPr>
                        <a:t>Memelerini görecek kadar bıçkındırlar </a:t>
                      </a:r>
                    </a:p>
                    <a:p>
                      <a:r>
                        <a:rPr lang="tr-TR" sz="1400" dirty="0" smtClean="0">
                          <a:solidFill>
                            <a:schemeClr val="tx1"/>
                          </a:solidFill>
                        </a:rPr>
                        <a:t>Harmanı kaldırdıktan sonra yılda bir kez </a:t>
                      </a:r>
                    </a:p>
                    <a:p>
                      <a:r>
                        <a:rPr lang="tr-TR" sz="1400" dirty="0" smtClean="0">
                          <a:solidFill>
                            <a:schemeClr val="tx1"/>
                          </a:solidFill>
                        </a:rPr>
                        <a:t>şehre giderler!..</a:t>
                      </a:r>
                    </a:p>
                    <a:p>
                      <a:endParaRPr lang="tr-TR" sz="1400" dirty="0" smtClean="0"/>
                    </a:p>
                    <a:p>
                      <a:endParaRPr lang="tr-TR" sz="1400" dirty="0"/>
                    </a:p>
                  </a:txBody>
                  <a:tcPr>
                    <a:solidFill>
                      <a:schemeClr val="bg1"/>
                    </a:solidFill>
                  </a:tcPr>
                </a:tc>
                <a:extLst>
                  <a:ext uri="{0D108BD9-81ED-4DB2-BD59-A6C34878D82A}">
                    <a16:rowId xmlns:a16="http://schemas.microsoft.com/office/drawing/2014/main" val="72598000"/>
                  </a:ext>
                </a:extLst>
              </a:tr>
            </a:tbl>
          </a:graphicData>
        </a:graphic>
      </p:graphicFrame>
    </p:spTree>
    <p:extLst>
      <p:ext uri="{BB962C8B-B14F-4D97-AF65-F5344CB8AC3E}">
        <p14:creationId xmlns:p14="http://schemas.microsoft.com/office/powerpoint/2010/main" val="380288375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z="2400" b="1" dirty="0">
                <a:latin typeface="Cambria" panose="02040503050406030204" pitchFamily="18" charset="0"/>
                <a:cs typeface="Arial" panose="020B0604020202020204" pitchFamily="34" charset="0"/>
              </a:rPr>
              <a:t>KÖYLÜLERİ NİÇİN ÖLDÜRMELİYİZ ( * )</a:t>
            </a:r>
          </a:p>
        </p:txBody>
      </p:sp>
      <p:graphicFrame>
        <p:nvGraphicFramePr>
          <p:cNvPr id="4" name="İçerik Yer Tutucusu 3"/>
          <p:cNvGraphicFramePr>
            <a:graphicFrameLocks noGrp="1"/>
          </p:cNvGraphicFramePr>
          <p:nvPr>
            <p:ph idx="1"/>
            <p:extLst/>
          </p:nvPr>
        </p:nvGraphicFramePr>
        <p:xfrm>
          <a:off x="365760" y="1825624"/>
          <a:ext cx="11545824" cy="6065520"/>
        </p:xfrm>
        <a:graphic>
          <a:graphicData uri="http://schemas.openxmlformats.org/drawingml/2006/table">
            <a:tbl>
              <a:tblPr firstRow="1" bandRow="1">
                <a:tableStyleId>{5C22544A-7EE6-4342-B048-85BDC9FD1C3A}</a:tableStyleId>
              </a:tblPr>
              <a:tblGrid>
                <a:gridCol w="3803904">
                  <a:extLst>
                    <a:ext uri="{9D8B030D-6E8A-4147-A177-3AD203B41FA5}">
                      <a16:colId xmlns:a16="http://schemas.microsoft.com/office/drawing/2014/main" val="4249165487"/>
                    </a:ext>
                  </a:extLst>
                </a:gridCol>
                <a:gridCol w="4058786">
                  <a:extLst>
                    <a:ext uri="{9D8B030D-6E8A-4147-A177-3AD203B41FA5}">
                      <a16:colId xmlns:a16="http://schemas.microsoft.com/office/drawing/2014/main" val="4226355340"/>
                    </a:ext>
                  </a:extLst>
                </a:gridCol>
                <a:gridCol w="3683134">
                  <a:extLst>
                    <a:ext uri="{9D8B030D-6E8A-4147-A177-3AD203B41FA5}">
                      <a16:colId xmlns:a16="http://schemas.microsoft.com/office/drawing/2014/main" val="4066141000"/>
                    </a:ext>
                  </a:extLst>
                </a:gridCol>
              </a:tblGrid>
              <a:tr h="3528573">
                <a:tc>
                  <a:txBody>
                    <a:bodyPr/>
                    <a:lstStyle/>
                    <a:p>
                      <a:r>
                        <a:rPr lang="tr-TR" sz="1400" dirty="0" smtClean="0">
                          <a:solidFill>
                            <a:schemeClr val="tx1"/>
                          </a:solidFill>
                        </a:rPr>
                        <a:t>Köylüleri niçin öldürmeliyiz?</a:t>
                      </a:r>
                    </a:p>
                    <a:p>
                      <a:endParaRPr lang="tr-TR" sz="1400" dirty="0" smtClean="0">
                        <a:solidFill>
                          <a:schemeClr val="tx1"/>
                        </a:solidFill>
                      </a:endParaRPr>
                    </a:p>
                    <a:p>
                      <a:r>
                        <a:rPr lang="tr-TR" sz="1400" dirty="0" smtClean="0">
                          <a:solidFill>
                            <a:schemeClr val="tx1"/>
                          </a:solidFill>
                        </a:rPr>
                        <a:t>Çünkü onlar köpekleri boğuşunca kavga ederler.</a:t>
                      </a:r>
                    </a:p>
                    <a:p>
                      <a:r>
                        <a:rPr lang="tr-TR" sz="1400" dirty="0" smtClean="0">
                          <a:solidFill>
                            <a:schemeClr val="tx1"/>
                          </a:solidFill>
                        </a:rPr>
                        <a:t>Birbirlerinin evlerine ancak</a:t>
                      </a:r>
                    </a:p>
                    <a:p>
                      <a:r>
                        <a:rPr lang="tr-TR" sz="1400" dirty="0" smtClean="0">
                          <a:solidFill>
                            <a:schemeClr val="tx1"/>
                          </a:solidFill>
                        </a:rPr>
                        <a:t>Ölümlerde ve düğünlerde giderler.</a:t>
                      </a:r>
                    </a:p>
                    <a:p>
                      <a:r>
                        <a:rPr lang="tr-TR" sz="1400" dirty="0" smtClean="0">
                          <a:solidFill>
                            <a:schemeClr val="tx1"/>
                          </a:solidFill>
                        </a:rPr>
                        <a:t>Şarkı söylemekten ve kederlenmekten utanırlar</a:t>
                      </a:r>
                    </a:p>
                    <a:p>
                      <a:r>
                        <a:rPr lang="tr-TR" sz="1400" dirty="0" smtClean="0">
                          <a:solidFill>
                            <a:schemeClr val="tx1"/>
                          </a:solidFill>
                        </a:rPr>
                        <a:t>Gülmek ayıp eğlenmek zayıflıktır</a:t>
                      </a:r>
                    </a:p>
                    <a:p>
                      <a:r>
                        <a:rPr lang="tr-TR" sz="1400" dirty="0" smtClean="0">
                          <a:solidFill>
                            <a:schemeClr val="tx1"/>
                          </a:solidFill>
                        </a:rPr>
                        <a:t>Ancak rakı içtiklerinde duygulanır ve ağlarlar.</a:t>
                      </a:r>
                    </a:p>
                    <a:p>
                      <a:r>
                        <a:rPr lang="tr-TR" sz="1400" dirty="0" smtClean="0">
                          <a:solidFill>
                            <a:schemeClr val="tx1"/>
                          </a:solidFill>
                        </a:rPr>
                        <a:t>Binlerce yılın kalın kabuğu altında</a:t>
                      </a:r>
                    </a:p>
                    <a:p>
                      <a:r>
                        <a:rPr lang="tr-TR" sz="1400" dirty="0" smtClean="0">
                          <a:solidFill>
                            <a:schemeClr val="tx1"/>
                          </a:solidFill>
                        </a:rPr>
                        <a:t>Yürekleri bir gaz lambası kadar kalmıştır.</a:t>
                      </a:r>
                    </a:p>
                    <a:p>
                      <a:r>
                        <a:rPr lang="tr-TR" sz="1400" dirty="0" smtClean="0">
                          <a:solidFill>
                            <a:schemeClr val="tx1"/>
                          </a:solidFill>
                        </a:rPr>
                        <a:t>Aldanmak korkusu içinde</a:t>
                      </a:r>
                    </a:p>
                    <a:p>
                      <a:r>
                        <a:rPr lang="tr-TR" sz="1400" dirty="0" smtClean="0">
                          <a:solidFill>
                            <a:schemeClr val="tx1"/>
                          </a:solidFill>
                        </a:rPr>
                        <a:t>Sürekli birbirlerini aldatırlar.</a:t>
                      </a:r>
                    </a:p>
                    <a:p>
                      <a:r>
                        <a:rPr lang="tr-TR" sz="1400" dirty="0" smtClean="0">
                          <a:solidFill>
                            <a:schemeClr val="tx1"/>
                          </a:solidFill>
                        </a:rPr>
                        <a:t>Bir yere birlikte gitmeleri gerekirse</a:t>
                      </a:r>
                    </a:p>
                    <a:p>
                      <a:r>
                        <a:rPr lang="tr-TR" sz="1400" dirty="0" smtClean="0">
                          <a:solidFill>
                            <a:schemeClr val="tx1"/>
                          </a:solidFill>
                        </a:rPr>
                        <a:t>Karılarından en az on adım önde yürürler</a:t>
                      </a:r>
                    </a:p>
                    <a:p>
                      <a:r>
                        <a:rPr lang="tr-TR" sz="1400" dirty="0" smtClean="0">
                          <a:solidFill>
                            <a:schemeClr val="tx1"/>
                          </a:solidFill>
                        </a:rPr>
                        <a:t>Ve bir erkeklik işareti olarak</a:t>
                      </a:r>
                    </a:p>
                    <a:p>
                      <a:r>
                        <a:rPr lang="tr-TR" sz="1400" dirty="0" smtClean="0">
                          <a:solidFill>
                            <a:schemeClr val="tx1"/>
                          </a:solidFill>
                        </a:rPr>
                        <a:t>Onları herkesin ortasında azarlarlar. </a:t>
                      </a:r>
                    </a:p>
                    <a:p>
                      <a:endParaRPr lang="tr-TR" sz="1400" dirty="0">
                        <a:solidFill>
                          <a:schemeClr val="tx1"/>
                        </a:solidFill>
                      </a:endParaRPr>
                    </a:p>
                  </a:txBody>
                  <a:tcPr>
                    <a:solidFill>
                      <a:schemeClr val="bg1"/>
                    </a:solidFill>
                  </a:tcPr>
                </a:tc>
                <a:tc>
                  <a:txBody>
                    <a:bodyPr/>
                    <a:lstStyle/>
                    <a:p>
                      <a:r>
                        <a:rPr lang="tr-TR" sz="1400" dirty="0" smtClean="0">
                          <a:solidFill>
                            <a:schemeClr val="tx1"/>
                          </a:solidFill>
                          <a:latin typeface="+mn-lt"/>
                        </a:rPr>
                        <a:t>Köylüleri niçin öldürmeliyiz?</a:t>
                      </a:r>
                    </a:p>
                    <a:p>
                      <a:endParaRPr lang="tr-TR" sz="1400" dirty="0" smtClean="0">
                        <a:solidFill>
                          <a:schemeClr val="tx1"/>
                        </a:solidFill>
                        <a:latin typeface="+mn-lt"/>
                      </a:endParaRPr>
                    </a:p>
                    <a:p>
                      <a:r>
                        <a:rPr lang="tr-TR" sz="1400" dirty="0" smtClean="0">
                          <a:solidFill>
                            <a:schemeClr val="tx1"/>
                          </a:solidFill>
                          <a:latin typeface="+mn-lt"/>
                        </a:rPr>
                        <a:t>Çünkü onlar otobüslerde ayaklarını çıkarırlar </a:t>
                      </a:r>
                    </a:p>
                    <a:p>
                      <a:r>
                        <a:rPr lang="tr-TR" sz="1400" dirty="0" smtClean="0">
                          <a:solidFill>
                            <a:schemeClr val="tx1"/>
                          </a:solidFill>
                          <a:latin typeface="+mn-lt"/>
                        </a:rPr>
                        <a:t>Ayak ve ağız kokuları içinde kurulup koltuklara </a:t>
                      </a:r>
                    </a:p>
                    <a:p>
                      <a:r>
                        <a:rPr lang="tr-TR" sz="1400" dirty="0" smtClean="0">
                          <a:solidFill>
                            <a:schemeClr val="tx1"/>
                          </a:solidFill>
                          <a:latin typeface="+mn-lt"/>
                        </a:rPr>
                        <a:t>Herkesi bunalta </a:t>
                      </a:r>
                      <a:r>
                        <a:rPr lang="tr-TR" sz="1400" dirty="0" err="1" smtClean="0">
                          <a:solidFill>
                            <a:schemeClr val="tx1"/>
                          </a:solidFill>
                          <a:latin typeface="+mn-lt"/>
                        </a:rPr>
                        <a:t>bunalta</a:t>
                      </a:r>
                      <a:r>
                        <a:rPr lang="tr-TR" sz="1400" dirty="0" smtClean="0">
                          <a:solidFill>
                            <a:schemeClr val="tx1"/>
                          </a:solidFill>
                          <a:latin typeface="+mn-lt"/>
                        </a:rPr>
                        <a:t>, yüksek perdeden </a:t>
                      </a:r>
                    </a:p>
                    <a:p>
                      <a:r>
                        <a:rPr lang="tr-TR" sz="1400" dirty="0" smtClean="0">
                          <a:solidFill>
                            <a:schemeClr val="tx1"/>
                          </a:solidFill>
                          <a:latin typeface="+mn-lt"/>
                        </a:rPr>
                        <a:t>Kızlarının talihsizliğini ve hayırsız oğullarını anlatırlar. </a:t>
                      </a:r>
                    </a:p>
                    <a:p>
                      <a:r>
                        <a:rPr lang="tr-TR" sz="1400" dirty="0" smtClean="0">
                          <a:solidFill>
                            <a:schemeClr val="tx1"/>
                          </a:solidFill>
                          <a:latin typeface="+mn-lt"/>
                        </a:rPr>
                        <a:t>Yoksulluktan kıvrandıkları halde, şükür içinde </a:t>
                      </a:r>
                    </a:p>
                    <a:p>
                      <a:r>
                        <a:rPr lang="tr-TR" sz="1400" dirty="0" smtClean="0">
                          <a:solidFill>
                            <a:schemeClr val="tx1"/>
                          </a:solidFill>
                          <a:latin typeface="+mn-lt"/>
                        </a:rPr>
                        <a:t>Bunun, tanrının bir lütfu olduğuna inanırlar. </a:t>
                      </a:r>
                    </a:p>
                    <a:p>
                      <a:r>
                        <a:rPr lang="tr-TR" sz="1400" dirty="0" smtClean="0">
                          <a:solidFill>
                            <a:schemeClr val="tx1"/>
                          </a:solidFill>
                          <a:latin typeface="+mn-lt"/>
                        </a:rPr>
                        <a:t>Ve önemsiz bir şeyden söz eder gibi, her fırsatta </a:t>
                      </a:r>
                    </a:p>
                    <a:p>
                      <a:r>
                        <a:rPr lang="tr-TR" sz="1400" dirty="0" smtClean="0">
                          <a:solidFill>
                            <a:schemeClr val="tx1"/>
                          </a:solidFill>
                          <a:latin typeface="+mn-lt"/>
                        </a:rPr>
                        <a:t>Gizli bir övünçle, uzak şehirdeki </a:t>
                      </a:r>
                    </a:p>
                    <a:p>
                      <a:r>
                        <a:rPr lang="tr-TR" sz="1400" dirty="0" smtClean="0">
                          <a:solidFill>
                            <a:schemeClr val="tx1"/>
                          </a:solidFill>
                          <a:latin typeface="+mn-lt"/>
                        </a:rPr>
                        <a:t>Zengin bir akrabalarından söz ederler. </a:t>
                      </a:r>
                    </a:p>
                    <a:p>
                      <a:r>
                        <a:rPr lang="tr-TR" sz="1400" dirty="0" smtClean="0">
                          <a:solidFill>
                            <a:schemeClr val="tx1"/>
                          </a:solidFill>
                          <a:latin typeface="+mn-lt"/>
                        </a:rPr>
                        <a:t>Kibardırlar lokantada yemek yemeyi bilecek kadar </a:t>
                      </a:r>
                    </a:p>
                    <a:p>
                      <a:r>
                        <a:rPr lang="tr-TR" sz="1400" dirty="0" smtClean="0">
                          <a:solidFill>
                            <a:schemeClr val="tx1"/>
                          </a:solidFill>
                          <a:latin typeface="+mn-lt"/>
                        </a:rPr>
                        <a:t>Ama sokağa çıkar çıkmaz </a:t>
                      </a:r>
                      <a:r>
                        <a:rPr lang="tr-TR" sz="1400" dirty="0" err="1" smtClean="0">
                          <a:solidFill>
                            <a:schemeClr val="tx1"/>
                          </a:solidFill>
                          <a:latin typeface="+mn-lt"/>
                        </a:rPr>
                        <a:t>sünküre</a:t>
                      </a:r>
                      <a:r>
                        <a:rPr lang="tr-TR" sz="1400" dirty="0" smtClean="0">
                          <a:solidFill>
                            <a:schemeClr val="tx1"/>
                          </a:solidFill>
                          <a:latin typeface="+mn-lt"/>
                        </a:rPr>
                        <a:t> </a:t>
                      </a:r>
                      <a:r>
                        <a:rPr lang="tr-TR" sz="1400" dirty="0" err="1" smtClean="0">
                          <a:solidFill>
                            <a:schemeClr val="tx1"/>
                          </a:solidFill>
                          <a:latin typeface="+mn-lt"/>
                        </a:rPr>
                        <a:t>sünküre</a:t>
                      </a:r>
                      <a:r>
                        <a:rPr lang="tr-TR" sz="1400" dirty="0" smtClean="0">
                          <a:solidFill>
                            <a:schemeClr val="tx1"/>
                          </a:solidFill>
                          <a:latin typeface="+mn-lt"/>
                        </a:rPr>
                        <a:t> </a:t>
                      </a:r>
                    </a:p>
                    <a:p>
                      <a:r>
                        <a:rPr lang="tr-TR" sz="1400" dirty="0" smtClean="0">
                          <a:solidFill>
                            <a:schemeClr val="tx1"/>
                          </a:solidFill>
                          <a:latin typeface="+mn-lt"/>
                        </a:rPr>
                        <a:t>Yollara tükürürler... </a:t>
                      </a:r>
                    </a:p>
                    <a:p>
                      <a:r>
                        <a:rPr lang="tr-TR" sz="1400" dirty="0" smtClean="0">
                          <a:solidFill>
                            <a:schemeClr val="tx1"/>
                          </a:solidFill>
                          <a:latin typeface="+mn-lt"/>
                        </a:rPr>
                        <a:t>Ve sonra şaşarak temizliğine ve düzenine </a:t>
                      </a:r>
                    </a:p>
                    <a:p>
                      <a:r>
                        <a:rPr lang="tr-TR" sz="1400" dirty="0" smtClean="0">
                          <a:solidFill>
                            <a:schemeClr val="tx1"/>
                          </a:solidFill>
                          <a:latin typeface="+mn-lt"/>
                        </a:rPr>
                        <a:t>Şehirde yaşamanın iyiliğinden konuşurlar. </a:t>
                      </a:r>
                    </a:p>
                    <a:p>
                      <a:endParaRPr lang="tr-TR" sz="1400" dirty="0">
                        <a:solidFill>
                          <a:schemeClr val="tx1"/>
                        </a:solidFill>
                      </a:endParaRPr>
                    </a:p>
                  </a:txBody>
                  <a:tcPr>
                    <a:solidFill>
                      <a:schemeClr val="bg1"/>
                    </a:solidFill>
                  </a:tcPr>
                </a:tc>
                <a:tc>
                  <a:txBody>
                    <a:bodyPr/>
                    <a:lstStyle/>
                    <a:p>
                      <a:r>
                        <a:rPr lang="tr-TR" sz="1400" dirty="0" smtClean="0">
                          <a:solidFill>
                            <a:schemeClr val="tx1"/>
                          </a:solidFill>
                        </a:rPr>
                        <a:t>Köylüleri niçin öldürmeliyiz? </a:t>
                      </a:r>
                    </a:p>
                    <a:p>
                      <a:endParaRPr lang="tr-TR" sz="1400" dirty="0" smtClean="0">
                        <a:solidFill>
                          <a:schemeClr val="tx1"/>
                        </a:solidFill>
                      </a:endParaRPr>
                    </a:p>
                    <a:p>
                      <a:r>
                        <a:rPr lang="tr-TR" sz="1400" dirty="0" smtClean="0">
                          <a:solidFill>
                            <a:schemeClr val="tx1"/>
                          </a:solidFill>
                        </a:rPr>
                        <a:t>Çünkü onlar ilk akşamdan uyurlar. </a:t>
                      </a:r>
                    </a:p>
                    <a:p>
                      <a:r>
                        <a:rPr lang="tr-TR" sz="1400" dirty="0" smtClean="0">
                          <a:solidFill>
                            <a:schemeClr val="tx1"/>
                          </a:solidFill>
                        </a:rPr>
                        <a:t>Yarı gecelerde yıldızlara bakarak </a:t>
                      </a:r>
                    </a:p>
                    <a:p>
                      <a:r>
                        <a:rPr lang="tr-TR" sz="1400" dirty="0" smtClean="0">
                          <a:solidFill>
                            <a:schemeClr val="tx1"/>
                          </a:solidFill>
                        </a:rPr>
                        <a:t>Başka dünyaları düşünmek gibi tutkuları yoktur. </a:t>
                      </a:r>
                    </a:p>
                    <a:p>
                      <a:r>
                        <a:rPr lang="tr-TR" sz="1400" dirty="0" smtClean="0">
                          <a:solidFill>
                            <a:schemeClr val="tx1"/>
                          </a:solidFill>
                        </a:rPr>
                        <a:t>Gökyüzünü, baharda yağmur yağarsa </a:t>
                      </a:r>
                    </a:p>
                    <a:p>
                      <a:r>
                        <a:rPr lang="tr-TR" sz="1400" dirty="0" smtClean="0">
                          <a:solidFill>
                            <a:schemeClr val="tx1"/>
                          </a:solidFill>
                        </a:rPr>
                        <a:t>Ve yaz güneşleri ekinlerini yetirirse severler. </a:t>
                      </a:r>
                    </a:p>
                    <a:p>
                      <a:r>
                        <a:rPr lang="tr-TR" sz="1400" dirty="0" smtClean="0">
                          <a:solidFill>
                            <a:schemeClr val="tx1"/>
                          </a:solidFill>
                        </a:rPr>
                        <a:t>Hayal güçleri kıttır ve hiçbir yeniliğe </a:t>
                      </a:r>
                    </a:p>
                    <a:p>
                      <a:r>
                        <a:rPr lang="tr-TR" sz="1400" dirty="0" smtClean="0">
                          <a:solidFill>
                            <a:schemeClr val="tx1"/>
                          </a:solidFill>
                        </a:rPr>
                        <a:t>-bu verimi yüksek bir tohum bile olsa- </a:t>
                      </a:r>
                    </a:p>
                    <a:p>
                      <a:r>
                        <a:rPr lang="tr-TR" sz="1400" dirty="0" smtClean="0">
                          <a:solidFill>
                            <a:schemeClr val="tx1"/>
                          </a:solidFill>
                        </a:rPr>
                        <a:t>Sonuçlarını görmeden inanmazlar. </a:t>
                      </a:r>
                    </a:p>
                    <a:p>
                      <a:r>
                        <a:rPr lang="tr-TR" sz="1400" dirty="0" smtClean="0">
                          <a:solidFill>
                            <a:schemeClr val="tx1"/>
                          </a:solidFill>
                        </a:rPr>
                        <a:t>Dünyanın gelişimine bir katkıları yoktur. </a:t>
                      </a:r>
                    </a:p>
                    <a:p>
                      <a:r>
                        <a:rPr lang="tr-TR" sz="1400" dirty="0" smtClean="0">
                          <a:solidFill>
                            <a:schemeClr val="tx1"/>
                          </a:solidFill>
                        </a:rPr>
                        <a:t>Mülk düşkünüdürler amansız derecede </a:t>
                      </a:r>
                    </a:p>
                    <a:p>
                      <a:r>
                        <a:rPr lang="tr-TR" sz="1400" dirty="0" smtClean="0">
                          <a:solidFill>
                            <a:schemeClr val="tx1"/>
                          </a:solidFill>
                        </a:rPr>
                        <a:t>Bir ülkenin geleceği </a:t>
                      </a:r>
                    </a:p>
                    <a:p>
                      <a:r>
                        <a:rPr lang="tr-TR" sz="1400" dirty="0" smtClean="0">
                          <a:solidFill>
                            <a:schemeClr val="tx1"/>
                          </a:solidFill>
                        </a:rPr>
                        <a:t>Küçücük topraklarının ipoteği altındadır. </a:t>
                      </a:r>
                    </a:p>
                    <a:p>
                      <a:r>
                        <a:rPr lang="tr-TR" sz="1400" dirty="0" smtClean="0">
                          <a:solidFill>
                            <a:schemeClr val="tx1"/>
                          </a:solidFill>
                        </a:rPr>
                        <a:t>Ve birer kaya parçası gibi dururlar su geçirmeden </a:t>
                      </a:r>
                    </a:p>
                    <a:p>
                      <a:r>
                        <a:rPr lang="tr-TR" sz="1400" dirty="0" smtClean="0">
                          <a:solidFill>
                            <a:schemeClr val="tx1"/>
                          </a:solidFill>
                        </a:rPr>
                        <a:t>Zamanın derin ırmakları önünde...</a:t>
                      </a:r>
                    </a:p>
                    <a:p>
                      <a:endParaRPr lang="tr-TR" sz="1400" dirty="0" smtClean="0">
                        <a:solidFill>
                          <a:schemeClr val="tx1"/>
                        </a:solidFill>
                      </a:endParaRPr>
                    </a:p>
                    <a:p>
                      <a:r>
                        <a:rPr lang="tr-TR" sz="1400" dirty="0" smtClean="0">
                          <a:solidFill>
                            <a:schemeClr val="tx1"/>
                          </a:solidFill>
                        </a:rPr>
                        <a:t>KÖYLÜLERİ, SÖYLEYİN NASIL</a:t>
                      </a:r>
                    </a:p>
                    <a:p>
                      <a:r>
                        <a:rPr lang="tr-TR" sz="1400" dirty="0" smtClean="0">
                          <a:solidFill>
                            <a:schemeClr val="tx1"/>
                          </a:solidFill>
                        </a:rPr>
                        <a:t>NASIL KURTARALIM?</a:t>
                      </a:r>
                    </a:p>
                    <a:p>
                      <a:endParaRPr lang="tr-TR" sz="1400" dirty="0" smtClean="0">
                        <a:solidFill>
                          <a:schemeClr val="tx1"/>
                        </a:solidFill>
                      </a:endParaRPr>
                    </a:p>
                    <a:p>
                      <a:r>
                        <a:rPr lang="tr-TR" sz="1400" dirty="0" smtClean="0">
                          <a:solidFill>
                            <a:schemeClr val="tx1"/>
                          </a:solidFill>
                        </a:rPr>
                        <a:t>ŞÜKRÜ ERBAŞ</a:t>
                      </a:r>
                    </a:p>
                    <a:p>
                      <a:endParaRPr lang="tr-TR" sz="1400" dirty="0" smtClean="0">
                        <a:solidFill>
                          <a:schemeClr val="tx1"/>
                        </a:solidFill>
                      </a:endParaRPr>
                    </a:p>
                    <a:p>
                      <a:r>
                        <a:rPr lang="tr-TR" sz="1400" dirty="0" smtClean="0">
                          <a:solidFill>
                            <a:schemeClr val="tx1"/>
                          </a:solidFill>
                        </a:rPr>
                        <a:t>(*) İ. Özel’in “Akla Karşı Tezler” şiirinden.</a:t>
                      </a:r>
                    </a:p>
                    <a:p>
                      <a:endParaRPr lang="tr-TR" sz="1400" dirty="0" smtClean="0">
                        <a:solidFill>
                          <a:schemeClr val="tx1"/>
                        </a:solidFill>
                      </a:endParaRPr>
                    </a:p>
                    <a:p>
                      <a:endParaRPr lang="tr-TR" sz="1400" dirty="0" smtClean="0">
                        <a:solidFill>
                          <a:schemeClr val="tx1"/>
                        </a:solidFill>
                      </a:endParaRPr>
                    </a:p>
                    <a:p>
                      <a:endParaRPr lang="tr-TR" sz="1400" dirty="0">
                        <a:solidFill>
                          <a:schemeClr val="tx1"/>
                        </a:solidFill>
                      </a:endParaRPr>
                    </a:p>
                  </a:txBody>
                  <a:tcPr>
                    <a:solidFill>
                      <a:schemeClr val="bg1"/>
                    </a:solidFill>
                  </a:tcPr>
                </a:tc>
                <a:extLst>
                  <a:ext uri="{0D108BD9-81ED-4DB2-BD59-A6C34878D82A}">
                    <a16:rowId xmlns:a16="http://schemas.microsoft.com/office/drawing/2014/main" val="2667764095"/>
                  </a:ext>
                </a:extLst>
              </a:tr>
            </a:tbl>
          </a:graphicData>
        </a:graphic>
      </p:graphicFrame>
    </p:spTree>
    <p:extLst>
      <p:ext uri="{BB962C8B-B14F-4D97-AF65-F5344CB8AC3E}">
        <p14:creationId xmlns:p14="http://schemas.microsoft.com/office/powerpoint/2010/main" val="260210060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z="2400" b="1" dirty="0" smtClean="0">
                <a:latin typeface="Cambria" panose="02040503050406030204" pitchFamily="18" charset="0"/>
                <a:cs typeface="Arial" panose="020B0604020202020204" pitchFamily="34" charset="0"/>
              </a:rPr>
              <a:t>KAYNAKLAR</a:t>
            </a:r>
            <a:endParaRPr lang="tr-TR" sz="2400" b="1" dirty="0">
              <a:latin typeface="Cambria" panose="02040503050406030204" pitchFamily="18" charset="0"/>
              <a:cs typeface="Arial" panose="020B0604020202020204" pitchFamily="34" charset="0"/>
            </a:endParaRPr>
          </a:p>
        </p:txBody>
      </p:sp>
      <p:sp>
        <p:nvSpPr>
          <p:cNvPr id="3" name="İçerik Yer Tutucusu 2"/>
          <p:cNvSpPr>
            <a:spLocks noGrp="1"/>
          </p:cNvSpPr>
          <p:nvPr>
            <p:ph idx="1"/>
          </p:nvPr>
        </p:nvSpPr>
        <p:spPr/>
        <p:txBody>
          <a:bodyPr>
            <a:normAutofit/>
          </a:bodyPr>
          <a:lstStyle/>
          <a:p>
            <a:pPr hangingPunct="0"/>
            <a:r>
              <a:rPr lang="tr-TR" sz="2400" dirty="0" smtClean="0">
                <a:latin typeface="Cambria" panose="02040503050406030204" pitchFamily="18" charset="0"/>
                <a:cs typeface="Arial" panose="020B0604020202020204" pitchFamily="34" charset="0"/>
              </a:rPr>
              <a:t>Erbaş, Hayriye (</a:t>
            </a:r>
            <a:r>
              <a:rPr lang="tr-TR" sz="2400" dirty="0">
                <a:latin typeface="Cambria" panose="02040503050406030204" pitchFamily="18" charset="0"/>
                <a:cs typeface="Arial" panose="020B0604020202020204" pitchFamily="34" charset="0"/>
              </a:rPr>
              <a:t>2017) “Tarım-Gıda Etiği/Politikası ve Geleceğimiz: Ekonomi-Politik ve Ötesi Sosyolojik Bir Çerçeve”, </a:t>
            </a:r>
            <a:r>
              <a:rPr lang="tr-TR" sz="2400" i="1" dirty="0">
                <a:latin typeface="Cambria" panose="02040503050406030204" pitchFamily="18" charset="0"/>
                <a:cs typeface="Arial" panose="020B0604020202020204" pitchFamily="34" charset="0"/>
              </a:rPr>
              <a:t>Türkiye </a:t>
            </a:r>
            <a:r>
              <a:rPr lang="tr-TR" sz="2400" i="1" dirty="0" err="1">
                <a:latin typeface="Cambria" panose="02040503050406030204" pitchFamily="18" charset="0"/>
                <a:cs typeface="Arial" panose="020B0604020202020204" pitchFamily="34" charset="0"/>
              </a:rPr>
              <a:t>Biyoetik</a:t>
            </a:r>
            <a:r>
              <a:rPr lang="tr-TR" sz="2400" i="1" dirty="0">
                <a:latin typeface="Cambria" panose="02040503050406030204" pitchFamily="18" charset="0"/>
                <a:cs typeface="Arial" panose="020B0604020202020204" pitchFamily="34" charset="0"/>
              </a:rPr>
              <a:t> Dergisi</a:t>
            </a:r>
            <a:r>
              <a:rPr lang="tr-TR" sz="2400" dirty="0">
                <a:latin typeface="Cambria" panose="02040503050406030204" pitchFamily="18" charset="0"/>
                <a:cs typeface="Arial" panose="020B0604020202020204" pitchFamily="34" charset="0"/>
              </a:rPr>
              <a:t>, Cilt 4, Sayı 1. </a:t>
            </a:r>
            <a:r>
              <a:rPr lang="tr-TR" sz="2400" dirty="0" err="1">
                <a:latin typeface="Cambria" panose="02040503050406030204" pitchFamily="18" charset="0"/>
                <a:cs typeface="Arial" panose="020B0604020202020204" pitchFamily="34" charset="0"/>
              </a:rPr>
              <a:t>ss</a:t>
            </a:r>
            <a:r>
              <a:rPr lang="tr-TR" sz="2400" dirty="0">
                <a:latin typeface="Cambria" panose="02040503050406030204" pitchFamily="18" charset="0"/>
                <a:cs typeface="Arial" panose="020B0604020202020204" pitchFamily="34" charset="0"/>
              </a:rPr>
              <a:t>. 14-28</a:t>
            </a:r>
            <a:r>
              <a:rPr lang="tr-TR" sz="2400" dirty="0" smtClean="0">
                <a:latin typeface="Cambria" panose="02040503050406030204" pitchFamily="18" charset="0"/>
                <a:cs typeface="Arial" panose="020B0604020202020204" pitchFamily="34" charset="0"/>
              </a:rPr>
              <a:t>.</a:t>
            </a:r>
          </a:p>
          <a:p>
            <a:pPr hangingPunct="0"/>
            <a:r>
              <a:rPr lang="tr-TR" sz="2400" dirty="0" smtClean="0">
                <a:latin typeface="Cambria" panose="02040503050406030204" pitchFamily="18" charset="0"/>
                <a:cs typeface="Arial" panose="020B0604020202020204" pitchFamily="34" charset="0"/>
              </a:rPr>
              <a:t>Ecevit</a:t>
            </a:r>
            <a:r>
              <a:rPr lang="tr-TR" sz="2400" dirty="0">
                <a:latin typeface="Cambria" panose="02040503050406030204" pitchFamily="18" charset="0"/>
                <a:cs typeface="Arial" panose="020B0604020202020204" pitchFamily="34" charset="0"/>
              </a:rPr>
              <a:t>, </a:t>
            </a:r>
            <a:r>
              <a:rPr lang="tr-TR" sz="2400" dirty="0" smtClean="0">
                <a:latin typeface="Cambria" panose="02040503050406030204" pitchFamily="18" charset="0"/>
                <a:cs typeface="Arial" panose="020B0604020202020204" pitchFamily="34" charset="0"/>
              </a:rPr>
              <a:t>Mehmet C. </a:t>
            </a:r>
            <a:r>
              <a:rPr lang="tr-TR" sz="2400" dirty="0" err="1" smtClean="0">
                <a:latin typeface="Cambria" panose="02040503050406030204" pitchFamily="18" charset="0"/>
                <a:cs typeface="Arial" panose="020B0604020202020204" pitchFamily="34" charset="0"/>
              </a:rPr>
              <a:t>Karkıner</a:t>
            </a:r>
            <a:r>
              <a:rPr lang="tr-TR" sz="2400" dirty="0">
                <a:latin typeface="Cambria" panose="02040503050406030204" pitchFamily="18" charset="0"/>
                <a:cs typeface="Arial" panose="020B0604020202020204" pitchFamily="34" charset="0"/>
              </a:rPr>
              <a:t>, </a:t>
            </a:r>
            <a:r>
              <a:rPr lang="tr-TR" sz="2400" dirty="0" smtClean="0">
                <a:latin typeface="Cambria" panose="02040503050406030204" pitchFamily="18" charset="0"/>
                <a:cs typeface="Arial" panose="020B0604020202020204" pitchFamily="34" charset="0"/>
              </a:rPr>
              <a:t>Nadide ve Büke, Atakan(2009)  «Köy </a:t>
            </a:r>
            <a:r>
              <a:rPr lang="tr-TR" sz="2400" dirty="0">
                <a:latin typeface="Cambria" panose="02040503050406030204" pitchFamily="18" charset="0"/>
                <a:cs typeface="Arial" panose="020B0604020202020204" pitchFamily="34" charset="0"/>
              </a:rPr>
              <a:t>Sosyolojisinin Daraltılmış Kapsamından, Tarım-Gıda-Köylülük İlişkilerine Yönelik Bazı </a:t>
            </a:r>
            <a:r>
              <a:rPr lang="tr-TR" sz="2400" dirty="0" smtClean="0">
                <a:latin typeface="Cambria" panose="02040503050406030204" pitchFamily="18" charset="0"/>
                <a:cs typeface="Arial" panose="020B0604020202020204" pitchFamily="34" charset="0"/>
              </a:rPr>
              <a:t>Değerlendirmeler</a:t>
            </a:r>
            <a:r>
              <a:rPr lang="tr-TR" sz="2400" dirty="0">
                <a:latin typeface="Cambria" panose="02040503050406030204" pitchFamily="18" charset="0"/>
                <a:cs typeface="Arial" panose="020B0604020202020204" pitchFamily="34" charset="0"/>
              </a:rPr>
              <a:t>», </a:t>
            </a:r>
            <a:r>
              <a:rPr lang="tr-TR" sz="2400" i="1" dirty="0" smtClean="0">
                <a:latin typeface="Cambria" panose="02040503050406030204" pitchFamily="18" charset="0"/>
                <a:cs typeface="Arial" panose="020B0604020202020204" pitchFamily="34" charset="0"/>
              </a:rPr>
              <a:t>Mülkiye</a:t>
            </a:r>
            <a:r>
              <a:rPr lang="tr-TR" sz="2400" dirty="0" smtClean="0">
                <a:latin typeface="Cambria" panose="02040503050406030204" pitchFamily="18" charset="0"/>
                <a:cs typeface="Arial" panose="020B0604020202020204" pitchFamily="34" charset="0"/>
              </a:rPr>
              <a:t>, Cilt</a:t>
            </a:r>
            <a:r>
              <a:rPr lang="tr-TR" sz="2400" dirty="0">
                <a:latin typeface="Cambria" panose="02040503050406030204" pitchFamily="18" charset="0"/>
                <a:cs typeface="Arial" panose="020B0604020202020204" pitchFamily="34" charset="0"/>
              </a:rPr>
              <a:t>: XXXIII </a:t>
            </a:r>
            <a:r>
              <a:rPr lang="tr-TR" sz="2400" dirty="0" smtClean="0">
                <a:latin typeface="Cambria" panose="02040503050406030204" pitchFamily="18" charset="0"/>
                <a:cs typeface="Arial" panose="020B0604020202020204" pitchFamily="34" charset="0"/>
              </a:rPr>
              <a:t>Sayı:262</a:t>
            </a:r>
          </a:p>
          <a:p>
            <a:pPr hangingPunct="0"/>
            <a:r>
              <a:rPr lang="tr-TR" sz="2400" dirty="0" err="1" smtClean="0">
                <a:latin typeface="Cambria" panose="02040503050406030204" pitchFamily="18" charset="0"/>
                <a:cs typeface="Arial" panose="020B0604020202020204" pitchFamily="34" charset="0"/>
              </a:rPr>
              <a:t>Keyder</a:t>
            </a:r>
            <a:r>
              <a:rPr lang="tr-TR" sz="2400" dirty="0">
                <a:latin typeface="Cambria" panose="02040503050406030204" pitchFamily="18" charset="0"/>
                <a:cs typeface="Arial" panose="020B0604020202020204" pitchFamily="34" charset="0"/>
              </a:rPr>
              <a:t>, Çağlar ve Yenal Zafer (2014) “Bir Köy Vardı Uzakta…” Bildiğimiz Tarımın Sonu: Küresel İktidar ve Köylülük, </a:t>
            </a:r>
            <a:r>
              <a:rPr lang="tr-TR" sz="2400" dirty="0" smtClean="0">
                <a:latin typeface="Cambria" panose="02040503050406030204" pitchFamily="18" charset="0"/>
                <a:cs typeface="Arial" panose="020B0604020202020204" pitchFamily="34" charset="0"/>
              </a:rPr>
              <a:t>İstanbul İletişim Yay.</a:t>
            </a:r>
            <a:endParaRPr lang="tr-TR" sz="2400" dirty="0">
              <a:latin typeface="Cambria" panose="02040503050406030204" pitchFamily="18" charset="0"/>
              <a:cs typeface="Arial" panose="020B0604020202020204" pitchFamily="34" charset="0"/>
            </a:endParaRPr>
          </a:p>
        </p:txBody>
      </p:sp>
    </p:spTree>
    <p:extLst>
      <p:ext uri="{BB962C8B-B14F-4D97-AF65-F5344CB8AC3E}">
        <p14:creationId xmlns:p14="http://schemas.microsoft.com/office/powerpoint/2010/main" val="124109873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sz="4000" b="1" dirty="0" smtClean="0">
                <a:latin typeface="Cambria" panose="02040503050406030204" pitchFamily="18" charset="0"/>
                <a:cs typeface="Arial" panose="020B0604020202020204" pitchFamily="34" charset="0"/>
              </a:rPr>
              <a:t>Unutulan/İhmal Edilen Bir Alan</a:t>
            </a:r>
            <a:endParaRPr lang="tr-TR" sz="4000" b="1" dirty="0">
              <a:latin typeface="Cambria" panose="02040503050406030204" pitchFamily="18" charset="0"/>
              <a:cs typeface="Arial" panose="020B0604020202020204" pitchFamily="34" charset="0"/>
            </a:endParaRPr>
          </a:p>
        </p:txBody>
      </p:sp>
      <p:sp>
        <p:nvSpPr>
          <p:cNvPr id="3" name="İçerik Yer Tutucusu 2"/>
          <p:cNvSpPr>
            <a:spLocks noGrp="1"/>
          </p:cNvSpPr>
          <p:nvPr>
            <p:ph idx="1"/>
          </p:nvPr>
        </p:nvSpPr>
        <p:spPr/>
        <p:txBody>
          <a:bodyPr>
            <a:normAutofit/>
          </a:bodyPr>
          <a:lstStyle/>
          <a:p>
            <a:r>
              <a:rPr lang="tr-TR" sz="2400" dirty="0" smtClean="0">
                <a:latin typeface="Cambria" panose="02040503050406030204" pitchFamily="18" charset="0"/>
                <a:cs typeface="Arial" panose="020B0604020202020204" pitchFamily="34" charset="0"/>
              </a:rPr>
              <a:t>1970’lerde tarımın modernleşmesi perspektifi yetersiz kalması ile tarım önemli bir tartışma konusu oldu.</a:t>
            </a:r>
          </a:p>
          <a:p>
            <a:r>
              <a:rPr lang="tr-TR" sz="2400" dirty="0" smtClean="0">
                <a:latin typeface="Cambria" panose="02040503050406030204" pitchFamily="18" charset="0"/>
                <a:cs typeface="Arial" panose="020B0604020202020204" pitchFamily="34" charset="0"/>
              </a:rPr>
              <a:t>Türkiye’de de 1940’lı ve 1950’lili yıllar ve 1970’li yıllar tarım sorununun en çok tartışıldığı bir alan olarak görüyoruz. </a:t>
            </a:r>
          </a:p>
          <a:p>
            <a:r>
              <a:rPr lang="tr-TR" sz="2400" dirty="0" smtClean="0">
                <a:latin typeface="Cambria" panose="02040503050406030204" pitchFamily="18" charset="0"/>
                <a:cs typeface="Arial" panose="020B0604020202020204" pitchFamily="34" charset="0"/>
              </a:rPr>
              <a:t>Ancak 1980’ler sonrası uygulanan ekonomi politikaları tarımsal alanla ilgili olarak önemli sorunlara yol açtı.</a:t>
            </a:r>
          </a:p>
          <a:p>
            <a:r>
              <a:rPr lang="tr-TR" sz="2400" dirty="0" smtClean="0">
                <a:latin typeface="Cambria" panose="02040503050406030204" pitchFamily="18" charset="0"/>
                <a:cs typeface="Arial" panose="020B0604020202020204" pitchFamily="34" charset="0"/>
              </a:rPr>
              <a:t>Bu nedenle de tarımla ilgili olarak </a:t>
            </a:r>
            <a:r>
              <a:rPr lang="tr-TR" sz="2400" b="1" dirty="0" smtClean="0">
                <a:latin typeface="Cambria" panose="02040503050406030204" pitchFamily="18" charset="0"/>
                <a:cs typeface="Arial" panose="020B0604020202020204" pitchFamily="34" charset="0"/>
              </a:rPr>
              <a:t>«gıda sorunu» </a:t>
            </a:r>
            <a:r>
              <a:rPr lang="tr-TR" sz="2400" dirty="0" smtClean="0">
                <a:latin typeface="Cambria" panose="02040503050406030204" pitchFamily="18" charset="0"/>
                <a:cs typeface="Arial" panose="020B0604020202020204" pitchFamily="34" charset="0"/>
              </a:rPr>
              <a:t>günümüzde dünyada en önemli bir sorun olarak yükselmiştir.  </a:t>
            </a:r>
          </a:p>
          <a:p>
            <a:r>
              <a:rPr lang="tr-TR" sz="2400" dirty="0" smtClean="0">
                <a:latin typeface="Cambria" panose="02040503050406030204" pitchFamily="18" charset="0"/>
                <a:cs typeface="Arial" panose="020B0604020202020204" pitchFamily="34" charset="0"/>
              </a:rPr>
              <a:t>Tarım sorununun yeniden tartışmaya açılmasının önemi</a:t>
            </a:r>
          </a:p>
          <a:p>
            <a:endParaRPr lang="tr-TR" sz="2400" dirty="0">
              <a:latin typeface="Cambria" panose="02040503050406030204" pitchFamily="18" charset="0"/>
              <a:cs typeface="Arial" panose="020B0604020202020204" pitchFamily="34" charset="0"/>
            </a:endParaRPr>
          </a:p>
        </p:txBody>
      </p:sp>
    </p:spTree>
    <p:extLst>
      <p:ext uri="{BB962C8B-B14F-4D97-AF65-F5344CB8AC3E}">
        <p14:creationId xmlns:p14="http://schemas.microsoft.com/office/powerpoint/2010/main" val="3603417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sz="4000" b="1" dirty="0" smtClean="0">
                <a:latin typeface="Cambria" panose="02040503050406030204" pitchFamily="18" charset="0"/>
                <a:cs typeface="Arial" panose="020B0604020202020204" pitchFamily="34" charset="0"/>
              </a:rPr>
              <a:t>Gıda Sorunu!</a:t>
            </a:r>
            <a:endParaRPr lang="tr-TR" sz="4000" b="1" dirty="0">
              <a:latin typeface="Cambria" panose="02040503050406030204" pitchFamily="18" charset="0"/>
              <a:cs typeface="Arial" panose="020B0604020202020204" pitchFamily="34" charset="0"/>
            </a:endParaRPr>
          </a:p>
        </p:txBody>
      </p:sp>
      <p:sp>
        <p:nvSpPr>
          <p:cNvPr id="3" name="İçerik Yer Tutucusu 2"/>
          <p:cNvSpPr>
            <a:spLocks noGrp="1"/>
          </p:cNvSpPr>
          <p:nvPr>
            <p:ph idx="1"/>
          </p:nvPr>
        </p:nvSpPr>
        <p:spPr/>
        <p:txBody>
          <a:bodyPr>
            <a:normAutofit/>
          </a:bodyPr>
          <a:lstStyle/>
          <a:p>
            <a:r>
              <a:rPr lang="tr-TR" sz="2400" dirty="0" smtClean="0">
                <a:latin typeface="Cambria" panose="02040503050406030204" pitchFamily="18" charset="0"/>
                <a:cs typeface="Arial" panose="020B0604020202020204" pitchFamily="34" charset="0"/>
              </a:rPr>
              <a:t>Tüm dünyada nüfusun yarısından fazlası arttık kentte yaşıyor. </a:t>
            </a:r>
          </a:p>
          <a:p>
            <a:r>
              <a:rPr lang="tr-TR" sz="2400" dirty="0" smtClean="0">
                <a:latin typeface="Cambria" panose="02040503050406030204" pitchFamily="18" charset="0"/>
                <a:cs typeface="Arial" panose="020B0604020202020204" pitchFamily="34" charset="0"/>
              </a:rPr>
              <a:t>Türkiye’de ise bu oran daha da yüksek.</a:t>
            </a:r>
          </a:p>
          <a:p>
            <a:r>
              <a:rPr lang="tr-TR" sz="2400" dirty="0" smtClean="0">
                <a:latin typeface="Cambria" panose="02040503050406030204" pitchFamily="18" charset="0"/>
                <a:cs typeface="Arial" panose="020B0604020202020204" pitchFamily="34" charset="0"/>
              </a:rPr>
              <a:t>Uygulanan tarım politikaları nedeni ile kırsal alanda ve tarımla uğraşan küçük köylülük kente yeniden </a:t>
            </a:r>
            <a:r>
              <a:rPr lang="tr-TR" sz="2400" dirty="0">
                <a:latin typeface="Cambria" panose="02040503050406030204" pitchFamily="18" charset="0"/>
                <a:cs typeface="Arial" panose="020B0604020202020204" pitchFamily="34" charset="0"/>
              </a:rPr>
              <a:t>a</a:t>
            </a:r>
            <a:r>
              <a:rPr lang="tr-TR" sz="2400" dirty="0" smtClean="0">
                <a:latin typeface="Cambria" panose="02040503050406030204" pitchFamily="18" charset="0"/>
                <a:cs typeface="Arial" panose="020B0604020202020204" pitchFamily="34" charset="0"/>
              </a:rPr>
              <a:t>kın etmekte. </a:t>
            </a:r>
          </a:p>
          <a:p>
            <a:r>
              <a:rPr lang="tr-TR" sz="2400" dirty="0" smtClean="0">
                <a:latin typeface="Cambria" panose="02040503050406030204" pitchFamily="18" charset="0"/>
                <a:cs typeface="Arial" panose="020B0604020202020204" pitchFamily="34" charset="0"/>
              </a:rPr>
              <a:t>2018 yılı </a:t>
            </a:r>
            <a:r>
              <a:rPr lang="tr-TR" sz="2400" dirty="0" err="1" smtClean="0">
                <a:latin typeface="Cambria" panose="02040503050406030204" pitchFamily="18" charset="0"/>
                <a:cs typeface="Arial" panose="020B0604020202020204" pitchFamily="34" charset="0"/>
              </a:rPr>
              <a:t>TÜİK'e</a:t>
            </a:r>
            <a:r>
              <a:rPr lang="tr-TR" sz="2400" dirty="0" smtClean="0">
                <a:latin typeface="Cambria" panose="02040503050406030204" pitchFamily="18" charset="0"/>
                <a:cs typeface="Arial" panose="020B0604020202020204" pitchFamily="34" charset="0"/>
              </a:rPr>
              <a:t> </a:t>
            </a:r>
            <a:r>
              <a:rPr lang="tr-TR" sz="2400" dirty="0">
                <a:latin typeface="Cambria" panose="02040503050406030204" pitchFamily="18" charset="0"/>
                <a:cs typeface="Arial" panose="020B0604020202020204" pitchFamily="34" charset="0"/>
              </a:rPr>
              <a:t>göre il ve ilçe merkezlerinde yaşayanlar nüfusun yüzde 92,5'ini oluştururken belde ve köy nüfusu yüzde 7,5 oldu</a:t>
            </a:r>
            <a:r>
              <a:rPr lang="tr-TR" sz="2400" dirty="0" smtClean="0">
                <a:latin typeface="Cambria" panose="02040503050406030204" pitchFamily="18" charset="0"/>
                <a:cs typeface="Arial" panose="020B0604020202020204" pitchFamily="34" charset="0"/>
              </a:rPr>
              <a:t>.</a:t>
            </a:r>
          </a:p>
          <a:p>
            <a:r>
              <a:rPr lang="tr-TR" sz="2400" dirty="0">
                <a:latin typeface="Cambria" panose="02040503050406030204" pitchFamily="18" charset="0"/>
                <a:cs typeface="Arial" panose="020B0604020202020204" pitchFamily="34" charset="0"/>
                <a:hlinkClick r:id="rId2"/>
              </a:rPr>
              <a:t>https://</a:t>
            </a:r>
            <a:r>
              <a:rPr lang="tr-TR" sz="2400" dirty="0" smtClean="0">
                <a:latin typeface="Cambria" panose="02040503050406030204" pitchFamily="18" charset="0"/>
                <a:cs typeface="Arial" panose="020B0604020202020204" pitchFamily="34" charset="0"/>
                <a:hlinkClick r:id="rId2"/>
              </a:rPr>
              <a:t>t24.com.tr/haber/turkiyede-nufus-80-milyonu-gecti-koylerde-yasayanlarin-orani-ise-yuzde-75,550346</a:t>
            </a:r>
            <a:endParaRPr lang="tr-TR" sz="2400" dirty="0" smtClean="0">
              <a:latin typeface="Cambria" panose="02040503050406030204" pitchFamily="18" charset="0"/>
              <a:cs typeface="Arial" panose="020B0604020202020204" pitchFamily="34" charset="0"/>
            </a:endParaRPr>
          </a:p>
          <a:p>
            <a:endParaRPr lang="tr-TR" sz="2400" dirty="0">
              <a:latin typeface="Cambria" panose="02040503050406030204" pitchFamily="18" charset="0"/>
              <a:cs typeface="Arial" panose="020B0604020202020204" pitchFamily="34" charset="0"/>
            </a:endParaRPr>
          </a:p>
          <a:p>
            <a:endParaRPr lang="tr-TR" sz="2400" dirty="0">
              <a:latin typeface="Cambria" panose="02040503050406030204" pitchFamily="18" charset="0"/>
              <a:cs typeface="Arial" panose="020B0604020202020204" pitchFamily="34" charset="0"/>
            </a:endParaRPr>
          </a:p>
        </p:txBody>
      </p:sp>
    </p:spTree>
    <p:extLst>
      <p:ext uri="{BB962C8B-B14F-4D97-AF65-F5344CB8AC3E}">
        <p14:creationId xmlns:p14="http://schemas.microsoft.com/office/powerpoint/2010/main" val="306840997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sz="4000" b="1" dirty="0" smtClean="0">
                <a:latin typeface="Cambria" panose="02040503050406030204" pitchFamily="18" charset="0"/>
                <a:cs typeface="Arial" panose="020B0604020202020204" pitchFamily="34" charset="0"/>
              </a:rPr>
              <a:t>Azalan Kırsal Nüfus: Kırdan Kente Göç</a:t>
            </a:r>
            <a:endParaRPr lang="tr-TR" sz="4000" b="1" dirty="0">
              <a:latin typeface="Cambria" panose="02040503050406030204" pitchFamily="18" charset="0"/>
              <a:cs typeface="Arial" panose="020B0604020202020204" pitchFamily="34" charset="0"/>
            </a:endParaRPr>
          </a:p>
        </p:txBody>
      </p:sp>
      <p:sp>
        <p:nvSpPr>
          <p:cNvPr id="3" name="İçerik Yer Tutucusu 2"/>
          <p:cNvSpPr>
            <a:spLocks noGrp="1"/>
          </p:cNvSpPr>
          <p:nvPr>
            <p:ph idx="1"/>
          </p:nvPr>
        </p:nvSpPr>
        <p:spPr/>
        <p:txBody>
          <a:bodyPr>
            <a:normAutofit fontScale="92500"/>
          </a:bodyPr>
          <a:lstStyle/>
          <a:p>
            <a:r>
              <a:rPr lang="tr-TR" sz="2400" dirty="0">
                <a:latin typeface="Cambria" panose="02040503050406030204" pitchFamily="18" charset="0"/>
                <a:cs typeface="Arial" panose="020B0604020202020204" pitchFamily="34" charset="0"/>
              </a:rPr>
              <a:t>İstanbul'da ikamet edenlerin sayısı da yüzde 1,5 artışla 15 milyon 29 bin kişiye ulaştı. Sonuçlara göre Türkiye nüfusunun yüzde </a:t>
            </a:r>
            <a:r>
              <a:rPr lang="tr-TR" sz="2400" b="1" dirty="0">
                <a:latin typeface="Cambria" panose="02040503050406030204" pitchFamily="18" charset="0"/>
                <a:cs typeface="Arial" panose="020B0604020202020204" pitchFamily="34" charset="0"/>
              </a:rPr>
              <a:t>18,6'sı İstanbul'da </a:t>
            </a:r>
            <a:r>
              <a:rPr lang="tr-TR" sz="2400" dirty="0">
                <a:latin typeface="Cambria" panose="02040503050406030204" pitchFamily="18" charset="0"/>
                <a:cs typeface="Arial" panose="020B0604020202020204" pitchFamily="34" charset="0"/>
              </a:rPr>
              <a:t>yaşıyor.</a:t>
            </a:r>
          </a:p>
          <a:p>
            <a:r>
              <a:rPr lang="tr-TR" sz="2400" dirty="0">
                <a:latin typeface="Cambria" panose="02040503050406030204" pitchFamily="18" charset="0"/>
                <a:cs typeface="Arial" panose="020B0604020202020204" pitchFamily="34" charset="0"/>
              </a:rPr>
              <a:t>Türkiye nüfusunun ortalama yaşı ise 31,4'ten 31,7'ye yükseldi. Ortalama yaşın en yüksek olduğu kentler 39,7 ile Sinop, 39,4 ile Balıkesir ve 38,9 ile Kastamonu ve Edirne oldu.</a:t>
            </a:r>
          </a:p>
          <a:p>
            <a:r>
              <a:rPr lang="tr-TR" sz="2400" dirty="0" smtClean="0">
                <a:latin typeface="Cambria" panose="02040503050406030204" pitchFamily="18" charset="0"/>
                <a:cs typeface="Arial" panose="020B0604020202020204" pitchFamily="34" charset="0"/>
              </a:rPr>
              <a:t>Ortalama </a:t>
            </a:r>
            <a:r>
              <a:rPr lang="tr-TR" sz="2400" dirty="0">
                <a:latin typeface="Cambria" panose="02040503050406030204" pitchFamily="18" charset="0"/>
                <a:cs typeface="Arial" panose="020B0604020202020204" pitchFamily="34" charset="0"/>
              </a:rPr>
              <a:t>yaşı en genç kentler ise 19,6 ile Şanlıurfa, 20,1 ile Şırnak ve 20,9 ile Ağrı oldu</a:t>
            </a:r>
            <a:r>
              <a:rPr lang="tr-TR" sz="2400" dirty="0" smtClean="0">
                <a:latin typeface="Cambria" panose="02040503050406030204" pitchFamily="18" charset="0"/>
                <a:cs typeface="Arial" panose="020B0604020202020204" pitchFamily="34" charset="0"/>
              </a:rPr>
              <a:t>.</a:t>
            </a:r>
          </a:p>
          <a:p>
            <a:r>
              <a:rPr lang="tr-TR" sz="2400" dirty="0">
                <a:latin typeface="Cambria" panose="02040503050406030204" pitchFamily="18" charset="0"/>
                <a:cs typeface="Arial" panose="020B0604020202020204" pitchFamily="34" charset="0"/>
              </a:rPr>
              <a:t>Doğu Karadeniz'de nüfus </a:t>
            </a:r>
            <a:r>
              <a:rPr lang="tr-TR" sz="2400" dirty="0" smtClean="0">
                <a:latin typeface="Cambria" panose="02040503050406030204" pitchFamily="18" charset="0"/>
                <a:cs typeface="Arial" panose="020B0604020202020204" pitchFamily="34" charset="0"/>
              </a:rPr>
              <a:t>azalıyor</a:t>
            </a:r>
          </a:p>
          <a:p>
            <a:r>
              <a:rPr lang="tr-TR" sz="2400" dirty="0">
                <a:latin typeface="Cambria" panose="02040503050406030204" pitchFamily="18" charset="0"/>
                <a:cs typeface="Arial" panose="020B0604020202020204" pitchFamily="34" charset="0"/>
                <a:hlinkClick r:id="rId2"/>
              </a:rPr>
              <a:t>https://</a:t>
            </a:r>
            <a:r>
              <a:rPr lang="tr-TR" sz="2400" dirty="0" smtClean="0">
                <a:latin typeface="Cambria" panose="02040503050406030204" pitchFamily="18" charset="0"/>
                <a:cs typeface="Arial" panose="020B0604020202020204" pitchFamily="34" charset="0"/>
                <a:hlinkClick r:id="rId2"/>
              </a:rPr>
              <a:t>t24.com.tr/haber/turkiyede-nufus-80-milyonu-gecti-koylerde-yasayanlarin-orani-ise-yuzde-75,550346</a:t>
            </a:r>
            <a:endParaRPr lang="tr-TR" sz="2400" dirty="0" smtClean="0">
              <a:latin typeface="Cambria" panose="02040503050406030204" pitchFamily="18" charset="0"/>
              <a:cs typeface="Arial" panose="020B0604020202020204" pitchFamily="34" charset="0"/>
            </a:endParaRPr>
          </a:p>
          <a:p>
            <a:pPr marL="0" indent="0">
              <a:buNone/>
            </a:pPr>
            <a:endParaRPr lang="tr-TR" sz="2400" dirty="0">
              <a:latin typeface="Cambria" panose="02040503050406030204" pitchFamily="18" charset="0"/>
              <a:cs typeface="Arial" panose="020B0604020202020204" pitchFamily="34" charset="0"/>
            </a:endParaRPr>
          </a:p>
        </p:txBody>
      </p:sp>
    </p:spTree>
    <p:extLst>
      <p:ext uri="{BB962C8B-B14F-4D97-AF65-F5344CB8AC3E}">
        <p14:creationId xmlns:p14="http://schemas.microsoft.com/office/powerpoint/2010/main" val="36024777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sz="4000" b="1" dirty="0" smtClean="0">
                <a:latin typeface="Cambria" panose="02040503050406030204" pitchFamily="18" charset="0"/>
                <a:cs typeface="Arial" panose="020B0604020202020204" pitchFamily="34" charset="0"/>
              </a:rPr>
              <a:t>Dersin Temel Amacı</a:t>
            </a:r>
            <a:endParaRPr lang="en-US" sz="4000" b="1" dirty="0">
              <a:latin typeface="Cambria" panose="02040503050406030204" pitchFamily="18" charset="0"/>
              <a:cs typeface="Arial" panose="020B0604020202020204" pitchFamily="34" charset="0"/>
            </a:endParaRPr>
          </a:p>
        </p:txBody>
      </p:sp>
      <p:sp>
        <p:nvSpPr>
          <p:cNvPr id="3" name="İçerik Yer Tutucusu 2"/>
          <p:cNvSpPr>
            <a:spLocks noGrp="1"/>
          </p:cNvSpPr>
          <p:nvPr>
            <p:ph idx="1"/>
          </p:nvPr>
        </p:nvSpPr>
        <p:spPr>
          <a:xfrm>
            <a:off x="1239864" y="2092271"/>
            <a:ext cx="10264748" cy="4204026"/>
          </a:xfrm>
        </p:spPr>
        <p:txBody>
          <a:bodyPr/>
          <a:lstStyle/>
          <a:p>
            <a:r>
              <a:rPr lang="tr-TR" sz="2400" dirty="0">
                <a:latin typeface="Cambria" panose="02040503050406030204" pitchFamily="18" charset="0"/>
                <a:cs typeface="Arial" panose="020B0604020202020204" pitchFamily="34" charset="0"/>
              </a:rPr>
              <a:t>Tarımsal dönüşümlerin hangi toplumsal koşullar içinde geliştiği ve ne türden sonuçlara/sorunlara yol açtığı ve açabileceği bu </a:t>
            </a:r>
            <a:r>
              <a:rPr lang="tr-TR" sz="2400" dirty="0" smtClean="0">
                <a:latin typeface="Cambria" panose="02040503050406030204" pitchFamily="18" charset="0"/>
                <a:cs typeface="Arial" panose="020B0604020202020204" pitchFamily="34" charset="0"/>
              </a:rPr>
              <a:t>dersin temel amacını oluşturmaktadır.  </a:t>
            </a:r>
          </a:p>
          <a:p>
            <a:r>
              <a:rPr lang="tr-TR" sz="2400" dirty="0" smtClean="0">
                <a:latin typeface="Cambria" panose="02040503050406030204" pitchFamily="18" charset="0"/>
                <a:cs typeface="Arial" panose="020B0604020202020204" pitchFamily="34" charset="0"/>
              </a:rPr>
              <a:t>Bu dönüşümü anlamak açısından tarihsel ve bütüncül  bir </a:t>
            </a:r>
            <a:r>
              <a:rPr lang="tr-TR" sz="2400" dirty="0" err="1" smtClean="0">
                <a:latin typeface="Cambria" panose="02040503050406030204" pitchFamily="18" charset="0"/>
                <a:cs typeface="Arial" panose="020B0604020202020204" pitchFamily="34" charset="0"/>
              </a:rPr>
              <a:t>persektifle</a:t>
            </a:r>
            <a:r>
              <a:rPr lang="tr-TR" sz="2400" dirty="0" smtClean="0">
                <a:latin typeface="Cambria" panose="02040503050406030204" pitchFamily="18" charset="0"/>
                <a:cs typeface="Arial" panose="020B0604020202020204" pitchFamily="34" charset="0"/>
              </a:rPr>
              <a:t>  Türkiye’de ve dünyadaki dönüşümlerin ele alınmasının önemi tartışılacaktır. </a:t>
            </a:r>
          </a:p>
          <a:p>
            <a:r>
              <a:rPr lang="tr-TR" sz="2400" dirty="0" smtClean="0">
                <a:latin typeface="Cambria" panose="02040503050406030204" pitchFamily="18" charset="0"/>
                <a:cs typeface="Arial" panose="020B0604020202020204" pitchFamily="34" charset="0"/>
              </a:rPr>
              <a:t> Bütünsel bakma açısından hem dünyadaki gelişmelerin ülkeye yansıması hem de ülkede özellikle </a:t>
            </a:r>
            <a:r>
              <a:rPr lang="tr-TR" sz="2400" dirty="0">
                <a:latin typeface="Cambria" panose="02040503050406030204" pitchFamily="18" charset="0"/>
                <a:cs typeface="Arial" panose="020B0604020202020204" pitchFamily="34" charset="0"/>
              </a:rPr>
              <a:t>kent ve kır arasındaki ilişkilerin bir bütün olarak ele </a:t>
            </a:r>
            <a:r>
              <a:rPr lang="tr-TR" sz="2400" dirty="0" smtClean="0">
                <a:latin typeface="Cambria" panose="02040503050406030204" pitchFamily="18" charset="0"/>
                <a:cs typeface="Arial" panose="020B0604020202020204" pitchFamily="34" charset="0"/>
              </a:rPr>
              <a:t>alınmasının kentteki </a:t>
            </a:r>
            <a:r>
              <a:rPr lang="tr-TR" sz="2400" dirty="0">
                <a:latin typeface="Cambria" panose="02040503050406030204" pitchFamily="18" charset="0"/>
                <a:cs typeface="Arial" panose="020B0604020202020204" pitchFamily="34" charset="0"/>
              </a:rPr>
              <a:t>çoğunluğu oluşturan tüketiciler ile tarımsal üretim arasındaki ilişkiyi </a:t>
            </a:r>
            <a:r>
              <a:rPr lang="tr-TR" sz="2400" dirty="0" smtClean="0">
                <a:latin typeface="Cambria" panose="02040503050406030204" pitchFamily="18" charset="0"/>
                <a:cs typeface="Arial" panose="020B0604020202020204" pitchFamily="34" charset="0"/>
              </a:rPr>
              <a:t>kavramanın önemi ele alınacaktır. </a:t>
            </a:r>
            <a:endParaRPr lang="en-US" sz="2400" dirty="0">
              <a:latin typeface="Cambria" panose="02040503050406030204" pitchFamily="18" charset="0"/>
              <a:cs typeface="Arial" panose="020B0604020202020204" pitchFamily="34" charset="0"/>
            </a:endParaRPr>
          </a:p>
        </p:txBody>
      </p:sp>
    </p:spTree>
    <p:extLst>
      <p:ext uri="{BB962C8B-B14F-4D97-AF65-F5344CB8AC3E}">
        <p14:creationId xmlns:p14="http://schemas.microsoft.com/office/powerpoint/2010/main" val="97150567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2090057" y="624110"/>
            <a:ext cx="9414555" cy="930370"/>
          </a:xfrm>
        </p:spPr>
        <p:txBody>
          <a:bodyPr>
            <a:noAutofit/>
          </a:bodyPr>
          <a:lstStyle/>
          <a:p>
            <a:r>
              <a:rPr lang="tr-TR" sz="4000" b="1" dirty="0" smtClean="0">
                <a:latin typeface="Cambria" panose="02040503050406030204" pitchFamily="18" charset="0"/>
                <a:cs typeface="Arial" panose="020B0604020202020204" pitchFamily="34" charset="0"/>
              </a:rPr>
              <a:t>Desin Tartışma Alanları ve Materyaller</a:t>
            </a:r>
            <a:endParaRPr lang="tr-TR" sz="4000" b="1" dirty="0">
              <a:latin typeface="Cambria" panose="02040503050406030204" pitchFamily="18" charset="0"/>
              <a:cs typeface="Arial" panose="020B0604020202020204" pitchFamily="34" charset="0"/>
            </a:endParaRPr>
          </a:p>
        </p:txBody>
      </p:sp>
      <p:sp>
        <p:nvSpPr>
          <p:cNvPr id="3" name="İçerik Yer Tutucusu 2"/>
          <p:cNvSpPr>
            <a:spLocks noGrp="1"/>
          </p:cNvSpPr>
          <p:nvPr>
            <p:ph idx="1"/>
          </p:nvPr>
        </p:nvSpPr>
        <p:spPr/>
        <p:txBody>
          <a:bodyPr/>
          <a:lstStyle/>
          <a:p>
            <a:r>
              <a:rPr lang="tr-TR" sz="2400" dirty="0" smtClean="0">
                <a:latin typeface="Cambria" panose="02040503050406030204" pitchFamily="18" charset="0"/>
                <a:cs typeface="Arial" panose="020B0604020202020204" pitchFamily="34" charset="0"/>
              </a:rPr>
              <a:t>Derste tartışmaların üzerinde yürütüleceği üç alan önemlidir. </a:t>
            </a:r>
          </a:p>
          <a:p>
            <a:r>
              <a:rPr lang="tr-TR" sz="2400" dirty="0" smtClean="0">
                <a:latin typeface="Cambria" panose="02040503050406030204" pitchFamily="18" charset="0"/>
                <a:cs typeface="Arial" panose="020B0604020202020204" pitchFamily="34" charset="0"/>
              </a:rPr>
              <a:t>1- Farklı dönemlerde köy/Kırsal yapı üzerine yapılmış çalışmalar,</a:t>
            </a:r>
          </a:p>
          <a:p>
            <a:r>
              <a:rPr lang="tr-TR" sz="2400" dirty="0" smtClean="0">
                <a:latin typeface="Cambria" panose="02040503050406030204" pitchFamily="18" charset="0"/>
                <a:cs typeface="Arial" panose="020B0604020202020204" pitchFamily="34" charset="0"/>
              </a:rPr>
              <a:t>2. Belli dönemlerde köy/kırsal yapı alanında akademik çalışmaların azlığı nedeni ile dönemi romanları üzerinden anlama çabası ile romanlar,</a:t>
            </a:r>
          </a:p>
          <a:p>
            <a:r>
              <a:rPr lang="tr-TR" sz="2400" dirty="0" smtClean="0">
                <a:latin typeface="Cambria" panose="02040503050406030204" pitchFamily="18" charset="0"/>
                <a:cs typeface="Arial" panose="020B0604020202020204" pitchFamily="34" charset="0"/>
              </a:rPr>
              <a:t>3- Köy sosyolojisinden gıda ve tarım sosyolojisine gidişi olgusal ve düşünsel düzlemde ele alan çalışmalar.</a:t>
            </a:r>
            <a:endParaRPr lang="tr-TR" sz="2400" dirty="0">
              <a:latin typeface="Cambria" panose="02040503050406030204" pitchFamily="18" charset="0"/>
              <a:cs typeface="Arial" panose="020B0604020202020204" pitchFamily="34" charset="0"/>
            </a:endParaRPr>
          </a:p>
        </p:txBody>
      </p:sp>
    </p:spTree>
    <p:extLst>
      <p:ext uri="{BB962C8B-B14F-4D97-AF65-F5344CB8AC3E}">
        <p14:creationId xmlns:p14="http://schemas.microsoft.com/office/powerpoint/2010/main" val="202142502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946367" y="624110"/>
            <a:ext cx="9558246" cy="1087124"/>
          </a:xfrm>
        </p:spPr>
        <p:txBody>
          <a:bodyPr>
            <a:noAutofit/>
          </a:bodyPr>
          <a:lstStyle/>
          <a:p>
            <a:r>
              <a:rPr lang="tr-TR" sz="4000" b="1" dirty="0" smtClean="0">
                <a:latin typeface="Cambria" panose="02040503050406030204" pitchFamily="18" charset="0"/>
                <a:cs typeface="Arial" panose="020B0604020202020204" pitchFamily="34" charset="0"/>
              </a:rPr>
              <a:t>Gıda, Teknoloji ve Güncel Sorunlar ve Tartışmalar</a:t>
            </a:r>
            <a:endParaRPr lang="tr-TR" sz="4000" b="1" dirty="0">
              <a:latin typeface="Cambria" panose="02040503050406030204" pitchFamily="18" charset="0"/>
              <a:cs typeface="Arial" panose="020B0604020202020204" pitchFamily="34" charset="0"/>
            </a:endParaRPr>
          </a:p>
        </p:txBody>
      </p:sp>
      <p:sp>
        <p:nvSpPr>
          <p:cNvPr id="3" name="İçerik Yer Tutucusu 2"/>
          <p:cNvSpPr>
            <a:spLocks noGrp="1"/>
          </p:cNvSpPr>
          <p:nvPr>
            <p:ph idx="1"/>
          </p:nvPr>
        </p:nvSpPr>
        <p:spPr/>
        <p:txBody>
          <a:bodyPr>
            <a:normAutofit/>
          </a:bodyPr>
          <a:lstStyle/>
          <a:p>
            <a:r>
              <a:rPr lang="tr-TR" sz="2400" dirty="0" smtClean="0">
                <a:latin typeface="Cambria" panose="02040503050406030204" pitchFamily="18" charset="0"/>
                <a:cs typeface="Arial" panose="020B0604020202020204" pitchFamily="34" charset="0"/>
              </a:rPr>
              <a:t>Tarım ve gıda üretiminde yeni teknolojilerin kullanımı konusunda önemli tartışmalara yol açmıştır. Bu tartışmaların odağında özellikle büyük küresel gıda şirketlerinin neredeyse dünyadaki tüm pazarları ele geçirmesine bağlı olarak ortaya çıkan sorunlar yer almaktadır. </a:t>
            </a:r>
          </a:p>
          <a:p>
            <a:r>
              <a:rPr lang="tr-TR" sz="2400" dirty="0" smtClean="0">
                <a:latin typeface="Cambria" panose="02040503050406030204" pitchFamily="18" charset="0"/>
                <a:cs typeface="Arial" panose="020B0604020202020204" pitchFamily="34" charset="0"/>
              </a:rPr>
              <a:t>Ancak Türkiye’de gıda ve tarım özellikle de GDO ve buna bağlı olarak «</a:t>
            </a:r>
            <a:r>
              <a:rPr lang="tr-TR" sz="2400" dirty="0" err="1" smtClean="0">
                <a:latin typeface="Cambria" panose="02040503050406030204" pitchFamily="18" charset="0"/>
                <a:cs typeface="Arial" panose="020B0604020202020204" pitchFamily="34" charset="0"/>
              </a:rPr>
              <a:t>biyogüvenlik</a:t>
            </a:r>
            <a:r>
              <a:rPr lang="tr-TR" sz="2400" dirty="0" smtClean="0">
                <a:latin typeface="Cambria" panose="02040503050406030204" pitchFamily="18" charset="0"/>
                <a:cs typeface="Arial" panose="020B0604020202020204" pitchFamily="34" charset="0"/>
              </a:rPr>
              <a:t>» ve «sertifikasyon» süreçlerinin toplumsal düzlemde bir sorun olarak görülmesi henüz çok yenidir. Özellikle gündemde yer alması ve araştırma ve tartışmaların yapılması açısından daha da yenidir. </a:t>
            </a:r>
            <a:endParaRPr lang="tr-TR" sz="2400" dirty="0">
              <a:latin typeface="Cambria" panose="02040503050406030204" pitchFamily="18" charset="0"/>
              <a:cs typeface="Arial" panose="020B0604020202020204" pitchFamily="34" charset="0"/>
            </a:endParaRPr>
          </a:p>
        </p:txBody>
      </p:sp>
    </p:spTree>
    <p:extLst>
      <p:ext uri="{BB962C8B-B14F-4D97-AF65-F5344CB8AC3E}">
        <p14:creationId xmlns:p14="http://schemas.microsoft.com/office/powerpoint/2010/main" val="222857635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2096536" y="663299"/>
            <a:ext cx="8911687" cy="979521"/>
          </a:xfrm>
        </p:spPr>
        <p:txBody>
          <a:bodyPr>
            <a:normAutofit/>
          </a:bodyPr>
          <a:lstStyle/>
          <a:p>
            <a:r>
              <a:rPr lang="tr-TR" sz="4000" b="1" dirty="0" smtClean="0">
                <a:latin typeface="Cambria" panose="02040503050406030204" pitchFamily="18" charset="0"/>
                <a:cs typeface="Arial" panose="020B0604020202020204" pitchFamily="34" charset="0"/>
              </a:rPr>
              <a:t>Sonuçlar:</a:t>
            </a:r>
            <a:endParaRPr lang="tr-TR" sz="4000" b="1" dirty="0">
              <a:latin typeface="Cambria" panose="02040503050406030204" pitchFamily="18" charset="0"/>
              <a:cs typeface="Arial" panose="020B0604020202020204" pitchFamily="34" charset="0"/>
            </a:endParaRPr>
          </a:p>
        </p:txBody>
      </p:sp>
      <p:sp>
        <p:nvSpPr>
          <p:cNvPr id="3" name="İçerik Yer Tutucusu 2"/>
          <p:cNvSpPr>
            <a:spLocks noGrp="1"/>
          </p:cNvSpPr>
          <p:nvPr>
            <p:ph idx="1"/>
          </p:nvPr>
        </p:nvSpPr>
        <p:spPr>
          <a:xfrm>
            <a:off x="1097280" y="2355742"/>
            <a:ext cx="10058400" cy="3513352"/>
          </a:xfrm>
        </p:spPr>
        <p:txBody>
          <a:bodyPr/>
          <a:lstStyle/>
          <a:p>
            <a:r>
              <a:rPr lang="tr-TR" sz="2400" dirty="0" smtClean="0">
                <a:latin typeface="Cambria" panose="02040503050406030204" pitchFamily="18" charset="0"/>
                <a:cs typeface="Arial" panose="020B0604020202020204" pitchFamily="34" charset="0"/>
              </a:rPr>
              <a:t>1. 1980 sonrası dönemde yemek ve gıda tüketimine dair konulara ilişkin ilgi artış gösterirken, üretim düzlemine ilişkin bir ilgi artışı görülmemektedir.</a:t>
            </a:r>
          </a:p>
          <a:p>
            <a:r>
              <a:rPr lang="tr-TR" sz="2400" dirty="0" smtClean="0">
                <a:latin typeface="Cambria" panose="02040503050406030204" pitchFamily="18" charset="0"/>
                <a:cs typeface="Arial" panose="020B0604020202020204" pitchFamily="34" charset="0"/>
              </a:rPr>
              <a:t>2. Çevre, emek, değişim ilişkileri gibi üretimle ilgili konular ise genellikle bölük pörçük bir şekilde, sınırlı ölçeklerde ve devamlılığı olmaksızın belli </a:t>
            </a:r>
            <a:r>
              <a:rPr lang="tr-TR" sz="2400" dirty="0" err="1" smtClean="0">
                <a:latin typeface="Cambria" panose="02040503050406030204" pitchFamily="18" charset="0"/>
                <a:cs typeface="Arial" panose="020B0604020202020204" pitchFamily="34" charset="0"/>
              </a:rPr>
              <a:t>denemlerde</a:t>
            </a:r>
            <a:r>
              <a:rPr lang="tr-TR" sz="2400" dirty="0" smtClean="0">
                <a:latin typeface="Cambria" panose="02040503050406030204" pitchFamily="18" charset="0"/>
                <a:cs typeface="Arial" panose="020B0604020202020204" pitchFamily="34" charset="0"/>
              </a:rPr>
              <a:t> gündeme gelmekte sonrasında unutulmaktadır. (</a:t>
            </a:r>
            <a:r>
              <a:rPr lang="tr-TR" sz="2400" dirty="0" err="1" smtClean="0">
                <a:latin typeface="Cambria" panose="02040503050406030204" pitchFamily="18" charset="0"/>
                <a:cs typeface="Arial" panose="020B0604020202020204" pitchFamily="34" charset="0"/>
              </a:rPr>
              <a:t>Keyder</a:t>
            </a:r>
            <a:r>
              <a:rPr lang="tr-TR" sz="2400" dirty="0" smtClean="0">
                <a:latin typeface="Cambria" panose="02040503050406030204" pitchFamily="18" charset="0"/>
                <a:cs typeface="Arial" panose="020B0604020202020204" pitchFamily="34" charset="0"/>
              </a:rPr>
              <a:t>, 15).</a:t>
            </a:r>
            <a:endParaRPr lang="tr-TR" sz="2400" dirty="0">
              <a:latin typeface="Cambria" panose="02040503050406030204" pitchFamily="18" charset="0"/>
              <a:cs typeface="Arial" panose="020B0604020202020204" pitchFamily="34" charset="0"/>
            </a:endParaRPr>
          </a:p>
        </p:txBody>
      </p:sp>
    </p:spTree>
    <p:extLst>
      <p:ext uri="{BB962C8B-B14F-4D97-AF65-F5344CB8AC3E}">
        <p14:creationId xmlns:p14="http://schemas.microsoft.com/office/powerpoint/2010/main" val="178379534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053885" y="216976"/>
            <a:ext cx="10450727" cy="1688024"/>
          </a:xfrm>
        </p:spPr>
        <p:txBody>
          <a:bodyPr>
            <a:noAutofit/>
          </a:bodyPr>
          <a:lstStyle/>
          <a:p>
            <a:r>
              <a:rPr lang="tr-TR" sz="4000" b="1" dirty="0" smtClean="0">
                <a:latin typeface="Cambria" panose="02040503050406030204" pitchFamily="18" charset="0"/>
                <a:cs typeface="Arial" panose="020B0604020202020204" pitchFamily="34" charset="0"/>
              </a:rPr>
              <a:t>Köy Sosyolojisinden Kırsal Sosyolojiye</a:t>
            </a:r>
            <a:br>
              <a:rPr lang="tr-TR" sz="4000" b="1" dirty="0" smtClean="0">
                <a:latin typeface="Cambria" panose="02040503050406030204" pitchFamily="18" charset="0"/>
                <a:cs typeface="Arial" panose="020B0604020202020204" pitchFamily="34" charset="0"/>
              </a:rPr>
            </a:br>
            <a:r>
              <a:rPr lang="tr-TR" sz="4000" b="1" dirty="0" smtClean="0">
                <a:latin typeface="Cambria" panose="02040503050406030204" pitchFamily="18" charset="0"/>
                <a:cs typeface="Arial" panose="020B0604020202020204" pitchFamily="34" charset="0"/>
              </a:rPr>
              <a:t>Kırsal Sosyolojiden Gıda ve Tarım Sosyolojisine-1</a:t>
            </a:r>
            <a:endParaRPr lang="tr-TR" sz="4000" b="1" dirty="0">
              <a:latin typeface="Cambria" panose="02040503050406030204" pitchFamily="18" charset="0"/>
              <a:cs typeface="Arial" panose="020B0604020202020204" pitchFamily="34" charset="0"/>
            </a:endParaRPr>
          </a:p>
        </p:txBody>
      </p:sp>
      <p:sp>
        <p:nvSpPr>
          <p:cNvPr id="3" name="İçerik Yer Tutucusu 2"/>
          <p:cNvSpPr>
            <a:spLocks noGrp="1"/>
          </p:cNvSpPr>
          <p:nvPr>
            <p:ph idx="1"/>
          </p:nvPr>
        </p:nvSpPr>
        <p:spPr>
          <a:xfrm>
            <a:off x="838200" y="2364377"/>
            <a:ext cx="10515600" cy="4377946"/>
          </a:xfrm>
        </p:spPr>
        <p:txBody>
          <a:bodyPr>
            <a:normAutofit/>
          </a:bodyPr>
          <a:lstStyle/>
          <a:p>
            <a:r>
              <a:rPr lang="tr-TR" sz="2400" dirty="0">
                <a:latin typeface="Cambria" panose="02040503050406030204" pitchFamily="18" charset="0"/>
                <a:cs typeface="Arial" panose="020B0604020202020204" pitchFamily="34" charset="0"/>
              </a:rPr>
              <a:t>Tarım ve gıda konusunda yıllardır yazıp çiziyoruz dinleyen olmadı. 1994 yılından bu yana önce YÖK'ün verdiği adla </a:t>
            </a:r>
            <a:r>
              <a:rPr lang="tr-TR" sz="2400" b="1" dirty="0">
                <a:latin typeface="Cambria" panose="02040503050406030204" pitchFamily="18" charset="0"/>
                <a:cs typeface="Arial" panose="020B0604020202020204" pitchFamily="34" charset="0"/>
              </a:rPr>
              <a:t>"Köy Sosyolojisi" </a:t>
            </a:r>
            <a:r>
              <a:rPr lang="tr-TR" sz="2400" dirty="0">
                <a:latin typeface="Cambria" panose="02040503050406030204" pitchFamily="18" charset="0"/>
                <a:cs typeface="Arial" panose="020B0604020202020204" pitchFamily="34" charset="0"/>
              </a:rPr>
              <a:t>daha sonra </a:t>
            </a:r>
            <a:r>
              <a:rPr lang="tr-TR" sz="2400" b="1" dirty="0">
                <a:latin typeface="Cambria" panose="02040503050406030204" pitchFamily="18" charset="0"/>
                <a:cs typeface="Arial" panose="020B0604020202020204" pitchFamily="34" charset="0"/>
              </a:rPr>
              <a:t>"Kırsal Sosyoloji" </a:t>
            </a:r>
            <a:r>
              <a:rPr lang="tr-TR" sz="2400" dirty="0">
                <a:latin typeface="Cambria" panose="02040503050406030204" pitchFamily="18" charset="0"/>
                <a:cs typeface="Arial" panose="020B0604020202020204" pitchFamily="34" charset="0"/>
              </a:rPr>
              <a:t>adı ile ilgili dersi vermekteydim. Dünyada ve Türkiye'de uygulanan ekonomi politikalarının sonucu gerçekleşen değişimlerle günümüzün en önemli sorunu olması nedeni ile </a:t>
            </a:r>
            <a:r>
              <a:rPr lang="tr-TR" sz="2400" b="1" dirty="0">
                <a:latin typeface="Cambria" panose="02040503050406030204" pitchFamily="18" charset="0"/>
                <a:cs typeface="Arial" panose="020B0604020202020204" pitchFamily="34" charset="0"/>
              </a:rPr>
              <a:t>"Gıda ve Tarım Sosyolojisi"</a:t>
            </a:r>
            <a:r>
              <a:rPr lang="tr-TR" sz="2400" dirty="0">
                <a:latin typeface="Cambria" panose="02040503050406030204" pitchFamily="18" charset="0"/>
                <a:cs typeface="Arial" panose="020B0604020202020204" pitchFamily="34" charset="0"/>
              </a:rPr>
              <a:t> adı ile vermeyi sürdürüyorum.</a:t>
            </a:r>
          </a:p>
          <a:p>
            <a:endParaRPr lang="tr-TR" sz="2400" dirty="0">
              <a:latin typeface="Cambria" panose="02040503050406030204" pitchFamily="18" charset="0"/>
              <a:cs typeface="Arial" panose="020B0604020202020204" pitchFamily="34" charset="0"/>
            </a:endParaRPr>
          </a:p>
        </p:txBody>
      </p:sp>
    </p:spTree>
    <p:extLst>
      <p:ext uri="{BB962C8B-B14F-4D97-AF65-F5344CB8AC3E}">
        <p14:creationId xmlns:p14="http://schemas.microsoft.com/office/powerpoint/2010/main" val="526672443"/>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Geçmişe bakış">
  <a:themeElements>
    <a:clrScheme name="Geçmişe bakış">
      <a:dk1>
        <a:sysClr val="windowText" lastClr="000000"/>
      </a:dk1>
      <a:lt1>
        <a:sysClr val="window" lastClr="FFFFFF"/>
      </a:lt1>
      <a:dk2>
        <a:srgbClr val="455F51"/>
      </a:dk2>
      <a:lt2>
        <a:srgbClr val="E2DFCC"/>
      </a:lt2>
      <a:accent1>
        <a:srgbClr val="99CB38"/>
      </a:accent1>
      <a:accent2>
        <a:srgbClr val="63A537"/>
      </a:accent2>
      <a:accent3>
        <a:srgbClr val="37A76F"/>
      </a:accent3>
      <a:accent4>
        <a:srgbClr val="44C1A3"/>
      </a:accent4>
      <a:accent5>
        <a:srgbClr val="4EB3CF"/>
      </a:accent5>
      <a:accent6>
        <a:srgbClr val="51C3F9"/>
      </a:accent6>
      <a:hlink>
        <a:srgbClr val="6B9F25"/>
      </a:hlink>
      <a:folHlink>
        <a:srgbClr val="B26B02"/>
      </a:folHlink>
    </a:clrScheme>
    <a:fontScheme name="Geçmişe bakış">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eçmişe bakış">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D26EA377-59BD-4C9C-9D94-EE8416EE4C79}"/>
    </a:ext>
  </a:extLst>
</a:theme>
</file>

<file path=docProps/app.xml><?xml version="1.0" encoding="utf-8"?>
<Properties xmlns="http://schemas.openxmlformats.org/officeDocument/2006/extended-properties" xmlns:vt="http://schemas.openxmlformats.org/officeDocument/2006/docPropsVTypes">
  <TotalTime>15</TotalTime>
  <Words>1460</Words>
  <Application>Microsoft Office PowerPoint</Application>
  <PresentationFormat>Geniş ekran</PresentationFormat>
  <Paragraphs>154</Paragraphs>
  <Slides>14</Slides>
  <Notes>0</Notes>
  <HiddenSlides>0</HiddenSlides>
  <MMClips>0</MMClips>
  <ScaleCrop>false</ScaleCrop>
  <HeadingPairs>
    <vt:vector size="6" baseType="variant">
      <vt:variant>
        <vt:lpstr>Kullanılan Yazı Tipleri</vt:lpstr>
      </vt:variant>
      <vt:variant>
        <vt:i4>4</vt:i4>
      </vt:variant>
      <vt:variant>
        <vt:lpstr>Tema</vt:lpstr>
      </vt:variant>
      <vt:variant>
        <vt:i4>2</vt:i4>
      </vt:variant>
      <vt:variant>
        <vt:lpstr>Slayt Başlıkları</vt:lpstr>
      </vt:variant>
      <vt:variant>
        <vt:i4>14</vt:i4>
      </vt:variant>
    </vt:vector>
  </HeadingPairs>
  <TitlesOfParts>
    <vt:vector size="20" baseType="lpstr">
      <vt:lpstr>Arial</vt:lpstr>
      <vt:lpstr>Calibri</vt:lpstr>
      <vt:lpstr>Calibri Light</vt:lpstr>
      <vt:lpstr>Cambria</vt:lpstr>
      <vt:lpstr>Office Teması</vt:lpstr>
      <vt:lpstr>Geçmişe bakış</vt:lpstr>
      <vt:lpstr>GIDA VE TARIM SOSYOLOJİSİ</vt:lpstr>
      <vt:lpstr>Unutulan/İhmal Edilen Bir Alan</vt:lpstr>
      <vt:lpstr>Gıda Sorunu!</vt:lpstr>
      <vt:lpstr>Azalan Kırsal Nüfus: Kırdan Kente Göç</vt:lpstr>
      <vt:lpstr>Dersin Temel Amacı</vt:lpstr>
      <vt:lpstr>Desin Tartışma Alanları ve Materyaller</vt:lpstr>
      <vt:lpstr>Gıda, Teknoloji ve Güncel Sorunlar ve Tartışmalar</vt:lpstr>
      <vt:lpstr>Sonuçlar:</vt:lpstr>
      <vt:lpstr>Köy Sosyolojisinden Kırsal Sosyolojiye Kırsal Sosyolojiden Gıda ve Tarım Sosyolojisine-1</vt:lpstr>
      <vt:lpstr>Köy Sosyolojisinden Kırsal Sosyolojiye Kırsal Sosyolojiden Gıda ve Tarım Sosyolojisine-2</vt:lpstr>
      <vt:lpstr>Günümüz ve Gıdanın Popülerleşmesi ve Yeni Arayışlar</vt:lpstr>
      <vt:lpstr>KÖYLÜLERİ NİÇİN ÖLDÜRMELİYİZ ( * )</vt:lpstr>
      <vt:lpstr>KÖYLÜLERİ NİÇİN ÖLDÜRMELİYİZ ( * )</vt:lpstr>
      <vt:lpstr>KAYNAKLAR</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GIDA VE TARIM SOSYOLOJİSİ</dc:title>
  <dc:creator>Windows Kullanıcısı;Hayriye Erbaş</dc:creator>
  <cp:lastModifiedBy>Windows Kullanıcısı</cp:lastModifiedBy>
  <cp:revision>5</cp:revision>
  <dcterms:created xsi:type="dcterms:W3CDTF">2020-05-08T14:00:08Z</dcterms:created>
  <dcterms:modified xsi:type="dcterms:W3CDTF">2020-05-09T13:40:13Z</dcterms:modified>
</cp:coreProperties>
</file>