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3"/>
  </p:notesMasterIdLst>
  <p:handoutMasterIdLst>
    <p:handoutMasterId r:id="rId14"/>
  </p:handoutMasterIdLst>
  <p:sldIdLst>
    <p:sldId id="280" r:id="rId3"/>
    <p:sldId id="269" r:id="rId4"/>
    <p:sldId id="281" r:id="rId5"/>
    <p:sldId id="303" r:id="rId6"/>
    <p:sldId id="304" r:id="rId7"/>
    <p:sldId id="310" r:id="rId8"/>
    <p:sldId id="305" r:id="rId9"/>
    <p:sldId id="282" r:id="rId10"/>
    <p:sldId id="285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748"/>
    <a:srgbClr val="297AE4"/>
    <a:srgbClr val="99B7FF"/>
    <a:srgbClr val="DDD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24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B2E47-6F41-409B-AD22-834AE1EFF186}" type="datetimeFigureOut">
              <a:rPr lang="en-US" smtClean="0"/>
              <a:t>25-Apr-18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0BE5A-9D85-4716-9443-9D9E66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6744A-403D-42A1-BFE7-61DA46EE7C6C}" type="datetimeFigureOut">
              <a:rPr lang="en-US" smtClean="0"/>
              <a:t>25-Apr-18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05635-4EFD-4447-A451-86C57984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06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207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9235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1316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29082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658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911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1613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711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 userDrawn="1"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566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7265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C2313B-6160-4D67-83D4-D43B360575DC}" type="datetime1">
              <a:rPr lang="en-US" smtClean="0"/>
              <a:t>25-Apr-18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Lipitlerin </a:t>
            </a:r>
            <a:r>
              <a:rPr lang="tr-TR" dirty="0" smtClean="0"/>
              <a:t>Genel </a:t>
            </a:r>
            <a:r>
              <a:rPr lang="tr-TR" dirty="0"/>
              <a:t>Özellikleri </a:t>
            </a:r>
          </a:p>
          <a:p>
            <a:r>
              <a:rPr lang="tr-TR" dirty="0" smtClean="0"/>
              <a:t>sınıflandırılmaları</a:t>
            </a:r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57943" y="1520445"/>
            <a:ext cx="10972800" cy="1470025"/>
          </a:xfrm>
        </p:spPr>
        <p:txBody>
          <a:bodyPr/>
          <a:lstStyle/>
          <a:p>
            <a:r>
              <a:rPr lang="tr-TR" dirty="0" smtClean="0"/>
              <a:t>LİPİTLER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14087" y="5274617"/>
            <a:ext cx="4160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Doç. Dr. Yasemin G. İŞGÖR</a:t>
            </a:r>
          </a:p>
        </p:txBody>
      </p:sp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072" y="331788"/>
            <a:ext cx="10363200" cy="487362"/>
          </a:xfrm>
        </p:spPr>
        <p:txBody>
          <a:bodyPr>
            <a:noAutofit/>
          </a:bodyPr>
          <a:lstStyle/>
          <a:p>
            <a:r>
              <a:rPr lang="tr-TR" sz="3200" dirty="0" smtClean="0"/>
              <a:t>Steroller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95262" y="838200"/>
            <a:ext cx="3854223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Membran</a:t>
            </a:r>
            <a:r>
              <a:rPr lang="en-US" sz="2000" dirty="0"/>
              <a:t> </a:t>
            </a:r>
            <a:r>
              <a:rPr lang="en-US" sz="2000" dirty="0" err="1"/>
              <a:t>lipidlerinin</a:t>
            </a:r>
            <a:r>
              <a:rPr lang="en-US" sz="2000" dirty="0"/>
              <a:t> </a:t>
            </a:r>
            <a:r>
              <a:rPr lang="en-US" sz="2000" dirty="0" err="1"/>
              <a:t>üçüncü</a:t>
            </a:r>
            <a:r>
              <a:rPr lang="en-US" sz="2000" dirty="0"/>
              <a:t> </a:t>
            </a:r>
            <a:r>
              <a:rPr lang="en-US" sz="2000" dirty="0" err="1"/>
              <a:t>önemli</a:t>
            </a:r>
            <a:r>
              <a:rPr lang="en-US" sz="2000" dirty="0"/>
              <a:t> </a:t>
            </a:r>
            <a:r>
              <a:rPr lang="en-US" sz="2000" dirty="0" err="1" smtClean="0"/>
              <a:t>sınıfı</a:t>
            </a:r>
            <a:r>
              <a:rPr lang="tr-TR" sz="2000" dirty="0" err="1" smtClean="0"/>
              <a:t>nı</a:t>
            </a:r>
            <a:r>
              <a:rPr lang="tr-TR" sz="2000" dirty="0" smtClean="0"/>
              <a:t> oluştururlar</a:t>
            </a:r>
          </a:p>
          <a:p>
            <a:pPr algn="just"/>
            <a:r>
              <a:rPr lang="tr-TR" sz="2000" dirty="0" smtClean="0"/>
              <a:t>B</a:t>
            </a:r>
            <a:r>
              <a:rPr lang="en-US" sz="2000" dirty="0" err="1" smtClean="0"/>
              <a:t>irbirine</a:t>
            </a:r>
            <a:r>
              <a:rPr lang="en-US" sz="2000" dirty="0" smtClean="0"/>
              <a:t> </a:t>
            </a:r>
            <a:r>
              <a:rPr lang="en-US" sz="2000" dirty="0" err="1"/>
              <a:t>kaynaşmış</a:t>
            </a:r>
            <a:r>
              <a:rPr lang="en-US" sz="2000" dirty="0"/>
              <a:t> </a:t>
            </a:r>
            <a:r>
              <a:rPr lang="en-US" sz="2000" dirty="0" err="1"/>
              <a:t>dört</a:t>
            </a:r>
            <a:r>
              <a:rPr lang="en-US" sz="2000" dirty="0"/>
              <a:t> </a:t>
            </a:r>
            <a:r>
              <a:rPr lang="en-US" sz="2000" dirty="0" err="1"/>
              <a:t>hidrokarbon</a:t>
            </a:r>
            <a:r>
              <a:rPr lang="en-US" sz="2000" dirty="0"/>
              <a:t> </a:t>
            </a:r>
            <a:r>
              <a:rPr lang="en-US" sz="2000" dirty="0" err="1" smtClean="0"/>
              <a:t>halkasına</a:t>
            </a:r>
            <a:r>
              <a:rPr lang="en-US" sz="2000" dirty="0" smtClean="0"/>
              <a:t> </a:t>
            </a:r>
            <a:r>
              <a:rPr lang="en-US" sz="2000" dirty="0" err="1" smtClean="0"/>
              <a:t>sahip</a:t>
            </a:r>
            <a:r>
              <a:rPr lang="tr-TR" sz="2000" dirty="0" err="1" smtClean="0"/>
              <a:t>tirler</a:t>
            </a:r>
            <a:endParaRPr lang="en-US" sz="2000" dirty="0"/>
          </a:p>
          <a:p>
            <a:pPr algn="just"/>
            <a:r>
              <a:rPr lang="en-US" sz="2000" dirty="0" smtClean="0"/>
              <a:t>Bu </a:t>
            </a:r>
            <a:r>
              <a:rPr lang="en-US" sz="2000" dirty="0" err="1"/>
              <a:t>grubun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önemli</a:t>
            </a:r>
            <a:r>
              <a:rPr lang="en-US" sz="2000" dirty="0"/>
              <a:t> </a:t>
            </a:r>
            <a:r>
              <a:rPr lang="en-US" sz="2000" dirty="0" err="1" smtClean="0"/>
              <a:t>molekülü</a:t>
            </a:r>
            <a:r>
              <a:rPr lang="tr-TR" sz="2000" dirty="0" smtClean="0"/>
              <a:t> </a:t>
            </a:r>
            <a:r>
              <a:rPr lang="en-US" sz="2000" b="1" dirty="0" err="1" smtClean="0"/>
              <a:t>kollestrol</a:t>
            </a:r>
            <a:r>
              <a:rPr lang="en-US" sz="2000" dirty="0" err="1" smtClean="0"/>
              <a:t>dur</a:t>
            </a:r>
            <a:r>
              <a:rPr lang="en-US" sz="2000" dirty="0"/>
              <a:t>. </a:t>
            </a:r>
            <a:r>
              <a:rPr lang="tr-TR" sz="2000" dirty="0" smtClean="0"/>
              <a:t>Çoğunlukla safra </a:t>
            </a:r>
            <a:r>
              <a:rPr lang="tr-TR" sz="2000" dirty="0" err="1" smtClean="0"/>
              <a:t>asiti</a:t>
            </a:r>
            <a:r>
              <a:rPr lang="tr-TR" sz="2000" dirty="0" smtClean="0"/>
              <a:t> sentezinde kullanılır.</a:t>
            </a:r>
          </a:p>
          <a:p>
            <a:pPr algn="just"/>
            <a:r>
              <a:rPr lang="en-US" sz="2000" dirty="0" err="1" smtClean="0"/>
              <a:t>Bunlar</a:t>
            </a:r>
            <a:r>
              <a:rPr lang="en-US" sz="2000" dirty="0" smtClean="0"/>
              <a:t> </a:t>
            </a:r>
            <a:r>
              <a:rPr lang="en-US" sz="2000" dirty="0" err="1"/>
              <a:t>bakteri</a:t>
            </a:r>
            <a:r>
              <a:rPr lang="en-US" sz="2000" dirty="0"/>
              <a:t> </a:t>
            </a:r>
            <a:r>
              <a:rPr lang="en-US" sz="2000" dirty="0" err="1" smtClean="0"/>
              <a:t>membranlarında</a:t>
            </a:r>
            <a:r>
              <a:rPr lang="tr-TR" sz="2000" dirty="0" smtClean="0"/>
              <a:t> </a:t>
            </a:r>
            <a:r>
              <a:rPr lang="en-US" sz="2000" dirty="0" err="1" smtClean="0"/>
              <a:t>bulunmazlar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r>
              <a:rPr lang="en-US" sz="2000" dirty="0" err="1"/>
              <a:t>Kollestrolun</a:t>
            </a:r>
            <a:r>
              <a:rPr lang="en-US" sz="2000" dirty="0"/>
              <a:t> </a:t>
            </a:r>
            <a:r>
              <a:rPr lang="en-US" sz="2000" dirty="0" err="1"/>
              <a:t>oksidasyonu</a:t>
            </a:r>
            <a:r>
              <a:rPr lang="en-US" sz="2000" dirty="0"/>
              <a:t> </a:t>
            </a:r>
            <a:r>
              <a:rPr lang="en-US" sz="2000" dirty="0" err="1" smtClean="0"/>
              <a:t>veya</a:t>
            </a:r>
            <a:r>
              <a:rPr lang="tr-TR" sz="2000" dirty="0" smtClean="0"/>
              <a:t> </a:t>
            </a:r>
            <a:r>
              <a:rPr lang="en-US" sz="2000" dirty="0" err="1" smtClean="0"/>
              <a:t>fotokimyasal</a:t>
            </a:r>
            <a:r>
              <a:rPr lang="en-US" sz="2000" dirty="0" smtClean="0"/>
              <a:t> </a:t>
            </a:r>
            <a:r>
              <a:rPr lang="en-US" sz="2000" dirty="0" err="1"/>
              <a:t>çevrilimi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değişik</a:t>
            </a:r>
            <a:r>
              <a:rPr lang="en-US" sz="2000" dirty="0"/>
              <a:t> </a:t>
            </a:r>
            <a:r>
              <a:rPr lang="en-US" sz="2000" dirty="0" err="1"/>
              <a:t>sayıda</a:t>
            </a:r>
            <a:r>
              <a:rPr lang="en-US" sz="2000" dirty="0"/>
              <a:t> </a:t>
            </a:r>
            <a:r>
              <a:rPr lang="en-US" sz="2000" dirty="0" smtClean="0"/>
              <a:t>steroid</a:t>
            </a:r>
            <a:r>
              <a:rPr lang="tr-TR" sz="2000" dirty="0" smtClean="0"/>
              <a:t> </a:t>
            </a:r>
            <a:r>
              <a:rPr lang="en-US" sz="2000" dirty="0" err="1" smtClean="0"/>
              <a:t>hormon</a:t>
            </a:r>
            <a:r>
              <a:rPr lang="tr-TR" sz="2000" dirty="0" smtClean="0"/>
              <a:t> üretilir. </a:t>
            </a:r>
          </a:p>
          <a:p>
            <a:r>
              <a:rPr lang="en-US" sz="2000" b="1" dirty="0" err="1"/>
              <a:t>Prostaglandinler</a:t>
            </a:r>
            <a:r>
              <a:rPr lang="en-US" sz="2000" b="1" dirty="0"/>
              <a:t> </a:t>
            </a:r>
            <a:r>
              <a:rPr lang="en-US" sz="2000" dirty="0" smtClean="0"/>
              <a:t>e </a:t>
            </a:r>
            <a:r>
              <a:rPr lang="en-US" sz="2000" dirty="0" err="1"/>
              <a:t>isimlerini</a:t>
            </a:r>
            <a:r>
              <a:rPr lang="en-US" sz="2000" dirty="0"/>
              <a:t> ilk</a:t>
            </a:r>
          </a:p>
          <a:p>
            <a:r>
              <a:rPr lang="en-US" sz="2000" dirty="0" err="1"/>
              <a:t>defa</a:t>
            </a:r>
            <a:r>
              <a:rPr lang="en-US" sz="2000" dirty="0"/>
              <a:t> </a:t>
            </a:r>
            <a:r>
              <a:rPr lang="en-US" sz="2000" dirty="0" err="1"/>
              <a:t>bulundukları</a:t>
            </a:r>
            <a:r>
              <a:rPr lang="en-US" sz="2000" dirty="0"/>
              <a:t> </a:t>
            </a:r>
            <a:r>
              <a:rPr lang="en-US" sz="2000" dirty="0" err="1"/>
              <a:t>prostat</a:t>
            </a:r>
            <a:r>
              <a:rPr lang="en-US" sz="2000" dirty="0"/>
              <a:t> </a:t>
            </a:r>
            <a:r>
              <a:rPr lang="en-US" sz="2000" dirty="0" err="1"/>
              <a:t>bezinden</a:t>
            </a:r>
            <a:r>
              <a:rPr lang="en-US" sz="2000" dirty="0"/>
              <a:t> </a:t>
            </a:r>
            <a:r>
              <a:rPr lang="en-US" sz="2000" dirty="0" err="1"/>
              <a:t>alırlar</a:t>
            </a:r>
            <a:r>
              <a:rPr lang="en-US" sz="2000" dirty="0" smtClean="0"/>
              <a:t>.</a:t>
            </a:r>
            <a:endParaRPr lang="tr-TR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988" r="5124"/>
          <a:stretch/>
        </p:blipFill>
        <p:spPr>
          <a:xfrm>
            <a:off x="4296228" y="637768"/>
            <a:ext cx="7358743" cy="39739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317" y="4888904"/>
            <a:ext cx="2212076" cy="142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19314" y="957943"/>
            <a:ext cx="11263086" cy="506185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dirty="0" smtClean="0"/>
              <a:t>Biyolojik açıdan çok çeşitli işlevleri vardır ve bu çok çeşitlilik gösteren yapılarından kaynaklıdır. </a:t>
            </a:r>
          </a:p>
          <a:p>
            <a:pPr lvl="1"/>
            <a:r>
              <a:rPr lang="tr-TR" dirty="0"/>
              <a:t>Diğer </a:t>
            </a:r>
            <a:r>
              <a:rPr lang="en-US" dirty="0" err="1"/>
              <a:t>biyomoleküllerden</a:t>
            </a:r>
            <a:r>
              <a:rPr lang="en-US" dirty="0"/>
              <a:t> hem </a:t>
            </a:r>
            <a:r>
              <a:rPr lang="en-US" dirty="0" err="1"/>
              <a:t>yapı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tr-TR" dirty="0"/>
              <a:t> </a:t>
            </a:r>
            <a:r>
              <a:rPr lang="sv-SE" dirty="0"/>
              <a:t>hem de fonksiyonel farkl</a:t>
            </a:r>
            <a:r>
              <a:rPr lang="tr-TR" dirty="0"/>
              <a:t>ılıklar </a:t>
            </a:r>
            <a:r>
              <a:rPr lang="sv-SE" dirty="0"/>
              <a:t>gösterirler.</a:t>
            </a:r>
            <a:endParaRPr lang="tr-TR" dirty="0"/>
          </a:p>
          <a:p>
            <a:r>
              <a:rPr lang="tr-TR" dirty="0" smtClean="0"/>
              <a:t>4 ana grupta sınıflandırılan </a:t>
            </a:r>
            <a:r>
              <a:rPr lang="tr-TR" dirty="0" err="1" smtClean="0"/>
              <a:t>biyomoleküller</a:t>
            </a:r>
            <a:r>
              <a:rPr lang="tr-TR" dirty="0" smtClean="0"/>
              <a:t> içerisinde</a:t>
            </a:r>
            <a:r>
              <a:rPr lang="en-US" dirty="0" smtClean="0"/>
              <a:t> </a:t>
            </a:r>
            <a:r>
              <a:rPr lang="en-US" dirty="0" err="1"/>
              <a:t>hidrofobik</a:t>
            </a:r>
            <a:r>
              <a:rPr lang="en-US" dirty="0"/>
              <a:t> (</a:t>
            </a:r>
            <a:r>
              <a:rPr lang="en-US" dirty="0" err="1" smtClean="0"/>
              <a:t>suda</a:t>
            </a:r>
            <a:r>
              <a:rPr lang="tr-TR" dirty="0" smtClean="0"/>
              <a:t> </a:t>
            </a:r>
            <a:r>
              <a:rPr lang="en-US" dirty="0" err="1" smtClean="0"/>
              <a:t>erimeyen</a:t>
            </a:r>
            <a:r>
              <a:rPr lang="en-US" dirty="0"/>
              <a:t>) </a:t>
            </a:r>
            <a:r>
              <a:rPr lang="tr-TR" dirty="0" smtClean="0"/>
              <a:t>olan tek </a:t>
            </a:r>
            <a:r>
              <a:rPr lang="tr-TR" dirty="0" err="1" smtClean="0"/>
              <a:t>biyomolekül</a:t>
            </a:r>
            <a:r>
              <a:rPr lang="tr-TR" dirty="0" smtClean="0"/>
              <a:t> grubudur. </a:t>
            </a:r>
          </a:p>
          <a:p>
            <a:pPr lvl="1"/>
            <a:r>
              <a:rPr lang="tr-TR" dirty="0" smtClean="0"/>
              <a:t>Farklı </a:t>
            </a:r>
            <a:r>
              <a:rPr lang="tr-TR" dirty="0"/>
              <a:t>kimyasal yapıları olmasına rağmen ortak özellikleri suda </a:t>
            </a:r>
            <a:r>
              <a:rPr lang="en-US" dirty="0" err="1" smtClean="0"/>
              <a:t>çözünmeme</a:t>
            </a:r>
            <a:r>
              <a:rPr lang="tr-TR" dirty="0" err="1" smtClean="0"/>
              <a:t>leridir</a:t>
            </a:r>
            <a:endParaRPr lang="tr-TR" dirty="0" smtClean="0"/>
          </a:p>
          <a:p>
            <a:r>
              <a:rPr lang="tr-TR" dirty="0" smtClean="0"/>
              <a:t>Birçok organizmada başlıca </a:t>
            </a:r>
            <a:r>
              <a:rPr lang="en-US" dirty="0"/>
              <a:t>depo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şeklidir</a:t>
            </a:r>
            <a:r>
              <a:rPr lang="en-US" dirty="0"/>
              <a:t>. </a:t>
            </a:r>
            <a:r>
              <a:rPr lang="tr-TR" dirty="0" smtClean="0"/>
              <a:t>(</a:t>
            </a:r>
            <a:r>
              <a:rPr lang="tr-TR" b="1" dirty="0" smtClean="0"/>
              <a:t>Depo Lipitler </a:t>
            </a:r>
            <a:r>
              <a:rPr lang="tr-TR" dirty="0" smtClean="0"/>
              <a:t>olarak adlandırılmaları bundandır) </a:t>
            </a:r>
          </a:p>
          <a:p>
            <a:pPr algn="just"/>
            <a:r>
              <a:rPr lang="tr-TR" dirty="0" smtClean="0"/>
              <a:t>Hücre zarının temel yapısında yer alır: </a:t>
            </a:r>
            <a:r>
              <a:rPr lang="en-US" dirty="0" err="1" smtClean="0"/>
              <a:t>Fosfolipitler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steroller</a:t>
            </a:r>
            <a:r>
              <a:rPr lang="en-US" dirty="0"/>
              <a:t> </a:t>
            </a:r>
            <a:r>
              <a:rPr lang="en-US" dirty="0" err="1"/>
              <a:t>biyolojik</a:t>
            </a:r>
            <a:r>
              <a:rPr lang="en-US" dirty="0"/>
              <a:t> </a:t>
            </a:r>
            <a:r>
              <a:rPr lang="en-US" dirty="0" err="1"/>
              <a:t>zarların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yapı</a:t>
            </a:r>
            <a:r>
              <a:rPr lang="en-US" dirty="0"/>
              <a:t> </a:t>
            </a:r>
            <a:r>
              <a:rPr lang="en-US" dirty="0" err="1"/>
              <a:t>elemanlarıdır</a:t>
            </a:r>
            <a:r>
              <a:rPr lang="en-US" dirty="0"/>
              <a:t>. </a:t>
            </a:r>
            <a:endParaRPr lang="tr-TR" dirty="0" smtClean="0"/>
          </a:p>
          <a:p>
            <a:pPr algn="just"/>
            <a:r>
              <a:rPr lang="en-US" b="1" dirty="0" err="1" smtClean="0"/>
              <a:t>Diğer</a:t>
            </a:r>
            <a:r>
              <a:rPr lang="en-US" b="1" dirty="0" smtClean="0"/>
              <a:t> </a:t>
            </a:r>
            <a:r>
              <a:rPr lang="en-US" b="1" dirty="0" err="1"/>
              <a:t>lipitler</a:t>
            </a:r>
            <a:r>
              <a:rPr lang="en-US" b="1" dirty="0"/>
              <a:t> </a:t>
            </a:r>
            <a:r>
              <a:rPr lang="en-US" dirty="0" err="1"/>
              <a:t>oldukça</a:t>
            </a:r>
            <a:r>
              <a:rPr lang="en-US" dirty="0"/>
              <a:t> </a:t>
            </a:r>
            <a:r>
              <a:rPr lang="en-US" dirty="0" err="1"/>
              <a:t>küçük</a:t>
            </a:r>
            <a:r>
              <a:rPr lang="en-US" dirty="0"/>
              <a:t> </a:t>
            </a:r>
            <a:r>
              <a:rPr lang="en-US" dirty="0" err="1"/>
              <a:t>miktarlarda</a:t>
            </a:r>
            <a:r>
              <a:rPr lang="en-US" dirty="0"/>
              <a:t> </a:t>
            </a:r>
            <a:r>
              <a:rPr lang="en-US" dirty="0" err="1"/>
              <a:t>bulunmasına</a:t>
            </a:r>
            <a:r>
              <a:rPr lang="en-US" dirty="0"/>
              <a:t> </a:t>
            </a:r>
            <a:r>
              <a:rPr lang="en-US" dirty="0" err="1" smtClean="0"/>
              <a:t>rağmen</a:t>
            </a:r>
            <a:r>
              <a:rPr lang="tr-TR" dirty="0" smtClean="0"/>
              <a:t> çok yaygın alanda çok farklı ve önemli görevlere sahiptirler:</a:t>
            </a:r>
          </a:p>
          <a:p>
            <a:pPr lvl="1" algn="just"/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/>
              <a:t>kofaktörleri</a:t>
            </a:r>
            <a:r>
              <a:rPr lang="en-US" dirty="0"/>
              <a:t>,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taşıyıcıları</a:t>
            </a:r>
            <a:r>
              <a:rPr lang="en-US" dirty="0"/>
              <a:t>, </a:t>
            </a:r>
            <a:endParaRPr lang="tr-TR" dirty="0" smtClean="0"/>
          </a:p>
          <a:p>
            <a:pPr lvl="1" algn="just"/>
            <a:r>
              <a:rPr lang="en-US" dirty="0"/>
              <a:t>ışık </a:t>
            </a:r>
            <a:r>
              <a:rPr lang="en-US" dirty="0" err="1"/>
              <a:t>absorblayıcı</a:t>
            </a:r>
            <a:r>
              <a:rPr lang="en-US" dirty="0"/>
              <a:t> </a:t>
            </a:r>
            <a:r>
              <a:rPr lang="en-US" dirty="0" err="1"/>
              <a:t>pigmentler</a:t>
            </a:r>
            <a:r>
              <a:rPr lang="en-US" dirty="0"/>
              <a:t>, </a:t>
            </a:r>
            <a:endParaRPr lang="tr-TR" dirty="0"/>
          </a:p>
          <a:p>
            <a:pPr lvl="1" algn="just"/>
            <a:r>
              <a:rPr lang="en-US" dirty="0" err="1" smtClean="0"/>
              <a:t>hidrofobik</a:t>
            </a:r>
            <a:r>
              <a:rPr lang="en-US" dirty="0" smtClean="0"/>
              <a:t> </a:t>
            </a:r>
            <a:r>
              <a:rPr lang="en-US" dirty="0" err="1"/>
              <a:t>tutucular</a:t>
            </a:r>
            <a:r>
              <a:rPr lang="en-US" dirty="0"/>
              <a:t>, </a:t>
            </a:r>
            <a:r>
              <a:rPr lang="en-US" dirty="0" err="1"/>
              <a:t>emülsiyon</a:t>
            </a:r>
            <a:r>
              <a:rPr lang="en-US" dirty="0"/>
              <a:t> </a:t>
            </a:r>
            <a:r>
              <a:rPr lang="en-US" dirty="0" err="1"/>
              <a:t>oluşturan</a:t>
            </a:r>
            <a:r>
              <a:rPr lang="en-US" dirty="0"/>
              <a:t> </a:t>
            </a:r>
            <a:r>
              <a:rPr lang="en-US" dirty="0" err="1"/>
              <a:t>ajanlar</a:t>
            </a:r>
            <a:r>
              <a:rPr lang="en-US" dirty="0"/>
              <a:t>, </a:t>
            </a:r>
            <a:endParaRPr lang="tr-TR" dirty="0" smtClean="0"/>
          </a:p>
          <a:p>
            <a:pPr lvl="1" algn="just"/>
            <a:r>
              <a:rPr lang="en-US" dirty="0" err="1" smtClean="0"/>
              <a:t>hormonlar</a:t>
            </a:r>
            <a:r>
              <a:rPr lang="en-US" dirty="0" smtClean="0"/>
              <a:t> </a:t>
            </a:r>
            <a:endParaRPr lang="tr-TR" dirty="0" smtClean="0"/>
          </a:p>
          <a:p>
            <a:pPr lvl="1" algn="just"/>
            <a:r>
              <a:rPr lang="en-US" dirty="0" err="1" smtClean="0"/>
              <a:t>hücreiçi</a:t>
            </a:r>
            <a:r>
              <a:rPr lang="en-US" dirty="0" smtClean="0"/>
              <a:t> </a:t>
            </a:r>
            <a:r>
              <a:rPr lang="en-US" dirty="0" err="1" smtClean="0"/>
              <a:t>haberciler</a:t>
            </a:r>
            <a:r>
              <a:rPr lang="en-US" dirty="0" smtClean="0"/>
              <a:t>. </a:t>
            </a:r>
            <a:endParaRPr lang="tr-T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314" y="274638"/>
            <a:ext cx="11263086" cy="683305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Comic Sans MS" panose="030F0702030302020204" pitchFamily="66" charset="0"/>
              </a:rPr>
              <a:t>Lipitlerin genel özellikleri-1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19314" y="957943"/>
            <a:ext cx="11263086" cy="506185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Lipidler</a:t>
            </a:r>
            <a:r>
              <a:rPr lang="en-US" dirty="0"/>
              <a:t>,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bileşiklerdir</a:t>
            </a:r>
            <a:r>
              <a:rPr lang="tr-TR" dirty="0" smtClean="0"/>
              <a:t> ve metabolizmada önemli role sahip 4 </a:t>
            </a:r>
            <a:r>
              <a:rPr lang="tr-TR" dirty="0"/>
              <a:t> </a:t>
            </a:r>
            <a:r>
              <a:rPr lang="tr-TR" dirty="0" err="1" smtClean="0"/>
              <a:t>biyomoleküller</a:t>
            </a:r>
            <a:r>
              <a:rPr lang="tr-TR" dirty="0" smtClean="0"/>
              <a:t> arasında sayılır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tr-TR" dirty="0" smtClean="0"/>
              <a:t>Yapılarında yer alan C ve H element sayısı O ya göre oldukça fazladır.</a:t>
            </a:r>
          </a:p>
          <a:p>
            <a:pPr lvl="1" algn="just"/>
            <a:r>
              <a:rPr lang="en-US" dirty="0" err="1" smtClean="0"/>
              <a:t>suda</a:t>
            </a:r>
            <a:r>
              <a:rPr lang="en-US" dirty="0" smtClean="0"/>
              <a:t> </a:t>
            </a:r>
            <a:r>
              <a:rPr lang="en-US" dirty="0" err="1"/>
              <a:t>çözünmeyen</a:t>
            </a:r>
            <a:r>
              <a:rPr lang="en-US" dirty="0"/>
              <a:t>, apolar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hidrofob</a:t>
            </a:r>
            <a:r>
              <a:rPr lang="tr-TR" dirty="0" err="1"/>
              <a:t>ik</a:t>
            </a:r>
            <a:r>
              <a:rPr lang="en-US" dirty="0"/>
              <a:t> </a:t>
            </a:r>
            <a:r>
              <a:rPr lang="en-US" dirty="0" err="1"/>
              <a:t>bileşiklerdir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tr-TR" dirty="0" smtClean="0"/>
          </a:p>
          <a:p>
            <a:pPr lvl="1" algn="just"/>
            <a:r>
              <a:rPr lang="en-US" dirty="0" err="1" smtClean="0"/>
              <a:t>kloroform</a:t>
            </a:r>
            <a:r>
              <a:rPr lang="en-US" dirty="0"/>
              <a:t>, </a:t>
            </a:r>
            <a:r>
              <a:rPr lang="en-US" dirty="0" err="1"/>
              <a:t>eter</a:t>
            </a:r>
            <a:r>
              <a:rPr lang="en-US" dirty="0"/>
              <a:t>, </a:t>
            </a:r>
            <a:r>
              <a:rPr lang="en-US" dirty="0" err="1"/>
              <a:t>benzen</a:t>
            </a:r>
            <a:r>
              <a:rPr lang="en-US" dirty="0"/>
              <a:t>, </a:t>
            </a:r>
            <a:r>
              <a:rPr lang="en-US" dirty="0" err="1"/>
              <a:t>sıcak</a:t>
            </a:r>
            <a:r>
              <a:rPr lang="en-US" dirty="0"/>
              <a:t> </a:t>
            </a:r>
            <a:r>
              <a:rPr lang="en-US" dirty="0" err="1"/>
              <a:t>alkol</a:t>
            </a:r>
            <a:r>
              <a:rPr lang="en-US" dirty="0"/>
              <a:t>, </a:t>
            </a:r>
            <a:r>
              <a:rPr lang="en-US" dirty="0" err="1"/>
              <a:t>aseton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çözücülerde</a:t>
            </a:r>
            <a:r>
              <a:rPr lang="en-US" dirty="0"/>
              <a:t> </a:t>
            </a:r>
            <a:r>
              <a:rPr lang="en-US" dirty="0" err="1" smtClean="0"/>
              <a:t>çözünebilirle</a:t>
            </a:r>
            <a:r>
              <a:rPr lang="tr-TR" dirty="0" smtClean="0"/>
              <a:t>r.</a:t>
            </a:r>
          </a:p>
          <a:p>
            <a:pPr lvl="1" algn="just"/>
            <a:r>
              <a:rPr lang="en-US" dirty="0" err="1" smtClean="0"/>
              <a:t>yapılarında</a:t>
            </a:r>
            <a:r>
              <a:rPr lang="en-US" dirty="0" smtClean="0"/>
              <a:t> (</a:t>
            </a:r>
            <a:r>
              <a:rPr lang="en-US" dirty="0" err="1"/>
              <a:t>karboksil</a:t>
            </a:r>
            <a:r>
              <a:rPr lang="en-US" dirty="0"/>
              <a:t> (−COOH)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tr-TR" dirty="0" smtClean="0"/>
              <a:t>yüksek polaritesi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/>
              <a:t>hidrofilik</a:t>
            </a:r>
            <a:r>
              <a:rPr lang="en-US" dirty="0"/>
              <a:t> </a:t>
            </a:r>
            <a:r>
              <a:rPr lang="en-US" dirty="0" err="1" smtClean="0"/>
              <a:t>gruplar</a:t>
            </a:r>
            <a:r>
              <a:rPr lang="tr-TR" dirty="0" smtClean="0"/>
              <a:t> çok sayıda var ise </a:t>
            </a:r>
            <a:r>
              <a:rPr lang="en-US" dirty="0" err="1" smtClean="0"/>
              <a:t>lipidler</a:t>
            </a:r>
            <a:r>
              <a:rPr lang="tr-TR" dirty="0" smtClean="0"/>
              <a:t> </a:t>
            </a:r>
            <a:r>
              <a:rPr lang="en-US" dirty="0" err="1"/>
              <a:t>suda</a:t>
            </a:r>
            <a:r>
              <a:rPr lang="en-US" dirty="0"/>
              <a:t> </a:t>
            </a:r>
            <a:r>
              <a:rPr lang="en-US" dirty="0" err="1"/>
              <a:t>kısmen</a:t>
            </a:r>
            <a:r>
              <a:rPr lang="en-US" dirty="0"/>
              <a:t> </a:t>
            </a:r>
            <a:r>
              <a:rPr lang="en-US" dirty="0" err="1"/>
              <a:t>çözünebilirler</a:t>
            </a:r>
            <a:endParaRPr lang="en-US" dirty="0"/>
          </a:p>
          <a:p>
            <a:pPr algn="just"/>
            <a:r>
              <a:rPr lang="tr-TR" dirty="0" smtClean="0"/>
              <a:t>T</a:t>
            </a:r>
            <a:r>
              <a:rPr lang="en-US" dirty="0" err="1" smtClean="0"/>
              <a:t>emel</a:t>
            </a:r>
            <a:r>
              <a:rPr lang="en-US" dirty="0" smtClean="0"/>
              <a:t> </a:t>
            </a:r>
            <a:r>
              <a:rPr lang="en-US" dirty="0" err="1"/>
              <a:t>yapı</a:t>
            </a:r>
            <a:r>
              <a:rPr lang="en-US" dirty="0"/>
              <a:t> </a:t>
            </a:r>
            <a:r>
              <a:rPr lang="en-US" dirty="0" err="1"/>
              <a:t>taşları</a:t>
            </a:r>
            <a:r>
              <a:rPr lang="en-US" dirty="0"/>
              <a:t> </a:t>
            </a:r>
            <a:r>
              <a:rPr lang="en-US" dirty="0" err="1"/>
              <a:t>yağ</a:t>
            </a:r>
            <a:r>
              <a:rPr lang="en-US" dirty="0"/>
              <a:t> </a:t>
            </a:r>
            <a:r>
              <a:rPr lang="en-US" dirty="0" err="1" smtClean="0"/>
              <a:t>asitleridir</a:t>
            </a:r>
            <a:endParaRPr lang="tr-TR" dirty="0"/>
          </a:p>
          <a:p>
            <a:pPr lvl="1" algn="just"/>
            <a:r>
              <a:rPr lang="tr-TR" dirty="0" smtClean="0"/>
              <a:t>o yüzden </a:t>
            </a:r>
            <a:r>
              <a:rPr lang="tr-TR" dirty="0" err="1" smtClean="0"/>
              <a:t>monomerleri</a:t>
            </a:r>
            <a:r>
              <a:rPr lang="tr-TR" dirty="0" smtClean="0"/>
              <a:t> arasında yağ </a:t>
            </a:r>
            <a:r>
              <a:rPr lang="tr-TR" dirty="0" err="1" smtClean="0"/>
              <a:t>asiti</a:t>
            </a:r>
            <a:r>
              <a:rPr lang="tr-TR" dirty="0" smtClean="0"/>
              <a:t> ve </a:t>
            </a:r>
            <a:r>
              <a:rPr lang="tr-TR" dirty="0" err="1" smtClean="0"/>
              <a:t>gliserol</a:t>
            </a:r>
            <a:r>
              <a:rPr lang="tr-TR" dirty="0" smtClean="0"/>
              <a:t> sayılır.</a:t>
            </a:r>
          </a:p>
          <a:p>
            <a:pPr lvl="1" algn="just"/>
            <a:r>
              <a:rPr lang="en-US" dirty="0" err="1"/>
              <a:t>Yağ</a:t>
            </a:r>
            <a:r>
              <a:rPr lang="en-US" dirty="0"/>
              <a:t> </a:t>
            </a:r>
            <a:r>
              <a:rPr lang="en-US" dirty="0" err="1"/>
              <a:t>asitlerinin</a:t>
            </a:r>
            <a:r>
              <a:rPr lang="en-US" dirty="0"/>
              <a:t> </a:t>
            </a:r>
            <a:r>
              <a:rPr lang="en-US" dirty="0" err="1"/>
              <a:t>esterleridirler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esterleşebilen</a:t>
            </a:r>
            <a:r>
              <a:rPr lang="en-US" dirty="0"/>
              <a:t> </a:t>
            </a:r>
            <a:r>
              <a:rPr lang="en-US" dirty="0" err="1" smtClean="0"/>
              <a:t>bileşikler</a:t>
            </a:r>
            <a:r>
              <a:rPr lang="tr-TR" dirty="0" smtClean="0"/>
              <a:t>i</a:t>
            </a:r>
            <a:r>
              <a:rPr lang="en-US" dirty="0" err="1" smtClean="0"/>
              <a:t>dir</a:t>
            </a:r>
            <a:r>
              <a:rPr lang="tr-TR" dirty="0" smtClean="0"/>
              <a:t>.</a:t>
            </a:r>
            <a:endParaRPr lang="en-US" dirty="0"/>
          </a:p>
          <a:p>
            <a:pPr algn="just"/>
            <a:r>
              <a:rPr lang="en-US" dirty="0" err="1" smtClean="0"/>
              <a:t>Lipidlerin</a:t>
            </a:r>
            <a:r>
              <a:rPr lang="en-US" dirty="0" smtClean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değerleri</a:t>
            </a:r>
            <a:r>
              <a:rPr lang="en-US" dirty="0"/>
              <a:t> </a:t>
            </a:r>
            <a:r>
              <a:rPr lang="en-US" dirty="0" err="1"/>
              <a:t>yüksektir</a:t>
            </a:r>
            <a:r>
              <a:rPr lang="en-US" dirty="0"/>
              <a:t>; </a:t>
            </a:r>
            <a:endParaRPr lang="tr-TR" dirty="0" smtClean="0"/>
          </a:p>
          <a:p>
            <a:pPr lvl="1" algn="just"/>
            <a:r>
              <a:rPr lang="en-US" dirty="0" err="1" smtClean="0"/>
              <a:t>yanma</a:t>
            </a:r>
            <a:r>
              <a:rPr lang="en-US" dirty="0" smtClean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karbonhidrat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proteinlerden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 smtClean="0"/>
              <a:t>fazla</a:t>
            </a:r>
            <a:r>
              <a:rPr lang="tr-TR" dirty="0" smtClean="0"/>
              <a:t> </a:t>
            </a:r>
            <a:r>
              <a:rPr lang="en-US" dirty="0" err="1" smtClean="0"/>
              <a:t>oksijene</a:t>
            </a:r>
            <a:r>
              <a:rPr lang="en-US" dirty="0" smtClean="0"/>
              <a:t> </a:t>
            </a:r>
            <a:r>
              <a:rPr lang="en-US" dirty="0" err="1"/>
              <a:t>gereksinim</a:t>
            </a:r>
            <a:r>
              <a:rPr lang="en-US" dirty="0"/>
              <a:t> </a:t>
            </a:r>
            <a:r>
              <a:rPr lang="en-US" dirty="0" err="1" smtClean="0"/>
              <a:t>gösterirler</a:t>
            </a:r>
            <a:r>
              <a:rPr lang="tr-TR" dirty="0" smtClean="0"/>
              <a:t> bu yüzden en zor lipitler yıkılır.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19314" y="171544"/>
            <a:ext cx="11263086" cy="683305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latin typeface="Comic Sans MS" panose="030F0702030302020204" pitchFamily="66" charset="0"/>
              </a:rPr>
              <a:t>Lipitlerin genel özellikleri-2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53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2" y="2853557"/>
            <a:ext cx="4683752" cy="12276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072" y="724465"/>
            <a:ext cx="11590528" cy="548583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Basit</a:t>
            </a:r>
            <a:r>
              <a:rPr lang="en-US" sz="2400" b="1" dirty="0" smtClean="0"/>
              <a:t> </a:t>
            </a:r>
            <a:r>
              <a:rPr lang="en-US" sz="2400" b="1" dirty="0" err="1"/>
              <a:t>lipidler</a:t>
            </a:r>
            <a:r>
              <a:rPr lang="en-US" sz="2400" dirty="0"/>
              <a:t>: </a:t>
            </a:r>
            <a:r>
              <a:rPr lang="en-US" sz="2400" dirty="0" err="1" smtClean="0"/>
              <a:t>Ya</a:t>
            </a:r>
            <a:r>
              <a:rPr lang="tr-TR" sz="2400" dirty="0" smtClean="0"/>
              <a:t>ğ</a:t>
            </a:r>
            <a:r>
              <a:rPr lang="en-US" sz="2400" dirty="0" smtClean="0"/>
              <a:t> </a:t>
            </a:r>
            <a:r>
              <a:rPr lang="en-US" sz="2400" dirty="0" err="1"/>
              <a:t>asitlerinin</a:t>
            </a:r>
            <a:r>
              <a:rPr lang="en-US" sz="2400" dirty="0"/>
              <a:t> </a:t>
            </a:r>
            <a:r>
              <a:rPr lang="en-US" sz="2400" dirty="0" err="1" smtClean="0"/>
              <a:t>çe</a:t>
            </a:r>
            <a:r>
              <a:rPr lang="tr-TR" sz="2400" dirty="0" smtClean="0"/>
              <a:t>ş</a:t>
            </a:r>
            <a:r>
              <a:rPr lang="en-US" sz="2400" dirty="0" err="1" smtClean="0"/>
              <a:t>itli</a:t>
            </a:r>
            <a:r>
              <a:rPr lang="en-US" sz="2400" dirty="0" smtClean="0"/>
              <a:t> </a:t>
            </a:r>
            <a:r>
              <a:rPr lang="en-US" sz="2400" dirty="0" err="1"/>
              <a:t>alkollerle</a:t>
            </a:r>
            <a:r>
              <a:rPr lang="en-US" sz="2400" dirty="0"/>
              <a:t> </a:t>
            </a:r>
            <a:r>
              <a:rPr lang="tr-TR" sz="2400" dirty="0" smtClean="0"/>
              <a:t>(</a:t>
            </a:r>
            <a:r>
              <a:rPr lang="tr-TR" sz="2400" dirty="0" err="1" smtClean="0"/>
              <a:t>gliserol</a:t>
            </a:r>
            <a:r>
              <a:rPr lang="tr-TR" sz="2400" dirty="0" smtClean="0"/>
              <a:t> gibi) oluşturduğu </a:t>
            </a:r>
            <a:r>
              <a:rPr lang="en-US" sz="2400" dirty="0" err="1" smtClean="0"/>
              <a:t>esterler</a:t>
            </a:r>
            <a:r>
              <a:rPr lang="en-US" sz="2400" dirty="0" smtClean="0"/>
              <a:t>.</a:t>
            </a:r>
            <a:endParaRPr lang="en-US" sz="2400" dirty="0"/>
          </a:p>
          <a:p>
            <a:pPr lvl="1" algn="just">
              <a:lnSpc>
                <a:spcPct val="150000"/>
              </a:lnSpc>
            </a:pPr>
            <a:r>
              <a:rPr lang="en-US" sz="2000" b="1" dirty="0" err="1"/>
              <a:t>Nötral</a:t>
            </a:r>
            <a:r>
              <a:rPr lang="en-US" sz="2000" b="1" dirty="0"/>
              <a:t> </a:t>
            </a:r>
            <a:r>
              <a:rPr lang="en-US" sz="2000" b="1" dirty="0" err="1" smtClean="0"/>
              <a:t>ya</a:t>
            </a:r>
            <a:r>
              <a:rPr lang="tr-TR" sz="2000" b="1" dirty="0" smtClean="0"/>
              <a:t>ğ</a:t>
            </a:r>
            <a:r>
              <a:rPr lang="en-US" sz="2000" b="1" dirty="0" smtClean="0"/>
              <a:t>lar</a:t>
            </a:r>
            <a:r>
              <a:rPr lang="en-US" sz="2000" dirty="0"/>
              <a:t>: </a:t>
            </a:r>
            <a:r>
              <a:rPr lang="en-US" sz="2000" dirty="0" err="1" smtClean="0"/>
              <a:t>Ya</a:t>
            </a:r>
            <a:r>
              <a:rPr lang="tr-TR" sz="2000" dirty="0" smtClean="0"/>
              <a:t>ğ</a:t>
            </a:r>
            <a:r>
              <a:rPr lang="en-US" sz="2000" dirty="0" smtClean="0"/>
              <a:t> </a:t>
            </a:r>
            <a:r>
              <a:rPr lang="en-US" sz="2000" dirty="0" err="1"/>
              <a:t>asitlerinin</a:t>
            </a:r>
            <a:r>
              <a:rPr lang="en-US" sz="2000" dirty="0"/>
              <a:t> </a:t>
            </a:r>
            <a:r>
              <a:rPr lang="en-US" sz="2000" dirty="0" err="1"/>
              <a:t>gliserol</a:t>
            </a:r>
            <a:r>
              <a:rPr lang="en-US" sz="2000" dirty="0"/>
              <a:t> (</a:t>
            </a:r>
            <a:r>
              <a:rPr lang="en-US" sz="2000" dirty="0" err="1"/>
              <a:t>gliserin</a:t>
            </a:r>
            <a:r>
              <a:rPr lang="en-US" sz="2000" dirty="0"/>
              <a:t>)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tr-TR" sz="2000" dirty="0"/>
              <a:t>oluşturduğu </a:t>
            </a:r>
            <a:r>
              <a:rPr lang="en-US" sz="2000" dirty="0" err="1" smtClean="0"/>
              <a:t>esterlerdir</a:t>
            </a:r>
            <a:r>
              <a:rPr lang="en-US" sz="2000" dirty="0"/>
              <a:t>; </a:t>
            </a:r>
            <a:r>
              <a:rPr lang="en-US" sz="2000" dirty="0" err="1" smtClean="0"/>
              <a:t>trigliseridler</a:t>
            </a:r>
            <a:r>
              <a:rPr lang="tr-TR" sz="2000" dirty="0" smtClean="0"/>
              <a:t> </a:t>
            </a:r>
            <a:r>
              <a:rPr lang="en-US" sz="2000" dirty="0" err="1" smtClean="0"/>
              <a:t>veya</a:t>
            </a:r>
            <a:r>
              <a:rPr lang="en-US" sz="2000" dirty="0" smtClean="0"/>
              <a:t> </a:t>
            </a:r>
            <a:r>
              <a:rPr lang="en-US" sz="2000" dirty="0" err="1"/>
              <a:t>triaçilgliseroller</a:t>
            </a:r>
            <a:r>
              <a:rPr lang="en-US" sz="2000" dirty="0"/>
              <a:t> </a:t>
            </a:r>
            <a:r>
              <a:rPr lang="en-US" sz="2000" dirty="0" err="1"/>
              <a:t>diye</a:t>
            </a:r>
            <a:r>
              <a:rPr lang="en-US" sz="2000" dirty="0"/>
              <a:t> de </a:t>
            </a:r>
            <a:r>
              <a:rPr lang="tr-TR" sz="2000" dirty="0" smtClean="0"/>
              <a:t>adlandırılır</a:t>
            </a:r>
            <a:r>
              <a:rPr lang="en-US" sz="2000" dirty="0" smtClean="0"/>
              <a:t>.</a:t>
            </a:r>
            <a:endParaRPr lang="en-US" sz="2000" dirty="0"/>
          </a:p>
          <a:p>
            <a:pPr lvl="1" algn="just">
              <a:lnSpc>
                <a:spcPct val="150000"/>
              </a:lnSpc>
            </a:pPr>
            <a:r>
              <a:rPr lang="en-US" sz="2000" b="1" dirty="0" err="1"/>
              <a:t>Mumlar</a:t>
            </a:r>
            <a:r>
              <a:rPr lang="en-US" sz="2000" b="1" dirty="0"/>
              <a:t>: </a:t>
            </a:r>
            <a:r>
              <a:rPr lang="en-US" sz="2000" dirty="0" err="1"/>
              <a:t>Ya</a:t>
            </a:r>
            <a:r>
              <a:rPr lang="tr-TR" sz="2000" dirty="0"/>
              <a:t>ğ</a:t>
            </a:r>
            <a:r>
              <a:rPr lang="en-US" sz="2000" dirty="0"/>
              <a:t> </a:t>
            </a:r>
            <a:r>
              <a:rPr lang="en-US" sz="2000" dirty="0" err="1"/>
              <a:t>asitlerinin</a:t>
            </a:r>
            <a:r>
              <a:rPr lang="en-US" sz="2000" dirty="0"/>
              <a:t> </a:t>
            </a:r>
            <a:r>
              <a:rPr lang="en-US" sz="2000" dirty="0" err="1" smtClean="0"/>
              <a:t>gliserolden</a:t>
            </a:r>
            <a:r>
              <a:rPr lang="en-US" sz="2000" dirty="0" smtClean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büyük</a:t>
            </a:r>
            <a:r>
              <a:rPr lang="en-US" sz="2000" dirty="0"/>
              <a:t> </a:t>
            </a:r>
            <a:r>
              <a:rPr lang="en-US" sz="2000" dirty="0" err="1"/>
              <a:t>moleküllü</a:t>
            </a:r>
            <a:r>
              <a:rPr lang="en-US" sz="2000" dirty="0"/>
              <a:t> </a:t>
            </a:r>
            <a:r>
              <a:rPr lang="en-US" sz="2000" dirty="0" err="1"/>
              <a:t>alkollerle</a:t>
            </a:r>
            <a:r>
              <a:rPr lang="en-US" sz="2000" dirty="0"/>
              <a:t> </a:t>
            </a:r>
            <a:r>
              <a:rPr lang="tr-TR" sz="2000" dirty="0"/>
              <a:t>oluşturduğu </a:t>
            </a:r>
            <a:r>
              <a:rPr lang="en-US" sz="2000" dirty="0" err="1" smtClean="0"/>
              <a:t>esterlerdir</a:t>
            </a:r>
            <a:r>
              <a:rPr lang="en-US" sz="2000" dirty="0" smtClean="0"/>
              <a:t>.</a:t>
            </a:r>
            <a:r>
              <a:rPr lang="tr-TR" sz="2000" dirty="0" smtClean="0"/>
              <a:t> (ör: bal mumu)</a:t>
            </a:r>
          </a:p>
          <a:p>
            <a:pPr lvl="1" algn="just">
              <a:lnSpc>
                <a:spcPct val="150000"/>
              </a:lnSpc>
            </a:pPr>
            <a:endParaRPr lang="tr-TR" sz="2000" dirty="0"/>
          </a:p>
          <a:p>
            <a:pPr lvl="1" algn="just">
              <a:lnSpc>
                <a:spcPct val="150000"/>
              </a:lnSpc>
            </a:pPr>
            <a:endParaRPr lang="tr-TR" sz="2000" dirty="0" smtClean="0"/>
          </a:p>
          <a:p>
            <a:pPr lvl="1" algn="just">
              <a:lnSpc>
                <a:spcPct val="150000"/>
              </a:lnSpc>
            </a:pPr>
            <a:r>
              <a:rPr lang="en-US" sz="2000" b="1" dirty="0" err="1" smtClean="0"/>
              <a:t>Kolesterol</a:t>
            </a:r>
            <a:r>
              <a:rPr lang="en-US" sz="2000" b="1" dirty="0" smtClean="0"/>
              <a:t> </a:t>
            </a:r>
            <a:r>
              <a:rPr lang="en-US" sz="2000" b="1" dirty="0" err="1"/>
              <a:t>esterleri</a:t>
            </a:r>
            <a:r>
              <a:rPr lang="en-US" sz="2000" b="1" dirty="0"/>
              <a:t>: </a:t>
            </a:r>
            <a:r>
              <a:rPr lang="en-US" sz="2000" dirty="0" err="1"/>
              <a:t>Ya</a:t>
            </a:r>
            <a:r>
              <a:rPr lang="tr-TR" sz="2000" dirty="0"/>
              <a:t>ğ</a:t>
            </a:r>
            <a:r>
              <a:rPr lang="en-US" sz="2000" dirty="0"/>
              <a:t> </a:t>
            </a:r>
            <a:r>
              <a:rPr lang="en-US" sz="2000" dirty="0" err="1"/>
              <a:t>asitlerinin</a:t>
            </a:r>
            <a:r>
              <a:rPr lang="en-US" sz="2000" dirty="0"/>
              <a:t> </a:t>
            </a:r>
            <a:r>
              <a:rPr lang="en-US" sz="2000" dirty="0" err="1" smtClean="0"/>
              <a:t>kolesterol</a:t>
            </a:r>
            <a:r>
              <a:rPr lang="en-US" sz="2000" dirty="0" smtClean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tr-TR" sz="2000" dirty="0"/>
              <a:t>oluşturduğu </a:t>
            </a:r>
            <a:r>
              <a:rPr lang="en-US" sz="2000" dirty="0" err="1" smtClean="0"/>
              <a:t>esterlerdir</a:t>
            </a:r>
            <a:r>
              <a:rPr lang="en-US" sz="2000" dirty="0"/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sz="2000" b="1" dirty="0"/>
              <a:t>Vitamin A </a:t>
            </a:r>
            <a:r>
              <a:rPr lang="en-US" sz="2000" b="1" dirty="0" err="1"/>
              <a:t>esterleri</a:t>
            </a:r>
            <a:r>
              <a:rPr lang="en-US" sz="2000" b="1" dirty="0"/>
              <a:t>: </a:t>
            </a:r>
            <a:r>
              <a:rPr lang="en-US" sz="2000" dirty="0" err="1"/>
              <a:t>Ya</a:t>
            </a:r>
            <a:r>
              <a:rPr lang="tr-TR" sz="2000" dirty="0"/>
              <a:t>ğ</a:t>
            </a:r>
            <a:r>
              <a:rPr lang="en-US" sz="2000" dirty="0"/>
              <a:t> </a:t>
            </a:r>
            <a:r>
              <a:rPr lang="en-US" sz="2000" dirty="0" err="1"/>
              <a:t>asitlerinin</a:t>
            </a:r>
            <a:r>
              <a:rPr lang="en-US" sz="2000" dirty="0"/>
              <a:t> </a:t>
            </a:r>
            <a:r>
              <a:rPr lang="en-US" sz="2000" dirty="0" smtClean="0"/>
              <a:t>vitamin </a:t>
            </a:r>
            <a:r>
              <a:rPr lang="en-US" sz="2000" dirty="0"/>
              <a:t>A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tr-TR" sz="2000" dirty="0"/>
              <a:t>oluşturduğu </a:t>
            </a:r>
            <a:r>
              <a:rPr lang="en-US" sz="2000" dirty="0" err="1" smtClean="0"/>
              <a:t>esterlerdir</a:t>
            </a:r>
            <a:r>
              <a:rPr lang="en-US" sz="2000" dirty="0"/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sz="2000" b="1" dirty="0"/>
              <a:t>Vitamin D </a:t>
            </a:r>
            <a:r>
              <a:rPr lang="en-US" sz="2000" b="1" dirty="0" err="1"/>
              <a:t>esterleri</a:t>
            </a:r>
            <a:r>
              <a:rPr lang="en-US" sz="2000" b="1" dirty="0"/>
              <a:t>: </a:t>
            </a:r>
            <a:r>
              <a:rPr lang="en-US" sz="2000" dirty="0" err="1"/>
              <a:t>Ya</a:t>
            </a:r>
            <a:r>
              <a:rPr lang="tr-TR" sz="2000" dirty="0"/>
              <a:t>ğ</a:t>
            </a:r>
            <a:r>
              <a:rPr lang="en-US" sz="2000" dirty="0"/>
              <a:t> </a:t>
            </a:r>
            <a:r>
              <a:rPr lang="en-US" sz="2000" dirty="0" err="1"/>
              <a:t>asitlerinin</a:t>
            </a:r>
            <a:r>
              <a:rPr lang="en-US" sz="2000" dirty="0"/>
              <a:t> </a:t>
            </a:r>
            <a:r>
              <a:rPr lang="en-US" sz="2000" dirty="0" smtClean="0"/>
              <a:t>vitamin </a:t>
            </a:r>
            <a:r>
              <a:rPr lang="en-US" sz="2000" dirty="0"/>
              <a:t>D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tr-TR" sz="2000" dirty="0"/>
              <a:t>oluşturduğu </a:t>
            </a:r>
            <a:r>
              <a:rPr lang="en-US" sz="2000" dirty="0" err="1" smtClean="0"/>
              <a:t>esterlerdir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072" y="113732"/>
            <a:ext cx="10363200" cy="610733"/>
          </a:xfrm>
        </p:spPr>
        <p:txBody>
          <a:bodyPr>
            <a:noAutofit/>
          </a:bodyPr>
          <a:lstStyle/>
          <a:p>
            <a:r>
              <a:rPr lang="en-US" sz="2800" dirty="0" err="1"/>
              <a:t>Lipidlerin</a:t>
            </a:r>
            <a:r>
              <a:rPr lang="en-US" sz="2800" dirty="0"/>
              <a:t> </a:t>
            </a:r>
            <a:r>
              <a:rPr lang="tr-TR" sz="2800" dirty="0" smtClean="0"/>
              <a:t>Sınıflandırılmaları-1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424" y="2853557"/>
            <a:ext cx="1249816" cy="132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6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072" y="724465"/>
            <a:ext cx="11590528" cy="548583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Bile</a:t>
            </a:r>
            <a:r>
              <a:rPr lang="tr-TR" sz="2400" b="1" dirty="0"/>
              <a:t>ş</a:t>
            </a:r>
            <a:r>
              <a:rPr lang="en-US" sz="2400" b="1" dirty="0" err="1"/>
              <a:t>ik</a:t>
            </a:r>
            <a:r>
              <a:rPr lang="en-US" sz="2400" b="1" dirty="0"/>
              <a:t> </a:t>
            </a:r>
            <a:r>
              <a:rPr lang="en-US" sz="2400" b="1" dirty="0" err="1"/>
              <a:t>lipidler</a:t>
            </a:r>
            <a:r>
              <a:rPr lang="en-US" sz="2400" dirty="0"/>
              <a:t>: </a:t>
            </a:r>
            <a:r>
              <a:rPr lang="en-US" sz="2400" dirty="0" err="1"/>
              <a:t>Ya</a:t>
            </a:r>
            <a:r>
              <a:rPr lang="tr-TR" sz="2400" dirty="0"/>
              <a:t>ğ</a:t>
            </a:r>
            <a:r>
              <a:rPr lang="en-US" sz="2400" dirty="0"/>
              <a:t> </a:t>
            </a:r>
            <a:r>
              <a:rPr lang="en-US" sz="2400" dirty="0" err="1" smtClean="0"/>
              <a:t>asitleri</a:t>
            </a:r>
            <a:r>
              <a:rPr lang="tr-TR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/>
              <a:t>alkole</a:t>
            </a:r>
            <a:r>
              <a:rPr lang="en-US" sz="2400" dirty="0"/>
              <a:t> </a:t>
            </a:r>
            <a:r>
              <a:rPr lang="en-US" sz="2400" dirty="0" err="1"/>
              <a:t>ek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 smtClean="0"/>
              <a:t>ba</a:t>
            </a:r>
            <a:r>
              <a:rPr lang="tr-TR" sz="2400" dirty="0" smtClean="0"/>
              <a:t>ş</a:t>
            </a:r>
            <a:r>
              <a:rPr lang="en-US" sz="2400" dirty="0" err="1" smtClean="0"/>
              <a:t>ka</a:t>
            </a:r>
            <a:r>
              <a:rPr lang="en-US" sz="2400" dirty="0" smtClean="0"/>
              <a:t> </a:t>
            </a:r>
            <a:r>
              <a:rPr lang="en-US" sz="2400" dirty="0" err="1"/>
              <a:t>gruplar</a:t>
            </a:r>
            <a:r>
              <a:rPr lang="en-US" sz="2400" dirty="0"/>
              <a:t> </a:t>
            </a:r>
            <a:r>
              <a:rPr lang="en-US" sz="2400" dirty="0" err="1"/>
              <a:t>içeren</a:t>
            </a:r>
            <a:r>
              <a:rPr lang="en-US" sz="2400" dirty="0"/>
              <a:t> </a:t>
            </a:r>
            <a:r>
              <a:rPr lang="en-US" sz="2400" dirty="0" err="1" smtClean="0"/>
              <a:t>lipidlerdir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lvl="1" algn="just">
              <a:lnSpc>
                <a:spcPct val="150000"/>
              </a:lnSpc>
            </a:pPr>
            <a:r>
              <a:rPr lang="en-US" sz="2000" b="1" dirty="0" err="1" smtClean="0"/>
              <a:t>Fosfolipidler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</a:t>
            </a:r>
            <a:r>
              <a:rPr lang="en-US" sz="2000" dirty="0" err="1"/>
              <a:t>asitleri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alkole</a:t>
            </a:r>
            <a:r>
              <a:rPr lang="en-US" sz="2000" dirty="0"/>
              <a:t> </a:t>
            </a:r>
            <a:r>
              <a:rPr lang="en-US" sz="2000" dirty="0" err="1"/>
              <a:t>ek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fosforik</a:t>
            </a:r>
            <a:r>
              <a:rPr lang="en-US" sz="2000" dirty="0"/>
              <a:t> </a:t>
            </a:r>
            <a:r>
              <a:rPr lang="en-US" sz="2000" dirty="0" err="1"/>
              <a:t>asit</a:t>
            </a:r>
            <a:r>
              <a:rPr lang="en-US" sz="2000" dirty="0"/>
              <a:t> </a:t>
            </a:r>
            <a:r>
              <a:rPr lang="en-US" sz="2000" dirty="0" err="1"/>
              <a:t>içeren</a:t>
            </a:r>
            <a:r>
              <a:rPr lang="en-US" sz="2000" dirty="0"/>
              <a:t> </a:t>
            </a:r>
            <a:r>
              <a:rPr lang="en-US" sz="2000" dirty="0" smtClean="0"/>
              <a:t>bile</a:t>
            </a:r>
            <a:r>
              <a:rPr lang="tr-TR" sz="2000" dirty="0" smtClean="0"/>
              <a:t>ş</a:t>
            </a:r>
            <a:r>
              <a:rPr lang="en-US" sz="2000" dirty="0" err="1" smtClean="0"/>
              <a:t>ik</a:t>
            </a:r>
            <a:r>
              <a:rPr lang="en-US" sz="2000" dirty="0" smtClean="0"/>
              <a:t> </a:t>
            </a:r>
            <a:r>
              <a:rPr lang="en-US" sz="2000" dirty="0" err="1" smtClean="0"/>
              <a:t>lipidlerdir</a:t>
            </a:r>
            <a:r>
              <a:rPr lang="en-US" sz="2000" dirty="0" smtClean="0"/>
              <a:t>.</a:t>
            </a:r>
            <a:r>
              <a:rPr lang="tr-TR" sz="2000" dirty="0"/>
              <a:t> </a:t>
            </a:r>
            <a:r>
              <a:rPr lang="tr-TR" sz="2000" dirty="0" smtClean="0"/>
              <a:t>Yapılarındaki </a:t>
            </a:r>
            <a:r>
              <a:rPr lang="en-US" sz="2000" dirty="0" err="1" smtClean="0"/>
              <a:t>alkol</a:t>
            </a:r>
            <a:r>
              <a:rPr lang="en-US" sz="2000" dirty="0"/>
              <a:t>, </a:t>
            </a:r>
            <a:r>
              <a:rPr lang="tr-TR" sz="2000" dirty="0" smtClean="0"/>
              <a:t>bazı </a:t>
            </a:r>
            <a:r>
              <a:rPr lang="en-US" sz="2000" dirty="0" err="1" smtClean="0"/>
              <a:t>fosfolipidlerde</a:t>
            </a:r>
            <a:r>
              <a:rPr lang="en-US" sz="2000" dirty="0" smtClean="0"/>
              <a:t> </a:t>
            </a:r>
            <a:r>
              <a:rPr lang="en-US" sz="2000" dirty="0" err="1"/>
              <a:t>gliserol</a:t>
            </a:r>
            <a:r>
              <a:rPr lang="en-US" sz="2000" dirty="0"/>
              <a:t>, </a:t>
            </a:r>
            <a:r>
              <a:rPr lang="tr-TR" sz="2000" dirty="0" smtClean="0"/>
              <a:t>bazılarında </a:t>
            </a:r>
            <a:r>
              <a:rPr lang="en-US" sz="2000" dirty="0" err="1" smtClean="0"/>
              <a:t>ise</a:t>
            </a:r>
            <a:r>
              <a:rPr lang="en-US" sz="2000" dirty="0" smtClean="0"/>
              <a:t> </a:t>
            </a:r>
            <a:r>
              <a:rPr lang="en-US" sz="2000" dirty="0" err="1" smtClean="0"/>
              <a:t>sfingozindir</a:t>
            </a:r>
            <a:r>
              <a:rPr lang="tr-TR" sz="2000" dirty="0" smtClean="0"/>
              <a:t>. Yapısında </a:t>
            </a:r>
            <a:r>
              <a:rPr lang="tr-TR" sz="2000" dirty="0" err="1" smtClean="0"/>
              <a:t>spingozin</a:t>
            </a:r>
            <a:r>
              <a:rPr lang="tr-TR" sz="2000" dirty="0" smtClean="0"/>
              <a:t> olanlara </a:t>
            </a:r>
            <a:r>
              <a:rPr lang="en-US" sz="2000" dirty="0" err="1" smtClean="0"/>
              <a:t>sfingomyelinler</a:t>
            </a:r>
            <a:r>
              <a:rPr lang="tr-TR" sz="2000" dirty="0" smtClean="0"/>
              <a:t> denir ve </a:t>
            </a:r>
            <a:r>
              <a:rPr lang="tr-TR" sz="2000" dirty="0" err="1" smtClean="0"/>
              <a:t>sfingolipidler</a:t>
            </a:r>
            <a:r>
              <a:rPr lang="tr-TR" sz="2000" dirty="0" smtClean="0"/>
              <a:t> grubunda incelenir.</a:t>
            </a:r>
          </a:p>
          <a:p>
            <a:pPr lvl="1" algn="just">
              <a:lnSpc>
                <a:spcPct val="150000"/>
              </a:lnSpc>
            </a:pPr>
            <a:r>
              <a:rPr lang="en-US" sz="2000" b="1" dirty="0" err="1" smtClean="0"/>
              <a:t>Sfingolipidler</a:t>
            </a:r>
            <a:r>
              <a:rPr lang="en-US" sz="2000" dirty="0" smtClean="0"/>
              <a:t>:</a:t>
            </a:r>
            <a:r>
              <a:rPr lang="tr-TR" sz="2000" dirty="0" smtClean="0"/>
              <a:t> </a:t>
            </a:r>
            <a:r>
              <a:rPr lang="tr-TR" sz="2000" dirty="0" err="1" smtClean="0"/>
              <a:t>Gliserol</a:t>
            </a:r>
            <a:r>
              <a:rPr lang="tr-TR" sz="2000" dirty="0" smtClean="0"/>
              <a:t> yerine bir amino alkol olan </a:t>
            </a:r>
            <a:r>
              <a:rPr lang="tr-TR" sz="2000" dirty="0" err="1" smtClean="0"/>
              <a:t>sfingozin</a:t>
            </a:r>
            <a:r>
              <a:rPr lang="tr-TR" sz="2000" dirty="0" smtClean="0"/>
              <a:t> içeren </a:t>
            </a:r>
            <a:r>
              <a:rPr lang="en-US" sz="2000" dirty="0" smtClean="0"/>
              <a:t>bile</a:t>
            </a:r>
            <a:r>
              <a:rPr lang="tr-TR" sz="2000" dirty="0" smtClean="0"/>
              <a:t>ş</a:t>
            </a:r>
            <a:r>
              <a:rPr lang="en-US" sz="2000" dirty="0" err="1" smtClean="0"/>
              <a:t>ik</a:t>
            </a:r>
            <a:r>
              <a:rPr lang="en-US" sz="2000" dirty="0" smtClean="0"/>
              <a:t> </a:t>
            </a:r>
            <a:r>
              <a:rPr lang="en-US" sz="2000" dirty="0" err="1" smtClean="0"/>
              <a:t>lipidlerdir</a:t>
            </a:r>
            <a:r>
              <a:rPr lang="tr-TR" sz="2000" dirty="0" smtClean="0"/>
              <a:t>. </a:t>
            </a:r>
            <a:r>
              <a:rPr lang="tr-TR" sz="2000" dirty="0" err="1" smtClean="0"/>
              <a:t>Sfingolipidlerin</a:t>
            </a:r>
            <a:r>
              <a:rPr lang="tr-TR" sz="2000" dirty="0" smtClean="0"/>
              <a:t> fosfat içerenleri, </a:t>
            </a:r>
            <a:r>
              <a:rPr lang="tr-TR" sz="2000" b="1" dirty="0" err="1" smtClean="0"/>
              <a:t>sfingomyelinlerdir</a:t>
            </a:r>
            <a:r>
              <a:rPr lang="tr-TR" sz="2000" dirty="0" smtClean="0"/>
              <a:t>; fosfat içermeyip </a:t>
            </a:r>
            <a:r>
              <a:rPr lang="tr-TR" sz="2000" dirty="0"/>
              <a:t>karbonhidrat içerenleri </a:t>
            </a:r>
            <a:r>
              <a:rPr lang="tr-TR" sz="2000" b="1" dirty="0" err="1"/>
              <a:t>glikolipidler</a:t>
            </a:r>
            <a:r>
              <a:rPr lang="tr-TR" sz="2000" dirty="0"/>
              <a:t> olarak </a:t>
            </a:r>
            <a:r>
              <a:rPr lang="tr-TR" sz="2000" dirty="0" smtClean="0"/>
              <a:t>adlandırılır.</a:t>
            </a:r>
          </a:p>
          <a:p>
            <a:pPr lvl="1" algn="just">
              <a:lnSpc>
                <a:spcPct val="150000"/>
              </a:lnSpc>
            </a:pPr>
            <a:r>
              <a:rPr lang="en-US" sz="2000" b="1" dirty="0" err="1"/>
              <a:t>Lipoproteinler</a:t>
            </a:r>
            <a:r>
              <a:rPr lang="en-US" sz="2000" dirty="0"/>
              <a:t>: </a:t>
            </a:r>
            <a:r>
              <a:rPr lang="en-US" sz="2000" dirty="0" err="1"/>
              <a:t>Trigliserid</a:t>
            </a:r>
            <a:r>
              <a:rPr lang="en-US" sz="2000" dirty="0"/>
              <a:t>, </a:t>
            </a:r>
            <a:r>
              <a:rPr lang="en-US" sz="2000" dirty="0" err="1"/>
              <a:t>kolesterol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fosfolipidlerin</a:t>
            </a:r>
            <a:r>
              <a:rPr lang="en-US" sz="2000" dirty="0"/>
              <a:t> </a:t>
            </a:r>
            <a:r>
              <a:rPr lang="tr-TR" sz="2000" dirty="0" smtClean="0"/>
              <a:t>farklı </a:t>
            </a:r>
            <a:r>
              <a:rPr lang="en-US" sz="2000" dirty="0" err="1" smtClean="0"/>
              <a:t>oranlarda</a:t>
            </a:r>
            <a:r>
              <a:rPr lang="en-US" sz="2000" dirty="0" smtClean="0"/>
              <a:t> </a:t>
            </a:r>
            <a:r>
              <a:rPr lang="en-US" sz="2000" dirty="0"/>
              <a:t>protein </a:t>
            </a:r>
            <a:r>
              <a:rPr lang="en-US" sz="2000" dirty="0" err="1" smtClean="0"/>
              <a:t>ile</a:t>
            </a:r>
            <a:r>
              <a:rPr lang="tr-TR" sz="2000" dirty="0" smtClean="0"/>
              <a:t> </a:t>
            </a:r>
            <a:r>
              <a:rPr lang="en-US" sz="2000" dirty="0" err="1" smtClean="0"/>
              <a:t>kombinasyonu</a:t>
            </a:r>
            <a:r>
              <a:rPr lang="en-US" sz="2000" dirty="0" smtClean="0"/>
              <a:t> </a:t>
            </a:r>
            <a:r>
              <a:rPr lang="en-US" sz="2000" dirty="0" err="1"/>
              <a:t>sonucu</a:t>
            </a:r>
            <a:r>
              <a:rPr lang="en-US" sz="2000" dirty="0"/>
              <a:t> </a:t>
            </a:r>
            <a:r>
              <a:rPr lang="tr-TR" sz="2000" dirty="0" smtClean="0"/>
              <a:t>oluşurlar. Moleküler </a:t>
            </a:r>
            <a:r>
              <a:rPr lang="tr-TR" sz="2000" dirty="0" err="1" smtClean="0"/>
              <a:t>agregatörlerdir</a:t>
            </a:r>
            <a:r>
              <a:rPr lang="tr-TR" sz="2000" dirty="0" smtClean="0"/>
              <a:t>, </a:t>
            </a:r>
            <a:r>
              <a:rPr lang="en-US" sz="2000" dirty="0" err="1" smtClean="0"/>
              <a:t>suda</a:t>
            </a:r>
            <a:r>
              <a:rPr lang="en-US" sz="2000" dirty="0" smtClean="0"/>
              <a:t> </a:t>
            </a:r>
            <a:r>
              <a:rPr lang="en-US" sz="2000" dirty="0" err="1"/>
              <a:t>çözünürler</a:t>
            </a:r>
            <a:r>
              <a:rPr lang="en-US" sz="2000" dirty="0"/>
              <a:t>, </a:t>
            </a:r>
            <a:r>
              <a:rPr lang="en-US" sz="2000" dirty="0" err="1"/>
              <a:t>organik</a:t>
            </a:r>
            <a:r>
              <a:rPr lang="en-US" sz="2000" dirty="0"/>
              <a:t> </a:t>
            </a:r>
            <a:r>
              <a:rPr lang="en-US" sz="2000" dirty="0" err="1" smtClean="0"/>
              <a:t>çözücülerde</a:t>
            </a:r>
            <a:r>
              <a:rPr lang="tr-TR" sz="2000" dirty="0" smtClean="0"/>
              <a:t> </a:t>
            </a:r>
            <a:r>
              <a:rPr lang="en-US" sz="2000" dirty="0" err="1" smtClean="0"/>
              <a:t>çözünmezler</a:t>
            </a:r>
            <a:r>
              <a:rPr lang="en-US" sz="2000" dirty="0"/>
              <a:t>..</a:t>
            </a:r>
          </a:p>
          <a:p>
            <a:pPr lvl="1" algn="just">
              <a:lnSpc>
                <a:spcPct val="150000"/>
              </a:lnSpc>
            </a:pPr>
            <a:r>
              <a:rPr lang="en-US" sz="2000" b="1" dirty="0" err="1"/>
              <a:t>Proteolipidler</a:t>
            </a:r>
            <a:r>
              <a:rPr lang="en-US" sz="2000" dirty="0"/>
              <a:t>: </a:t>
            </a:r>
            <a:r>
              <a:rPr lang="en-US" sz="2000" dirty="0" err="1"/>
              <a:t>Lipidlerin</a:t>
            </a:r>
            <a:r>
              <a:rPr lang="en-US" sz="2000" dirty="0"/>
              <a:t> </a:t>
            </a:r>
            <a:r>
              <a:rPr lang="en-US" sz="2000" dirty="0" err="1"/>
              <a:t>proteinlerle</a:t>
            </a:r>
            <a:r>
              <a:rPr lang="en-US" sz="2000" dirty="0"/>
              <a:t> </a:t>
            </a:r>
            <a:r>
              <a:rPr lang="tr-TR" sz="2000" dirty="0" smtClean="0"/>
              <a:t>oluşturduğu </a:t>
            </a:r>
            <a:r>
              <a:rPr lang="en-US" sz="2000" dirty="0" err="1" smtClean="0"/>
              <a:t>komplekslerdir</a:t>
            </a:r>
            <a:r>
              <a:rPr lang="en-US" sz="2000" dirty="0"/>
              <a:t>; </a:t>
            </a:r>
            <a:r>
              <a:rPr lang="en-US" sz="2000" dirty="0" err="1"/>
              <a:t>suda</a:t>
            </a:r>
            <a:r>
              <a:rPr lang="en-US" sz="2000" dirty="0"/>
              <a:t> </a:t>
            </a:r>
            <a:r>
              <a:rPr lang="en-US" sz="2000" dirty="0" err="1"/>
              <a:t>çözünmezler</a:t>
            </a:r>
            <a:r>
              <a:rPr lang="en-US" sz="2000" dirty="0" smtClean="0"/>
              <a:t>,</a:t>
            </a:r>
            <a:r>
              <a:rPr lang="tr-TR" sz="2000" dirty="0" smtClean="0"/>
              <a:t> o</a:t>
            </a:r>
            <a:r>
              <a:rPr lang="en-US" sz="2000" dirty="0" err="1" smtClean="0"/>
              <a:t>rganik</a:t>
            </a:r>
            <a:r>
              <a:rPr lang="en-US" sz="2000" dirty="0" smtClean="0"/>
              <a:t> </a:t>
            </a:r>
            <a:r>
              <a:rPr lang="en-US" sz="2000" dirty="0" err="1"/>
              <a:t>çözücülerde</a:t>
            </a:r>
            <a:r>
              <a:rPr lang="en-US" sz="2000" dirty="0"/>
              <a:t> </a:t>
            </a:r>
            <a:r>
              <a:rPr lang="en-US" sz="2000" dirty="0" err="1"/>
              <a:t>çözünürler</a:t>
            </a:r>
            <a:r>
              <a:rPr lang="en-US" sz="2000" dirty="0"/>
              <a:t>; </a:t>
            </a:r>
            <a:r>
              <a:rPr lang="en-US" sz="2000" dirty="0" err="1"/>
              <a:t>özellikle</a:t>
            </a:r>
            <a:r>
              <a:rPr lang="en-US" sz="2000" dirty="0"/>
              <a:t> </a:t>
            </a:r>
            <a:r>
              <a:rPr lang="en-US" sz="2000" dirty="0" err="1"/>
              <a:t>beyin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sinir</a:t>
            </a:r>
            <a:r>
              <a:rPr lang="en-US" sz="2000" dirty="0"/>
              <a:t> </a:t>
            </a:r>
            <a:r>
              <a:rPr lang="en-US" sz="2000" dirty="0" err="1"/>
              <a:t>sisteminde</a:t>
            </a:r>
            <a:r>
              <a:rPr lang="en-US" sz="2000" dirty="0"/>
              <a:t> </a:t>
            </a:r>
            <a:r>
              <a:rPr lang="en-US" sz="2000" dirty="0" err="1"/>
              <a:t>bulunurlar</a:t>
            </a:r>
            <a:r>
              <a:rPr lang="en-US" sz="20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072" y="113732"/>
            <a:ext cx="10363200" cy="610733"/>
          </a:xfrm>
        </p:spPr>
        <p:txBody>
          <a:bodyPr>
            <a:noAutofit/>
          </a:bodyPr>
          <a:lstStyle/>
          <a:p>
            <a:r>
              <a:rPr lang="en-US" sz="2800" dirty="0" err="1"/>
              <a:t>Lipidlerin</a:t>
            </a:r>
            <a:r>
              <a:rPr lang="en-US" sz="2800" dirty="0"/>
              <a:t> </a:t>
            </a:r>
            <a:r>
              <a:rPr lang="tr-TR" sz="2800" dirty="0" smtClean="0"/>
              <a:t>Sınıflandırılmaları-2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145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072" y="724465"/>
            <a:ext cx="11387328" cy="46021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Lipid </a:t>
            </a:r>
            <a:r>
              <a:rPr lang="en-US" b="1" dirty="0" err="1"/>
              <a:t>türevleri</a:t>
            </a:r>
            <a:r>
              <a:rPr lang="en-US" dirty="0"/>
              <a:t>: </a:t>
            </a:r>
            <a:r>
              <a:rPr lang="en-US" dirty="0" err="1"/>
              <a:t>Basit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smtClean="0"/>
              <a:t>bile</a:t>
            </a:r>
            <a:r>
              <a:rPr lang="tr-TR" dirty="0" err="1" smtClean="0"/>
              <a:t>şi</a:t>
            </a:r>
            <a:r>
              <a:rPr lang="en-US" dirty="0" smtClean="0"/>
              <a:t>k </a:t>
            </a:r>
            <a:r>
              <a:rPr lang="en-US" dirty="0" err="1"/>
              <a:t>lipidlerin</a:t>
            </a:r>
            <a:r>
              <a:rPr lang="en-US" dirty="0"/>
              <a:t> </a:t>
            </a:r>
            <a:r>
              <a:rPr lang="en-US" dirty="0" err="1"/>
              <a:t>hidrolizi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 smtClean="0"/>
              <a:t>olu</a:t>
            </a:r>
            <a:r>
              <a:rPr lang="tr-TR" dirty="0" smtClean="0"/>
              <a:t>ş</a:t>
            </a:r>
            <a:r>
              <a:rPr lang="en-US" dirty="0" smtClean="0"/>
              <a:t>an </a:t>
            </a:r>
            <a:r>
              <a:rPr lang="en-US" dirty="0" err="1"/>
              <a:t>ve</a:t>
            </a:r>
            <a:r>
              <a:rPr lang="en-US" dirty="0"/>
              <a:t> lipid </a:t>
            </a:r>
            <a:r>
              <a:rPr lang="en-US" dirty="0" err="1" smtClean="0"/>
              <a:t>özelli</a:t>
            </a:r>
            <a:r>
              <a:rPr lang="tr-TR" dirty="0" smtClean="0"/>
              <a:t>ğ</a:t>
            </a:r>
            <a:r>
              <a:rPr lang="en-US" dirty="0" err="1" smtClean="0"/>
              <a:t>i</a:t>
            </a:r>
            <a:r>
              <a:rPr lang="tr-TR" dirty="0" smtClean="0"/>
              <a:t> </a:t>
            </a:r>
            <a:r>
              <a:rPr lang="en-US" dirty="0" err="1" smtClean="0"/>
              <a:t>gösteren</a:t>
            </a:r>
            <a:r>
              <a:rPr lang="en-US" dirty="0" smtClean="0"/>
              <a:t> </a:t>
            </a:r>
            <a:r>
              <a:rPr lang="tr-TR" dirty="0" err="1" smtClean="0"/>
              <a:t>biyomoleküllerdir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err="1" smtClean="0"/>
              <a:t>Ya</a:t>
            </a:r>
            <a:r>
              <a:rPr lang="tr-TR" dirty="0" smtClean="0"/>
              <a:t>ğ </a:t>
            </a:r>
            <a:r>
              <a:rPr lang="en-US" dirty="0" err="1" smtClean="0"/>
              <a:t>asitleri</a:t>
            </a:r>
            <a:r>
              <a:rPr lang="en-US" dirty="0"/>
              <a:t>: </a:t>
            </a:r>
            <a:r>
              <a:rPr lang="en-US" dirty="0" err="1"/>
              <a:t>Hidrokarbon</a:t>
            </a:r>
            <a:r>
              <a:rPr lang="en-US" dirty="0"/>
              <a:t> </a:t>
            </a:r>
            <a:r>
              <a:rPr lang="en-US" dirty="0" err="1"/>
              <a:t>zincirli</a:t>
            </a:r>
            <a:r>
              <a:rPr lang="en-US" dirty="0"/>
              <a:t> </a:t>
            </a:r>
            <a:r>
              <a:rPr lang="en-US" dirty="0" err="1"/>
              <a:t>monokarboksilik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asitlerdir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Monoaçil</a:t>
            </a:r>
            <a:r>
              <a:rPr lang="en-US" dirty="0"/>
              <a:t> </a:t>
            </a:r>
            <a:r>
              <a:rPr lang="en-US" dirty="0" err="1"/>
              <a:t>gliseroller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diaçil</a:t>
            </a:r>
            <a:r>
              <a:rPr lang="en-US" dirty="0"/>
              <a:t> </a:t>
            </a:r>
            <a:r>
              <a:rPr lang="en-US" dirty="0" err="1"/>
              <a:t>gliseroller</a:t>
            </a:r>
            <a:r>
              <a:rPr lang="en-US" dirty="0"/>
              <a:t>: </a:t>
            </a:r>
            <a:r>
              <a:rPr lang="en-US" dirty="0" err="1"/>
              <a:t>Trigliseridlerin</a:t>
            </a:r>
            <a:r>
              <a:rPr lang="en-US" dirty="0"/>
              <a:t> </a:t>
            </a:r>
            <a:r>
              <a:rPr lang="en-US" dirty="0" err="1"/>
              <a:t>hidrolizi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 smtClean="0"/>
              <a:t>olu</a:t>
            </a:r>
            <a:r>
              <a:rPr lang="tr-TR" dirty="0" smtClean="0"/>
              <a:t>ş</a:t>
            </a:r>
            <a:r>
              <a:rPr lang="en-US" dirty="0" err="1" smtClean="0"/>
              <a:t>urlar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Alkoller</a:t>
            </a:r>
            <a:r>
              <a:rPr lang="en-US" dirty="0"/>
              <a:t>: </a:t>
            </a:r>
            <a:r>
              <a:rPr lang="en-US" dirty="0" err="1"/>
              <a:t>Gliserol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sfingozin</a:t>
            </a:r>
            <a:r>
              <a:rPr lang="en-US" dirty="0"/>
              <a:t>, </a:t>
            </a:r>
            <a:r>
              <a:rPr lang="en-US" dirty="0" smtClean="0"/>
              <a:t>bile</a:t>
            </a:r>
            <a:r>
              <a:rPr lang="tr-TR" dirty="0" smtClean="0"/>
              <a:t>ş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/>
              <a:t>lipidlerin</a:t>
            </a:r>
            <a:r>
              <a:rPr lang="en-US" dirty="0"/>
              <a:t> </a:t>
            </a:r>
            <a:r>
              <a:rPr lang="en-US" dirty="0" smtClean="0"/>
              <a:t>yap</a:t>
            </a:r>
            <a:r>
              <a:rPr lang="tr-TR" dirty="0" smtClean="0"/>
              <a:t>ısın</a:t>
            </a:r>
            <a:r>
              <a:rPr lang="en-US" dirty="0" smtClean="0"/>
              <a:t>da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tr-TR" dirty="0" smtClean="0"/>
              <a:t>çok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/>
              <a:t>alkollerdir</a:t>
            </a:r>
            <a:r>
              <a:rPr lang="en-US" dirty="0"/>
              <a:t>.</a:t>
            </a:r>
          </a:p>
          <a:p>
            <a:pPr lvl="1"/>
            <a:r>
              <a:rPr lang="en-US" dirty="0" err="1" smtClean="0"/>
              <a:t>Ya</a:t>
            </a:r>
            <a:r>
              <a:rPr lang="tr-TR" dirty="0" smtClean="0"/>
              <a:t>ğ</a:t>
            </a:r>
            <a:r>
              <a:rPr lang="en-US" dirty="0" smtClean="0"/>
              <a:t> </a:t>
            </a:r>
            <a:r>
              <a:rPr lang="en-US" dirty="0" err="1"/>
              <a:t>aldehitleri</a:t>
            </a:r>
            <a:r>
              <a:rPr lang="en-US" dirty="0"/>
              <a:t>: </a:t>
            </a:r>
            <a:r>
              <a:rPr lang="en-US" dirty="0" err="1" smtClean="0"/>
              <a:t>Ya</a:t>
            </a:r>
            <a:r>
              <a:rPr lang="tr-TR" dirty="0" smtClean="0"/>
              <a:t>ğ</a:t>
            </a:r>
            <a:r>
              <a:rPr lang="en-US" dirty="0" smtClean="0"/>
              <a:t> </a:t>
            </a:r>
            <a:r>
              <a:rPr lang="en-US" dirty="0" err="1"/>
              <a:t>asitlerinin</a:t>
            </a:r>
            <a:r>
              <a:rPr lang="en-US" dirty="0"/>
              <a:t> </a:t>
            </a:r>
            <a:r>
              <a:rPr lang="en-US" dirty="0" err="1"/>
              <a:t>indirgenmesiyle</a:t>
            </a:r>
            <a:r>
              <a:rPr lang="en-US" dirty="0"/>
              <a:t> </a:t>
            </a:r>
            <a:r>
              <a:rPr lang="en-US" dirty="0" err="1" smtClean="0"/>
              <a:t>olu</a:t>
            </a:r>
            <a:r>
              <a:rPr lang="tr-TR" dirty="0" err="1" smtClean="0"/>
              <a:t>şur</a:t>
            </a:r>
            <a:r>
              <a:rPr lang="tr-TR" dirty="0" smtClean="0"/>
              <a:t>. </a:t>
            </a:r>
            <a:endParaRPr lang="en-US" dirty="0"/>
          </a:p>
          <a:p>
            <a:pPr lvl="1"/>
            <a:r>
              <a:rPr lang="en-US" dirty="0" err="1"/>
              <a:t>Keton</a:t>
            </a:r>
            <a:r>
              <a:rPr lang="en-US" dirty="0"/>
              <a:t> </a:t>
            </a:r>
            <a:r>
              <a:rPr lang="en-US" dirty="0" err="1"/>
              <a:t>cisimleri</a:t>
            </a:r>
            <a:r>
              <a:rPr lang="en-US" dirty="0"/>
              <a:t>: </a:t>
            </a:r>
            <a:r>
              <a:rPr lang="en-US" dirty="0" err="1"/>
              <a:t>Asetoasetik</a:t>
            </a:r>
            <a:r>
              <a:rPr lang="en-US" dirty="0"/>
              <a:t> </a:t>
            </a:r>
            <a:r>
              <a:rPr lang="en-US" dirty="0" err="1"/>
              <a:t>asit</a:t>
            </a:r>
            <a:r>
              <a:rPr lang="en-US" dirty="0"/>
              <a:t>, </a:t>
            </a:r>
            <a:r>
              <a:rPr lang="en-US" dirty="0" err="1" smtClean="0"/>
              <a:t>hidroksibutirik</a:t>
            </a:r>
            <a:r>
              <a:rPr lang="en-US" dirty="0" smtClean="0"/>
              <a:t>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asetondur</a:t>
            </a:r>
            <a:r>
              <a:rPr lang="en-US" dirty="0"/>
              <a:t>.</a:t>
            </a:r>
          </a:p>
          <a:p>
            <a:r>
              <a:rPr lang="tr-TR" b="1" dirty="0" smtClean="0"/>
              <a:t>Diğer </a:t>
            </a:r>
            <a:r>
              <a:rPr lang="en-US" b="1" dirty="0" err="1" smtClean="0"/>
              <a:t>Lipider</a:t>
            </a:r>
            <a:r>
              <a:rPr lang="tr-TR" b="1" dirty="0" smtClean="0"/>
              <a:t> 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/>
              <a:t>zoprenoidler</a:t>
            </a:r>
            <a:r>
              <a:rPr lang="en-US" dirty="0"/>
              <a:t>: </a:t>
            </a:r>
            <a:r>
              <a:rPr lang="en-US" dirty="0" err="1"/>
              <a:t>zopren</a:t>
            </a:r>
            <a:r>
              <a:rPr lang="en-US" dirty="0"/>
              <a:t> </a:t>
            </a:r>
            <a:r>
              <a:rPr lang="en-US" dirty="0" err="1"/>
              <a:t>türevi</a:t>
            </a:r>
            <a:r>
              <a:rPr lang="en-US" dirty="0"/>
              <a:t> </a:t>
            </a:r>
            <a:r>
              <a:rPr lang="en-US" dirty="0" smtClean="0"/>
              <a:t>bile</a:t>
            </a:r>
            <a:r>
              <a:rPr lang="tr-TR" dirty="0" smtClean="0"/>
              <a:t>ş</a:t>
            </a:r>
            <a:r>
              <a:rPr lang="en-US" dirty="0" err="1" smtClean="0"/>
              <a:t>iklerdir</a:t>
            </a:r>
            <a:r>
              <a:rPr lang="en-US" dirty="0"/>
              <a:t>. </a:t>
            </a:r>
            <a:r>
              <a:rPr lang="en-US" dirty="0" err="1"/>
              <a:t>Karotenoidler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steroidler</a:t>
            </a:r>
            <a:r>
              <a:rPr lang="en-US" dirty="0"/>
              <a:t>,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 smtClean="0"/>
              <a:t>izoprenoid</a:t>
            </a:r>
            <a:r>
              <a:rPr lang="tr-TR" dirty="0"/>
              <a:t> </a:t>
            </a:r>
            <a:r>
              <a:rPr lang="en-US" dirty="0" err="1" smtClean="0"/>
              <a:t>lipidlerdir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Vitamin E: </a:t>
            </a:r>
            <a:r>
              <a:rPr lang="en-US" dirty="0" err="1"/>
              <a:t>Tokoferoller</a:t>
            </a:r>
            <a:endParaRPr lang="en-US" dirty="0"/>
          </a:p>
          <a:p>
            <a:pPr lvl="1"/>
            <a:r>
              <a:rPr lang="en-US" dirty="0"/>
              <a:t>Vitamin K: </a:t>
            </a:r>
            <a:r>
              <a:rPr lang="en-US" dirty="0" err="1"/>
              <a:t>Naftokinonlar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95072" y="113732"/>
            <a:ext cx="10363200" cy="610733"/>
          </a:xfrm>
        </p:spPr>
        <p:txBody>
          <a:bodyPr>
            <a:noAutofit/>
          </a:bodyPr>
          <a:lstStyle/>
          <a:p>
            <a:r>
              <a:rPr lang="en-US" sz="2800" dirty="0" err="1"/>
              <a:t>Lipidlerin</a:t>
            </a:r>
            <a:r>
              <a:rPr lang="en-US" sz="2800" dirty="0"/>
              <a:t> </a:t>
            </a:r>
            <a:r>
              <a:rPr lang="tr-TR" sz="2800" dirty="0" smtClean="0"/>
              <a:t>Sınıflandırılmaları-3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909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5072" y="664256"/>
            <a:ext cx="11366306" cy="53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1" y="431250"/>
            <a:ext cx="6577769" cy="340701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r="1289"/>
          <a:stretch/>
        </p:blipFill>
        <p:spPr>
          <a:xfrm>
            <a:off x="9378900" y="431250"/>
            <a:ext cx="2605144" cy="43678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l="5223" t="11535" r="-2486"/>
          <a:stretch/>
        </p:blipFill>
        <p:spPr>
          <a:xfrm>
            <a:off x="2546386" y="3894629"/>
            <a:ext cx="5030071" cy="22593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r="10588"/>
          <a:stretch/>
        </p:blipFill>
        <p:spPr>
          <a:xfrm>
            <a:off x="6856163" y="431250"/>
            <a:ext cx="2439414" cy="27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71" y="3397587"/>
            <a:ext cx="6182383" cy="29242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072" y="505709"/>
            <a:ext cx="11849783" cy="323071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err="1" smtClean="0"/>
              <a:t>Çift</a:t>
            </a:r>
            <a:r>
              <a:rPr lang="en-US" sz="2400" dirty="0" smtClean="0"/>
              <a:t> </a:t>
            </a:r>
            <a:r>
              <a:rPr lang="en-US" sz="2400" dirty="0" err="1"/>
              <a:t>bağlar</a:t>
            </a:r>
            <a:r>
              <a:rPr lang="en-US" sz="2400" dirty="0"/>
              <a:t> </a:t>
            </a:r>
            <a:r>
              <a:rPr lang="en-US" sz="2400" dirty="0" err="1"/>
              <a:t>genellikle</a:t>
            </a:r>
            <a:r>
              <a:rPr lang="en-US" sz="2400" dirty="0"/>
              <a:t> belli </a:t>
            </a:r>
            <a:r>
              <a:rPr lang="en-US" sz="2400" dirty="0" err="1"/>
              <a:t>yerlerde</a:t>
            </a:r>
            <a:r>
              <a:rPr lang="en-US" sz="2400" dirty="0"/>
              <a:t> </a:t>
            </a:r>
            <a:r>
              <a:rPr lang="en-US" sz="2400" dirty="0" err="1"/>
              <a:t>bulunur</a:t>
            </a:r>
            <a:r>
              <a:rPr lang="en-US" sz="2400" dirty="0"/>
              <a:t>; </a:t>
            </a:r>
            <a:r>
              <a:rPr lang="tr-TR" sz="2400" dirty="0" smtClean="0"/>
              <a:t>h</a:t>
            </a:r>
            <a:r>
              <a:rPr lang="en-US" sz="2400" dirty="0" err="1" smtClean="0"/>
              <a:t>erhangi</a:t>
            </a:r>
            <a:r>
              <a:rPr lang="en-US" sz="2400" dirty="0" smtClean="0"/>
              <a:t> bi</a:t>
            </a:r>
            <a:r>
              <a:rPr lang="tr-TR" sz="2400" dirty="0" smtClean="0"/>
              <a:t>r</a:t>
            </a:r>
            <a:r>
              <a:rPr lang="en-US" sz="2400" dirty="0" smtClean="0"/>
              <a:t> </a:t>
            </a:r>
            <a:r>
              <a:rPr lang="en-US" sz="2400" dirty="0" err="1"/>
              <a:t>çift</a:t>
            </a:r>
            <a:r>
              <a:rPr lang="en-US" sz="2400" dirty="0"/>
              <a:t> </a:t>
            </a:r>
            <a:r>
              <a:rPr lang="en-US" sz="2400" dirty="0" err="1" smtClean="0"/>
              <a:t>bağ</a:t>
            </a:r>
            <a:r>
              <a:rPr lang="tr-TR" sz="2400" dirty="0" err="1" smtClean="0"/>
              <a:t>ın</a:t>
            </a:r>
            <a:r>
              <a:rPr lang="en-US" sz="2400" dirty="0" smtClean="0"/>
              <a:t> </a:t>
            </a:r>
            <a:r>
              <a:rPr lang="en-US" sz="2400" dirty="0" err="1"/>
              <a:t>yeri</a:t>
            </a:r>
            <a:r>
              <a:rPr lang="en-US" sz="2400" dirty="0"/>
              <a:t> </a:t>
            </a:r>
            <a:r>
              <a:rPr lang="tr-TR" sz="2400" dirty="0">
                <a:latin typeface="Symbol" panose="05050102010706020507" pitchFamily="18" charset="2"/>
              </a:rPr>
              <a:t>D </a:t>
            </a:r>
            <a:r>
              <a:rPr lang="en-US" sz="2400" dirty="0" smtClean="0"/>
              <a:t>(</a:t>
            </a:r>
            <a:r>
              <a:rPr lang="en-US" sz="2400" dirty="0"/>
              <a:t>delta)</a:t>
            </a:r>
            <a:r>
              <a:rPr lang="en-US" sz="2400" dirty="0" smtClean="0"/>
              <a:t>’</a:t>
            </a:r>
            <a:r>
              <a:rPr lang="tr-TR" sz="2400" dirty="0" err="1" smtClean="0"/>
              <a:t>nın</a:t>
            </a:r>
            <a:r>
              <a:rPr lang="tr-TR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üstüne</a:t>
            </a:r>
            <a:r>
              <a:rPr lang="en-US" sz="2400" dirty="0"/>
              <a:t> </a:t>
            </a:r>
            <a:r>
              <a:rPr lang="en-US" sz="2400" dirty="0" err="1"/>
              <a:t>konulan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sayıyla</a:t>
            </a:r>
            <a:r>
              <a:rPr lang="en-US" sz="2400" dirty="0"/>
              <a:t> </a:t>
            </a:r>
            <a:r>
              <a:rPr lang="en-US" sz="2400" dirty="0" err="1"/>
              <a:t>belirtilir</a:t>
            </a:r>
            <a:r>
              <a:rPr lang="en-US" sz="2400" dirty="0" smtClean="0"/>
              <a:t>.</a:t>
            </a:r>
            <a:r>
              <a:rPr lang="tr-TR" sz="2400" dirty="0" smtClean="0"/>
              <a:t> Bu </a:t>
            </a:r>
            <a:r>
              <a:rPr lang="tr-TR" sz="2400" dirty="0"/>
              <a:t>sayı karboksil ucundan başlayarak kaçıncı karbonda çift bağın </a:t>
            </a:r>
            <a:r>
              <a:rPr lang="tr-TR" sz="2400" dirty="0" smtClean="0"/>
              <a:t>oluştuğunu gösterir.</a:t>
            </a:r>
          </a:p>
          <a:p>
            <a:pPr algn="just"/>
            <a:r>
              <a:rPr lang="tr-TR" sz="2400" dirty="0" smtClean="0"/>
              <a:t>T</a:t>
            </a:r>
            <a:r>
              <a:rPr lang="en-US" sz="2400" dirty="0" err="1" smtClean="0"/>
              <a:t>ek</a:t>
            </a:r>
            <a:r>
              <a:rPr lang="en-US" sz="2400" dirty="0" smtClean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çift</a:t>
            </a:r>
            <a:r>
              <a:rPr lang="en-US" sz="2400" dirty="0"/>
              <a:t> </a:t>
            </a:r>
            <a:r>
              <a:rPr lang="en-US" sz="2400" dirty="0" err="1"/>
              <a:t>bağ</a:t>
            </a:r>
            <a:r>
              <a:rPr lang="en-US" sz="2400" dirty="0"/>
              <a:t> </a:t>
            </a:r>
            <a:r>
              <a:rPr lang="en-US" sz="2400" dirty="0" err="1"/>
              <a:t>içeren</a:t>
            </a:r>
            <a:r>
              <a:rPr lang="en-US" sz="2400" dirty="0"/>
              <a:t> </a:t>
            </a:r>
            <a:r>
              <a:rPr lang="en-US" sz="2400" dirty="0" err="1"/>
              <a:t>yağ</a:t>
            </a:r>
            <a:r>
              <a:rPr lang="en-US" sz="2400" dirty="0"/>
              <a:t> </a:t>
            </a:r>
            <a:r>
              <a:rPr lang="en-US" sz="2400" dirty="0" err="1"/>
              <a:t>asitlerinde</a:t>
            </a:r>
            <a:r>
              <a:rPr lang="en-US" sz="2400" dirty="0"/>
              <a:t>, </a:t>
            </a:r>
            <a:r>
              <a:rPr lang="en-US" sz="2400" dirty="0" err="1"/>
              <a:t>çift</a:t>
            </a:r>
            <a:r>
              <a:rPr lang="en-US" sz="2400" dirty="0"/>
              <a:t> </a:t>
            </a:r>
            <a:r>
              <a:rPr lang="en-US" sz="2400" dirty="0" err="1"/>
              <a:t>bağ</a:t>
            </a:r>
            <a:r>
              <a:rPr lang="en-US" sz="2400" dirty="0"/>
              <a:t> </a:t>
            </a:r>
            <a:r>
              <a:rPr lang="en-US" sz="2400" dirty="0" err="1"/>
              <a:t>genellikle</a:t>
            </a:r>
            <a:r>
              <a:rPr lang="en-US" sz="2400" dirty="0"/>
              <a:t> C-9 </a:t>
            </a:r>
            <a:r>
              <a:rPr lang="en-US" sz="2400" dirty="0" err="1"/>
              <a:t>ve</a:t>
            </a:r>
            <a:r>
              <a:rPr lang="en-US" sz="2400" dirty="0"/>
              <a:t> C-10 </a:t>
            </a:r>
            <a:r>
              <a:rPr lang="en-US" sz="2400" dirty="0" err="1" smtClean="0"/>
              <a:t>aras</a:t>
            </a:r>
            <a:r>
              <a:rPr lang="tr-TR" sz="2400" dirty="0" err="1" smtClean="0"/>
              <a:t>ın</a:t>
            </a:r>
            <a:r>
              <a:rPr lang="en-US" sz="2400" dirty="0" smtClean="0"/>
              <a:t>da (</a:t>
            </a:r>
            <a:r>
              <a:rPr lang="tr-TR" sz="2400" dirty="0" smtClean="0">
                <a:latin typeface="Symbol" panose="05050102010706020507" pitchFamily="18" charset="2"/>
              </a:rPr>
              <a:t>D</a:t>
            </a:r>
            <a:r>
              <a:rPr lang="tr-TR" sz="2400" baseline="30000" dirty="0" smtClean="0">
                <a:latin typeface="Symbol" panose="05050102010706020507" pitchFamily="18" charset="2"/>
              </a:rPr>
              <a:t>9</a:t>
            </a:r>
            <a:r>
              <a:rPr lang="en-US" sz="2400" dirty="0" smtClean="0"/>
              <a:t>) </a:t>
            </a:r>
            <a:r>
              <a:rPr lang="en-US" sz="2400" dirty="0" err="1"/>
              <a:t>bulunur</a:t>
            </a:r>
            <a:r>
              <a:rPr lang="en-US" sz="2400" dirty="0"/>
              <a:t> </a:t>
            </a:r>
            <a:endParaRPr lang="tr-TR" sz="2400" dirty="0" smtClean="0"/>
          </a:p>
          <a:p>
            <a:pPr algn="just"/>
            <a:r>
              <a:rPr lang="en-US" sz="2400" dirty="0" err="1"/>
              <a:t>Araşidonik</a:t>
            </a:r>
            <a:r>
              <a:rPr lang="en-US" sz="2400" dirty="0"/>
              <a:t> </a:t>
            </a:r>
            <a:r>
              <a:rPr lang="en-US" sz="2400" dirty="0" err="1" smtClean="0"/>
              <a:t>asit</a:t>
            </a:r>
            <a:r>
              <a:rPr lang="tr-TR" sz="2400" dirty="0" smtClean="0"/>
              <a:t> hariç, b</a:t>
            </a:r>
            <a:r>
              <a:rPr lang="en-US" sz="2400" dirty="0" err="1" smtClean="0"/>
              <a:t>irden</a:t>
            </a:r>
            <a:r>
              <a:rPr lang="en-US" sz="2400" dirty="0" smtClean="0"/>
              <a:t>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en-US" sz="2400" dirty="0" err="1"/>
              <a:t>çift</a:t>
            </a:r>
            <a:r>
              <a:rPr lang="en-US" sz="2400" dirty="0"/>
              <a:t> </a:t>
            </a:r>
            <a:r>
              <a:rPr lang="en-US" sz="2400" dirty="0" err="1"/>
              <a:t>bağ</a:t>
            </a:r>
            <a:r>
              <a:rPr lang="en-US" sz="2400" dirty="0"/>
              <a:t> </a:t>
            </a:r>
            <a:r>
              <a:rPr lang="en-US" sz="2400" dirty="0" err="1"/>
              <a:t>içeren</a:t>
            </a:r>
            <a:r>
              <a:rPr lang="en-US" sz="2400" dirty="0"/>
              <a:t> </a:t>
            </a:r>
            <a:r>
              <a:rPr lang="en-US" sz="2400" dirty="0" err="1"/>
              <a:t>yağ</a:t>
            </a:r>
            <a:r>
              <a:rPr lang="en-US" sz="2400" dirty="0"/>
              <a:t> </a:t>
            </a:r>
            <a:r>
              <a:rPr lang="en-US" sz="2400" dirty="0" err="1"/>
              <a:t>asitlerinin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çift</a:t>
            </a:r>
            <a:r>
              <a:rPr lang="en-US" sz="2400" dirty="0"/>
              <a:t> </a:t>
            </a:r>
            <a:r>
              <a:rPr lang="en-US" sz="2400" dirty="0" err="1"/>
              <a:t>bağları</a:t>
            </a:r>
            <a:r>
              <a:rPr lang="en-US" sz="2400" dirty="0"/>
              <a:t> da </a:t>
            </a:r>
            <a:r>
              <a:rPr lang="en-US" sz="2400" dirty="0" err="1"/>
              <a:t>genellikle</a:t>
            </a:r>
            <a:r>
              <a:rPr lang="en-US" sz="2400" dirty="0"/>
              <a:t> </a:t>
            </a:r>
            <a:r>
              <a:rPr lang="tr-TR" sz="2400" dirty="0" smtClean="0">
                <a:latin typeface="Symbol" panose="05050102010706020507" pitchFamily="18" charset="2"/>
              </a:rPr>
              <a:t>D</a:t>
            </a:r>
            <a:r>
              <a:rPr lang="tr-TR" sz="2400" baseline="30000" dirty="0" smtClean="0">
                <a:latin typeface="Symbol" panose="05050102010706020507" pitchFamily="18" charset="2"/>
              </a:rPr>
              <a:t>12 </a:t>
            </a:r>
            <a:r>
              <a:rPr lang="en-US" sz="2400" i="1" dirty="0" smtClean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tr-TR" sz="2400" dirty="0" smtClean="0">
                <a:latin typeface="Symbol" panose="05050102010706020507" pitchFamily="18" charset="2"/>
              </a:rPr>
              <a:t>D</a:t>
            </a:r>
            <a:r>
              <a:rPr lang="tr-TR" sz="2400" baseline="30000" dirty="0" smtClean="0">
                <a:latin typeface="Symbol" panose="05050102010706020507" pitchFamily="18" charset="2"/>
              </a:rPr>
              <a:t>15  </a:t>
            </a:r>
            <a:r>
              <a:rPr lang="en-US" sz="2400" dirty="0" err="1" smtClean="0"/>
              <a:t>şeklindedir</a:t>
            </a:r>
            <a:r>
              <a:rPr lang="tr-TR" sz="2400" dirty="0" smtClean="0"/>
              <a:t>.</a:t>
            </a:r>
            <a:endParaRPr lang="en-US" sz="2400" dirty="0"/>
          </a:p>
          <a:p>
            <a:pPr algn="just"/>
            <a:r>
              <a:rPr lang="en-US" sz="2400" dirty="0" err="1"/>
              <a:t>Yağ</a:t>
            </a:r>
            <a:r>
              <a:rPr lang="en-US" sz="2400" dirty="0"/>
              <a:t> </a:t>
            </a:r>
            <a:r>
              <a:rPr lang="en-US" sz="2400" dirty="0" err="1"/>
              <a:t>asitleri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onları</a:t>
            </a:r>
            <a:r>
              <a:rPr lang="en-US" sz="2400" dirty="0"/>
              <a:t> </a:t>
            </a:r>
            <a:r>
              <a:rPr lang="en-US" sz="2400" dirty="0" err="1"/>
              <a:t>içeren</a:t>
            </a:r>
            <a:r>
              <a:rPr lang="en-US" sz="2400" dirty="0"/>
              <a:t> </a:t>
            </a:r>
            <a:r>
              <a:rPr lang="en-US" sz="2400" dirty="0" err="1"/>
              <a:t>bileşiklerin</a:t>
            </a:r>
            <a:r>
              <a:rPr lang="en-US" sz="2400" dirty="0"/>
              <a:t> </a:t>
            </a:r>
            <a:r>
              <a:rPr lang="en-US" sz="2400" dirty="0" err="1"/>
              <a:t>fiziksel</a:t>
            </a:r>
            <a:r>
              <a:rPr lang="en-US" sz="2400" dirty="0"/>
              <a:t> </a:t>
            </a:r>
            <a:r>
              <a:rPr lang="en-US" sz="2400" dirty="0" err="1"/>
              <a:t>özellikleri</a:t>
            </a:r>
            <a:r>
              <a:rPr lang="en-US" sz="2400" dirty="0"/>
              <a:t> </a:t>
            </a:r>
            <a:r>
              <a:rPr lang="tr-TR" sz="2400" dirty="0" smtClean="0"/>
              <a:t>genellikle </a:t>
            </a:r>
            <a:r>
              <a:rPr lang="en-US" sz="2400" dirty="0" err="1" smtClean="0"/>
              <a:t>hidrokarbon</a:t>
            </a:r>
            <a:r>
              <a:rPr lang="en-US" sz="2400" dirty="0" smtClean="0"/>
              <a:t> </a:t>
            </a:r>
            <a:r>
              <a:rPr lang="en-US" sz="2400" dirty="0" err="1"/>
              <a:t>zincirlerinin</a:t>
            </a:r>
            <a:r>
              <a:rPr lang="en-US" sz="2400" dirty="0"/>
              <a:t> </a:t>
            </a:r>
            <a:r>
              <a:rPr lang="en-US" sz="2400" dirty="0" err="1"/>
              <a:t>uzunlukları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 smtClean="0"/>
              <a:t>doymamış</a:t>
            </a:r>
            <a:r>
              <a:rPr lang="tr-TR" sz="2400" dirty="0" smtClean="0"/>
              <a:t>l</a:t>
            </a:r>
            <a:r>
              <a:rPr lang="en-US" sz="2400" dirty="0" err="1" smtClean="0"/>
              <a:t>ık</a:t>
            </a:r>
            <a:r>
              <a:rPr lang="en-US" sz="2400" dirty="0" smtClean="0"/>
              <a:t> </a:t>
            </a:r>
            <a:r>
              <a:rPr lang="en-US" sz="2400" dirty="0" err="1"/>
              <a:t>dereceleriyle</a:t>
            </a:r>
            <a:r>
              <a:rPr lang="en-US" sz="2400" dirty="0"/>
              <a:t> </a:t>
            </a:r>
            <a:r>
              <a:rPr lang="tr-TR" sz="2400" dirty="0" smtClean="0"/>
              <a:t>belirlenir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2608" y="24958"/>
            <a:ext cx="10363200" cy="563562"/>
          </a:xfrm>
        </p:spPr>
        <p:txBody>
          <a:bodyPr>
            <a:normAutofit fontScale="90000"/>
          </a:bodyPr>
          <a:lstStyle/>
          <a:p>
            <a:r>
              <a:rPr lang="tr-TR" sz="2800" dirty="0" smtClean="0"/>
              <a:t>Yağ Asitleri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2608" y="3267402"/>
            <a:ext cx="4966138" cy="318460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597" y="3368476"/>
            <a:ext cx="4787913" cy="27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 plan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plan presentation" id="{3E9F0E27-4B3B-4D32-ACE0-136FB2759A95}" vid="{A4BCEBB7-3AD0-460E-BECB-303D18741B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56D85F-F071-4918-8CFE-64DCC814D4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plan presentation</Template>
  <TotalTime>0</TotalTime>
  <Words>949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Comic Sans MS</vt:lpstr>
      <vt:lpstr>Symbol</vt:lpstr>
      <vt:lpstr>Wingdings 2</vt:lpstr>
      <vt:lpstr>Business plan presentation</vt:lpstr>
      <vt:lpstr>LİPİTLER</vt:lpstr>
      <vt:lpstr>Lipitlerin genel özellikleri-1</vt:lpstr>
      <vt:lpstr>PowerPoint Presentation</vt:lpstr>
      <vt:lpstr>Lipidlerin Sınıflandırılmaları-1</vt:lpstr>
      <vt:lpstr>Lipidlerin Sınıflandırılmaları-2</vt:lpstr>
      <vt:lpstr>Lipidlerin Sınıflandırılmaları-3</vt:lpstr>
      <vt:lpstr>PowerPoint Presentation</vt:lpstr>
      <vt:lpstr>PowerPoint Presentation</vt:lpstr>
      <vt:lpstr>Yağ Asitleri</vt:lpstr>
      <vt:lpstr>Steroller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2017-03-10T21:32:53Z</dcterms:created>
  <dcterms:modified xsi:type="dcterms:W3CDTF">2018-04-25T18:50:35Z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TC034606629991</vt:lpwstr>
  </property>
</Properties>
</file>