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9"/>
  </p:notesMasterIdLst>
  <p:sldIdLst>
    <p:sldId id="1082" r:id="rId4"/>
    <p:sldId id="1104" r:id="rId5"/>
    <p:sldId id="1115" r:id="rId6"/>
    <p:sldId id="1116" r:id="rId7"/>
    <p:sldId id="1117" r:id="rId8"/>
    <p:sldId id="1118" r:id="rId9"/>
    <p:sldId id="1119" r:id="rId10"/>
    <p:sldId id="1120" r:id="rId11"/>
    <p:sldId id="1121" r:id="rId12"/>
    <p:sldId id="1122" r:id="rId13"/>
    <p:sldId id="1123" r:id="rId14"/>
    <p:sldId id="1124" r:id="rId15"/>
    <p:sldId id="1125" r:id="rId16"/>
    <p:sldId id="1113" r:id="rId17"/>
    <p:sldId id="1114" r:id="rId1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3/3/2020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3/3/2020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3/3/2020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3/3/2020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3/3/2020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3/3/2020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3/3/2020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3/3/2020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3/3/2020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3/3/2020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3/3/2020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3/3/2020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3/3/2020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3/3/2020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3/3/2020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3/3/2020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3/3/2020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3/3/2020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3/3/2020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3/3/2020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3/3/2020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3/3/2020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3/3/2020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3/3/2020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2" Type="http://schemas.openxmlformats.org/officeDocument/2006/relationships/hyperlink" Target="https://www.aof.com.tr/orgutsel-davranis-unite-1-8-ders-notlari-pdf.html" TargetMode="External"/><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340</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Örgütsel Davranış ve Liderlik</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 </a:t>
            </a:r>
            <a:r>
              <a:rPr lang="tr-TR" sz="1600" b="1" dirty="0" err="1" smtClean="0">
                <a:effectLst/>
                <a:latin typeface="Arial" panose="020B0604020202020204" pitchFamily="34" charset="0"/>
                <a:ea typeface="Times New Roman" panose="02020603050405020304" pitchFamily="18" charset="0"/>
                <a:cs typeface="Arial" panose="020B0604020202020204" pitchFamily="34" charset="0"/>
              </a:rPr>
              <a:t>Duhan</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 KALKAN</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4097725"/>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200" dirty="0">
                <a:latin typeface="Arial" panose="020B0604020202020204" pitchFamily="34" charset="0"/>
                <a:cs typeface="Arial" panose="020B0604020202020204" pitchFamily="34" charset="0"/>
              </a:rPr>
              <a:t>Ayrıca müşterilerinin ve çalışanlarının çıkarlarını gözeten, etkinliği ve verimliliğini ön planda tutan, gelişmeler ve rekabete kolay uyum sağlayabilecek esnekliğe sahip </a:t>
            </a:r>
            <a:r>
              <a:rPr lang="tr-TR" sz="1200" dirty="0" err="1">
                <a:latin typeface="Arial" panose="020B0604020202020204" pitchFamily="34" charset="0"/>
                <a:cs typeface="Arial" panose="020B0604020202020204" pitchFamily="34" charset="0"/>
              </a:rPr>
              <a:t>organizasyonel</a:t>
            </a:r>
            <a:r>
              <a:rPr lang="tr-TR" sz="1200" dirty="0">
                <a:latin typeface="Arial" panose="020B0604020202020204" pitchFamily="34" charset="0"/>
                <a:cs typeface="Arial" panose="020B0604020202020204" pitchFamily="34" charset="0"/>
              </a:rPr>
              <a:t> yapılar oluşturmaktır. Buradaki temel unsur, işletmelerdeki insan </a:t>
            </a:r>
            <a:r>
              <a:rPr lang="tr-TR" sz="1200" dirty="0" smtClean="0">
                <a:latin typeface="Arial" panose="020B0604020202020204" pitchFamily="34" charset="0"/>
                <a:cs typeface="Arial" panose="020B0604020202020204" pitchFamily="34" charset="0"/>
              </a:rPr>
              <a:t>faktörüdür.</a:t>
            </a:r>
          </a:p>
          <a:p>
            <a:pPr marL="285750" indent="-285750" algn="just">
              <a:lnSpc>
                <a:spcPct val="200000"/>
              </a:lnSpc>
              <a:buFont typeface="Wingdings" panose="05000000000000000000" pitchFamily="2" charset="2"/>
              <a:buChar char="Ø"/>
            </a:pPr>
            <a:r>
              <a:rPr lang="tr-TR" sz="1200" dirty="0" smtClean="0">
                <a:latin typeface="Arial" panose="020B0604020202020204" pitchFamily="34" charset="0"/>
                <a:cs typeface="Arial" panose="020B0604020202020204" pitchFamily="34" charset="0"/>
              </a:rPr>
              <a:t>Çalışanların </a:t>
            </a:r>
            <a:r>
              <a:rPr lang="tr-TR" sz="1200" dirty="0">
                <a:latin typeface="Arial" panose="020B0604020202020204" pitchFamily="34" charset="0"/>
                <a:cs typeface="Arial" panose="020B0604020202020204" pitchFamily="34" charset="0"/>
              </a:rPr>
              <a:t>bilgi, yetenek ve davranışlarını çağın gereksinimlerine uyumlaştırmaksızın, yalnızca teknoloji, süreç ve yapılarda değişiklik yapan örgütler uzun dönemli başarılar elde etmede yetersiz kalacaklardır. Bu bağlamda örgütlerin daha hızlı, güçlü, etkili, karlı olmaları ve daha iyi hizmet vermeleri gerektiği rekabet ortamında, yetkileri arttırılmış ve daha aktif hale getirilmiş insan kaynağının oluşturulması temel bir zorunluluk olarak kabul edilmektedir (Koç, 2014</a:t>
            </a:r>
            <a:r>
              <a:rPr lang="tr-TR" sz="1200" dirty="0" smtClean="0">
                <a:latin typeface="Arial" panose="020B0604020202020204" pitchFamily="34" charset="0"/>
                <a:cs typeface="Arial" panose="020B0604020202020204" pitchFamily="34" charset="0"/>
              </a:rPr>
              <a:t>).</a:t>
            </a:r>
          </a:p>
          <a:p>
            <a:pPr marL="285750" indent="-285750" algn="just">
              <a:lnSpc>
                <a:spcPct val="200000"/>
              </a:lnSpc>
              <a:buFont typeface="Wingdings" panose="05000000000000000000" pitchFamily="2" charset="2"/>
              <a:buChar char="Ø"/>
            </a:pPr>
            <a:r>
              <a:rPr lang="tr-TR" sz="1200" dirty="0" smtClean="0">
                <a:latin typeface="Arial" panose="020B0604020202020204" pitchFamily="34" charset="0"/>
                <a:cs typeface="Arial" panose="020B0604020202020204" pitchFamily="34" charset="0"/>
              </a:rPr>
              <a:t>Sonuç </a:t>
            </a:r>
            <a:r>
              <a:rPr lang="tr-TR" sz="1200" dirty="0">
                <a:latin typeface="Arial" panose="020B0604020202020204" pitchFamily="34" charset="0"/>
                <a:cs typeface="Arial" panose="020B0604020202020204" pitchFamily="34" charset="0"/>
              </a:rPr>
              <a:t>olarak örgütsel değişim ihtiyacı, bazen kurumun kendi iç bünyesinden gelen bir dürtü olarak ortaya çıkabileceği gibi, bazen ve çoğunlukla da, dış çevredeki değişimlere ayak uydurma ya da dış çevrenin kurallarına uyum sağlamak amacıyla da yapılabilir. (Uslu, 2006, s. 6) </a:t>
            </a:r>
            <a:endParaRPr lang="tr-TR" sz="12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13969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3046988"/>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200" dirty="0">
                <a:latin typeface="Arial" panose="020B0604020202020204" pitchFamily="34" charset="0"/>
                <a:cs typeface="Arial" panose="020B0604020202020204" pitchFamily="34" charset="0"/>
              </a:rPr>
              <a:t>ÖRGÜTSEL DEĞİŞİMİN </a:t>
            </a:r>
            <a:r>
              <a:rPr lang="tr-TR" sz="1200" dirty="0" smtClean="0">
                <a:latin typeface="Arial" panose="020B0604020202020204" pitchFamily="34" charset="0"/>
                <a:cs typeface="Arial" panose="020B0604020202020204" pitchFamily="34" charset="0"/>
              </a:rPr>
              <a:t>TÜRLERİ</a:t>
            </a:r>
          </a:p>
          <a:p>
            <a:pPr marL="285750" indent="-285750" algn="just">
              <a:lnSpc>
                <a:spcPct val="200000"/>
              </a:lnSpc>
              <a:buFont typeface="Wingdings" panose="05000000000000000000" pitchFamily="2" charset="2"/>
              <a:buChar char="Ø"/>
            </a:pPr>
            <a:r>
              <a:rPr lang="tr-TR" sz="1200" dirty="0">
                <a:latin typeface="Arial" panose="020B0604020202020204" pitchFamily="34" charset="0"/>
                <a:cs typeface="Arial" panose="020B0604020202020204" pitchFamily="34" charset="0"/>
              </a:rPr>
              <a:t>Planlı-Plansız değişim, yapılacak değişimin önceden hesaplanması ile ilgili bir uygulamadır. Yapılan ya da yapılacak değişimin süreçler üzerinde daha etkin bir şekilde işleyişinin sağlanmasına yönelik bir değişim türü olup değişimin kontrol altında tutulduğu bir yöntem olması sebebiyle olumsuz sonuçların çıkma oranı düşüktür. Bu yöntemde değişimi kontrol altında değişim uzmanı tutar ve çalışanların işbirliği içinde olmasını, sorunlara uygun ve geçerli çözüm elde etmek için uğraş verilmektedir (Basım, Şeşen ve Çetin, 2009, s.22). Planlı değişim, değişim sürecinin her seviyesinin önceden kararlaştırılıp planlandığı ve uygulandığı bir değişim modeli olup plansız değişim, önceden düşünülmeyen, örgütün bir plana bağlı kalmadan değişmesini belirtmektedir</a:t>
            </a:r>
            <a:endParaRPr lang="tr-TR" sz="12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84173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3359061"/>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200" dirty="0">
                <a:latin typeface="Arial" panose="020B0604020202020204" pitchFamily="34" charset="0"/>
                <a:cs typeface="Arial" panose="020B0604020202020204" pitchFamily="34" charset="0"/>
              </a:rPr>
              <a:t>Makro ve mikro değişim, örgütte değişime tabi olacak nicelik ile ilgilidir. Makro değişim, örgütün bir bütün olarak tamamının değişme konusu yapılmasını ifade eder (Koçel, 2007, s.691). Örgüt geliştirme olarak bilinen bu değişim örgütün bir bütün olarak performansının yükseltilmesini amaçlamaktadır. Şencan (2007) örgütsel gelişmeyi örgütü iyileştirme stratejilerinin hepsini kapsayacak kadar geniş bir konudur. Örgütün inançlarını, değerlerini ve kültürel yapısını değiştirmek amacıyla kullanılan karmaşık bir eğitim stratejisidir. Örgüt geliştirme uygulamalarında örgütün etkinlik ve sağlığını arttırmaya yönelik olarak davranış bilimlerinin bilgilerinden yararlanılır. Örgütlerin denetim, etkinlik, değişime ayak uydurulması vb. konularda zaman içinde ortaya çıkan sorunları ortadan kaldırmak için stratejilerin, yapısal özelliklerin, prosedürlerin gözden geçirilmesine ve yeniden oluşturulmasına örgüt geliştirme olarak tanımlamıştır. </a:t>
            </a:r>
            <a:endParaRPr lang="tr-TR" sz="12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73719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3903441"/>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Aktif ve pasif değişim ise, örgütün dış çevresine etkisi olarak ifade edilebilmektedir. Örgütün dış çevreden gelen uyarıcılara uyum sağlamak için kendi bünyesinde yaptığı değişim pasif; örgütün yenilik yaparak dış çevreyi etkilemesi ve değiştirmesi aktif değişim olarak ifade edilmektedir. Değişim küçük ilerlemeler ya da kökten yapılması da değişimin farklı bir ayrıma gidilmesine neden olmuştur. Birinci yaklaşımın (</a:t>
            </a:r>
            <a:r>
              <a:rPr lang="tr-TR" sz="1400" dirty="0" err="1">
                <a:latin typeface="Arial" panose="020B0604020202020204" pitchFamily="34" charset="0"/>
                <a:cs typeface="Arial" panose="020B0604020202020204" pitchFamily="34" charset="0"/>
              </a:rPr>
              <a:t>kaizen</a:t>
            </a:r>
            <a:r>
              <a:rPr lang="tr-TR" sz="1400" dirty="0">
                <a:latin typeface="Arial" panose="020B0604020202020204" pitchFamily="34" charset="0"/>
                <a:cs typeface="Arial" panose="020B0604020202020204" pitchFamily="34" charset="0"/>
              </a:rPr>
              <a:t>), ikinci değişim yaklaşımın süreç geliştirme (</a:t>
            </a:r>
            <a:r>
              <a:rPr lang="tr-TR" sz="1400" dirty="0" err="1">
                <a:latin typeface="Arial" panose="020B0604020202020204" pitchFamily="34" charset="0"/>
                <a:cs typeface="Arial" panose="020B0604020202020204" pitchFamily="34" charset="0"/>
              </a:rPr>
              <a:t>reengineering</a:t>
            </a:r>
            <a:r>
              <a:rPr lang="tr-TR" sz="1400" dirty="0">
                <a:latin typeface="Arial" panose="020B0604020202020204" pitchFamily="34" charset="0"/>
                <a:cs typeface="Arial" panose="020B0604020202020204" pitchFamily="34" charset="0"/>
              </a:rPr>
              <a:t>) olarak bilindiğini ifade etmiştir (Koçel, 2007, s.692</a:t>
            </a:r>
            <a:r>
              <a:rPr lang="tr-TR" sz="1400" dirty="0" smtClean="0">
                <a:latin typeface="Arial" panose="020B0604020202020204" pitchFamily="34" charset="0"/>
                <a:cs typeface="Arial" panose="020B0604020202020204" pitchFamily="34" charset="0"/>
              </a:rPr>
              <a:t>).</a:t>
            </a:r>
          </a:p>
          <a:p>
            <a:pPr marL="285750" indent="-285750" algn="just">
              <a:lnSpc>
                <a:spcPct val="20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Yavaş değişim, örgütlerin dış çevresinde meydana gelen değişimlere yavaş yavaş ve sürekli tepki vererek kendilerini geliştirmesi ve değiştirmesidir. Radikal değişim ise örgütlerdeki kısa süreli ve köklü değişimleri ifade etmektedir (Toker, 2007, s.8). </a:t>
            </a:r>
            <a:endParaRPr lang="tr-TR" sz="1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14935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5255285"/>
          </a:xfrm>
          <a:prstGeom prst="rect">
            <a:avLst/>
          </a:prstGeom>
        </p:spPr>
        <p:txBody>
          <a:bodyPr wrap="square">
            <a:spAutoFit/>
          </a:bodyPr>
          <a:lstStyle/>
          <a:p>
            <a:pPr algn="ctr">
              <a:lnSpc>
                <a:spcPct val="150000"/>
              </a:lnSpc>
            </a:pPr>
            <a:r>
              <a:rPr lang="tr-TR" sz="1100" b="1" dirty="0" smtClean="0">
                <a:latin typeface="Arial" panose="020B0604020202020204" pitchFamily="34" charset="0"/>
                <a:cs typeface="Arial" panose="020B0604020202020204" pitchFamily="34" charset="0"/>
              </a:rPr>
              <a:t>KAYNAKLAR</a:t>
            </a:r>
          </a:p>
          <a:p>
            <a:pPr marL="285750" indent="-285750" algn="just">
              <a:lnSpc>
                <a:spcPct val="150000"/>
              </a:lnSpc>
              <a:buFont typeface="Wingdings" panose="05000000000000000000" pitchFamily="2" charset="2"/>
              <a:buChar char="Ø"/>
            </a:pPr>
            <a:r>
              <a:rPr lang="tr-TR" sz="1100" dirty="0" smtClean="0">
                <a:latin typeface="Arial" panose="020B0604020202020204" pitchFamily="34" charset="0"/>
                <a:cs typeface="Arial" panose="020B0604020202020204" pitchFamily="34" charset="0"/>
              </a:rPr>
              <a:t>Davranış </a:t>
            </a:r>
            <a:r>
              <a:rPr lang="tr-TR" sz="1100" dirty="0">
                <a:latin typeface="Arial" panose="020B0604020202020204" pitchFamily="34" charset="0"/>
                <a:cs typeface="Arial" panose="020B0604020202020204" pitchFamily="34" charset="0"/>
              </a:rPr>
              <a:t>Bilimlerine Giriş ve Örgütlerde Davranış, </a:t>
            </a:r>
            <a:r>
              <a:rPr lang="tr-TR" sz="1100" dirty="0" err="1">
                <a:latin typeface="Arial" panose="020B0604020202020204" pitchFamily="34" charset="0"/>
                <a:cs typeface="Arial" panose="020B0604020202020204" pitchFamily="34" charset="0"/>
              </a:rPr>
              <a:t>M.Şerif</a:t>
            </a:r>
            <a:r>
              <a:rPr lang="tr-TR" sz="1100" dirty="0">
                <a:latin typeface="Arial" panose="020B0604020202020204" pitchFamily="34" charset="0"/>
                <a:cs typeface="Arial" panose="020B0604020202020204" pitchFamily="34" charset="0"/>
              </a:rPr>
              <a:t> Şimşek ve Diğerleri, Adim Matbaacılık, Konya, </a:t>
            </a:r>
            <a:r>
              <a:rPr lang="tr-TR" sz="1100" dirty="0" smtClean="0">
                <a:latin typeface="Arial" panose="020B0604020202020204" pitchFamily="34" charset="0"/>
                <a:cs typeface="Arial" panose="020B0604020202020204" pitchFamily="34" charset="0"/>
              </a:rPr>
              <a:t>2003.</a:t>
            </a:r>
          </a:p>
          <a:p>
            <a:pPr marL="285750" indent="-285750" algn="just">
              <a:lnSpc>
                <a:spcPct val="150000"/>
              </a:lnSpc>
              <a:buFont typeface="Wingdings" panose="05000000000000000000" pitchFamily="2" charset="2"/>
              <a:buChar char="Ø"/>
            </a:pPr>
            <a:r>
              <a:rPr lang="tr-TR" sz="1100" dirty="0" smtClean="0">
                <a:latin typeface="Arial" panose="020B0604020202020204" pitchFamily="34" charset="0"/>
                <a:cs typeface="Arial" panose="020B0604020202020204" pitchFamily="34" charset="0"/>
              </a:rPr>
              <a:t>Örgütsel </a:t>
            </a:r>
            <a:r>
              <a:rPr lang="tr-TR" sz="1100" dirty="0">
                <a:latin typeface="Arial" panose="020B0604020202020204" pitchFamily="34" charset="0"/>
                <a:cs typeface="Arial" panose="020B0604020202020204" pitchFamily="34" charset="0"/>
              </a:rPr>
              <a:t>Davranış ve Yönetim Psikolojisi, Erol Eren, Beta Yayınları, İstanbul, </a:t>
            </a:r>
            <a:r>
              <a:rPr lang="tr-TR" sz="1100" dirty="0" smtClean="0">
                <a:latin typeface="Arial" panose="020B0604020202020204" pitchFamily="34" charset="0"/>
                <a:cs typeface="Arial" panose="020B0604020202020204" pitchFamily="34" charset="0"/>
              </a:rPr>
              <a:t>2008.</a:t>
            </a:r>
          </a:p>
          <a:p>
            <a:pPr marL="285750" indent="-285750" algn="just">
              <a:lnSpc>
                <a:spcPct val="150000"/>
              </a:lnSpc>
              <a:buFont typeface="Wingdings" panose="05000000000000000000" pitchFamily="2" charset="2"/>
              <a:buChar char="Ø"/>
            </a:pPr>
            <a:r>
              <a:rPr lang="tr-TR" sz="1100" dirty="0" smtClean="0">
                <a:latin typeface="Arial" panose="020B0604020202020204" pitchFamily="34" charset="0"/>
                <a:cs typeface="Arial" panose="020B0604020202020204" pitchFamily="34" charset="0"/>
                <a:hlinkClick r:id="rId2"/>
              </a:rPr>
              <a:t>https</a:t>
            </a:r>
            <a:r>
              <a:rPr lang="tr-TR" sz="1100" dirty="0">
                <a:latin typeface="Arial" panose="020B0604020202020204" pitchFamily="34" charset="0"/>
                <a:cs typeface="Arial" panose="020B0604020202020204" pitchFamily="34" charset="0"/>
                <a:hlinkClick r:id="rId2"/>
              </a:rPr>
              <a:t>://</a:t>
            </a:r>
            <a:r>
              <a:rPr lang="tr-TR" sz="1100" dirty="0" smtClean="0">
                <a:latin typeface="Arial" panose="020B0604020202020204" pitchFamily="34" charset="0"/>
                <a:cs typeface="Arial" panose="020B0604020202020204" pitchFamily="34" charset="0"/>
                <a:hlinkClick r:id="rId2"/>
              </a:rPr>
              <a:t>www.aof.com.tr/orgutsel-davranis-unite-1-8-ders-notlari-pdf.html</a:t>
            </a:r>
            <a:endParaRPr lang="tr-TR" sz="11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100" dirty="0" smtClean="0">
                <a:latin typeface="Arial" panose="020B0604020202020204" pitchFamily="34" charset="0"/>
                <a:cs typeface="Arial" panose="020B0604020202020204" pitchFamily="34" charset="0"/>
              </a:rPr>
              <a:t>Final </a:t>
            </a:r>
            <a:r>
              <a:rPr lang="tr-TR" sz="1100" dirty="0">
                <a:latin typeface="Arial" panose="020B0604020202020204" pitchFamily="34" charset="0"/>
                <a:cs typeface="Arial" panose="020B0604020202020204" pitchFamily="34" charset="0"/>
              </a:rPr>
              <a:t>Yayınları Felsefe Grubu Konu Anlatım Kitabı, </a:t>
            </a:r>
            <a:r>
              <a:rPr lang="tr-TR" sz="1100" dirty="0" smtClean="0">
                <a:latin typeface="Arial" panose="020B0604020202020204" pitchFamily="34" charset="0"/>
                <a:cs typeface="Arial" panose="020B0604020202020204" pitchFamily="34" charset="0"/>
              </a:rPr>
              <a:t>s.151-152</a:t>
            </a:r>
          </a:p>
          <a:p>
            <a:pPr marL="285750" indent="-285750" algn="just">
              <a:lnSpc>
                <a:spcPct val="150000"/>
              </a:lnSpc>
              <a:buFont typeface="Wingdings" panose="05000000000000000000" pitchFamily="2" charset="2"/>
              <a:buChar char="Ø"/>
            </a:pPr>
            <a:r>
              <a:rPr lang="tr-TR" sz="1100" dirty="0">
                <a:latin typeface="Arial" panose="020B0604020202020204" pitchFamily="34" charset="0"/>
                <a:cs typeface="Arial" panose="020B0604020202020204" pitchFamily="34" charset="0"/>
              </a:rPr>
              <a:t>Atatürk Üniversitesi İktisadi ve İdari Bilimler Dergisi, Cilt: 23, Sayı: 3, </a:t>
            </a:r>
            <a:r>
              <a:rPr lang="tr-TR" sz="1100" dirty="0" smtClean="0">
                <a:latin typeface="Arial" panose="020B0604020202020204" pitchFamily="34" charset="0"/>
                <a:cs typeface="Arial" panose="020B0604020202020204" pitchFamily="34" charset="0"/>
              </a:rPr>
              <a:t>2009</a:t>
            </a:r>
          </a:p>
          <a:p>
            <a:pPr marL="285750" indent="-285750" algn="just">
              <a:lnSpc>
                <a:spcPct val="150000"/>
              </a:lnSpc>
              <a:buFont typeface="Wingdings" panose="05000000000000000000" pitchFamily="2" charset="2"/>
              <a:buChar char="Ø"/>
            </a:pPr>
            <a:r>
              <a:rPr lang="en-US" sz="1100" dirty="0" err="1">
                <a:latin typeface="Arial" panose="020B0604020202020204" pitchFamily="34" charset="0"/>
                <a:cs typeface="Arial" panose="020B0604020202020204" pitchFamily="34" charset="0"/>
              </a:rPr>
              <a:t>Okpara</a:t>
            </a:r>
            <a:r>
              <a:rPr lang="en-US" sz="1100" dirty="0">
                <a:latin typeface="Arial" panose="020B0604020202020204" pitchFamily="34" charset="0"/>
                <a:cs typeface="Arial" panose="020B0604020202020204" pitchFamily="34" charset="0"/>
              </a:rPr>
              <a:t>, J.O. (2006) “The Relationship Of Personal Characteristics And Job Satisfaction: A Study Of Nigerian Managers İn The Oil Industry”, The Journal Of American Academy Of Business, Vol. 10, No.1, P.50 </a:t>
            </a:r>
            <a:endParaRPr lang="tr-TR" sz="11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100" dirty="0" err="1" smtClean="0">
                <a:latin typeface="Arial" panose="020B0604020202020204" pitchFamily="34" charset="0"/>
                <a:cs typeface="Arial" panose="020B0604020202020204" pitchFamily="34" charset="0"/>
              </a:rPr>
              <a:t>Barutçugil</a:t>
            </a:r>
            <a:r>
              <a:rPr lang="tr-TR" sz="1100" dirty="0">
                <a:latin typeface="Arial" panose="020B0604020202020204" pitchFamily="34" charset="0"/>
                <a:cs typeface="Arial" panose="020B0604020202020204" pitchFamily="34" charset="0"/>
              </a:rPr>
              <a:t>, İ.(2004) Stratejik İnsan Kaynakları Yönetimi, Kariyer Yayıncılık, İstanbul. </a:t>
            </a:r>
            <a:endParaRPr lang="tr-TR" sz="11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100" dirty="0" err="1">
                <a:latin typeface="Arial" panose="020B0604020202020204" pitchFamily="34" charset="0"/>
                <a:cs typeface="Arial" panose="020B0604020202020204" pitchFamily="34" charset="0"/>
              </a:rPr>
              <a:t>Garcia-Bernal</a:t>
            </a:r>
            <a:r>
              <a:rPr lang="tr-TR" sz="1100" dirty="0">
                <a:latin typeface="Arial" panose="020B0604020202020204" pitchFamily="34" charset="0"/>
                <a:cs typeface="Arial" panose="020B0604020202020204" pitchFamily="34" charset="0"/>
              </a:rPr>
              <a:t>, J., </a:t>
            </a:r>
            <a:r>
              <a:rPr lang="tr-TR" sz="1100" dirty="0" err="1">
                <a:latin typeface="Arial" panose="020B0604020202020204" pitchFamily="34" charset="0"/>
                <a:cs typeface="Arial" panose="020B0604020202020204" pitchFamily="34" charset="0"/>
              </a:rPr>
              <a:t>Gargallo-Castel</a:t>
            </a:r>
            <a:r>
              <a:rPr lang="tr-TR" sz="1100" dirty="0">
                <a:latin typeface="Arial" panose="020B0604020202020204" pitchFamily="34" charset="0"/>
                <a:cs typeface="Arial" panose="020B0604020202020204" pitchFamily="34" charset="0"/>
              </a:rPr>
              <a:t> A., </a:t>
            </a:r>
            <a:r>
              <a:rPr lang="tr-TR" sz="1100" dirty="0" err="1">
                <a:latin typeface="Arial" panose="020B0604020202020204" pitchFamily="34" charset="0"/>
                <a:cs typeface="Arial" panose="020B0604020202020204" pitchFamily="34" charset="0"/>
              </a:rPr>
              <a:t>Marzo</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Navarro</a:t>
            </a:r>
            <a:r>
              <a:rPr lang="tr-TR" sz="1100" dirty="0">
                <a:latin typeface="Arial" panose="020B0604020202020204" pitchFamily="34" charset="0"/>
                <a:cs typeface="Arial" panose="020B0604020202020204" pitchFamily="34" charset="0"/>
              </a:rPr>
              <a:t> M., </a:t>
            </a:r>
            <a:r>
              <a:rPr lang="tr-TR" sz="1100" dirty="0" err="1">
                <a:latin typeface="Arial" panose="020B0604020202020204" pitchFamily="34" charset="0"/>
                <a:cs typeface="Arial" panose="020B0604020202020204" pitchFamily="34" charset="0"/>
              </a:rPr>
              <a:t>Rivera</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Torres</a:t>
            </a:r>
            <a:r>
              <a:rPr lang="tr-TR" sz="1100" dirty="0">
                <a:latin typeface="Arial" panose="020B0604020202020204" pitchFamily="34" charset="0"/>
                <a:cs typeface="Arial" panose="020B0604020202020204" pitchFamily="34" charset="0"/>
              </a:rPr>
              <a:t> P. (2005)“</a:t>
            </a:r>
            <a:r>
              <a:rPr lang="tr-TR" sz="1100" dirty="0" err="1">
                <a:latin typeface="Arial" panose="020B0604020202020204" pitchFamily="34" charset="0"/>
                <a:cs typeface="Arial" panose="020B0604020202020204" pitchFamily="34" charset="0"/>
              </a:rPr>
              <a:t>Job</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Satisfaction</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Empirical</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Evidence</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Gender</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Differences</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Women</a:t>
            </a:r>
            <a:r>
              <a:rPr lang="tr-TR" sz="1100" dirty="0">
                <a:latin typeface="Arial" panose="020B0604020202020204" pitchFamily="34" charset="0"/>
                <a:cs typeface="Arial" panose="020B0604020202020204" pitchFamily="34" charset="0"/>
              </a:rPr>
              <a:t> İn Management </a:t>
            </a:r>
            <a:r>
              <a:rPr lang="tr-TR" sz="1100" dirty="0" err="1">
                <a:latin typeface="Arial" panose="020B0604020202020204" pitchFamily="34" charset="0"/>
                <a:cs typeface="Arial" panose="020B0604020202020204" pitchFamily="34" charset="0"/>
              </a:rPr>
              <a:t>Review</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Vol</a:t>
            </a:r>
            <a:r>
              <a:rPr lang="tr-TR" sz="1100" dirty="0">
                <a:latin typeface="Arial" panose="020B0604020202020204" pitchFamily="34" charset="0"/>
                <a:cs typeface="Arial" panose="020B0604020202020204" pitchFamily="34" charset="0"/>
              </a:rPr>
              <a:t>. 20, No. 4, </a:t>
            </a:r>
            <a:r>
              <a:rPr lang="tr-TR" sz="1100" dirty="0" smtClean="0">
                <a:latin typeface="Arial" panose="020B0604020202020204" pitchFamily="34" charset="0"/>
                <a:cs typeface="Arial" panose="020B0604020202020204" pitchFamily="34" charset="0"/>
              </a:rPr>
              <a:t>Pp.286-27</a:t>
            </a:r>
          </a:p>
          <a:p>
            <a:pPr marL="285750" indent="-285750" algn="just">
              <a:lnSpc>
                <a:spcPct val="150000"/>
              </a:lnSpc>
              <a:buFont typeface="Wingdings" panose="05000000000000000000" pitchFamily="2" charset="2"/>
              <a:buChar char="Ø"/>
            </a:pPr>
            <a:r>
              <a:rPr lang="tr-TR" sz="1100" dirty="0" err="1">
                <a:latin typeface="Arial" panose="020B0604020202020204" pitchFamily="34" charset="0"/>
                <a:cs typeface="Arial" panose="020B0604020202020204" pitchFamily="34" charset="0"/>
              </a:rPr>
              <a:t>Glenn</a:t>
            </a:r>
            <a:r>
              <a:rPr lang="tr-TR" sz="1100" dirty="0">
                <a:latin typeface="Arial" panose="020B0604020202020204" pitchFamily="34" charset="0"/>
                <a:cs typeface="Arial" panose="020B0604020202020204" pitchFamily="34" charset="0"/>
              </a:rPr>
              <a:t> N.D., Taylor R. D. , </a:t>
            </a:r>
            <a:r>
              <a:rPr lang="tr-TR" sz="1100" dirty="0" err="1">
                <a:latin typeface="Arial" panose="020B0604020202020204" pitchFamily="34" charset="0"/>
                <a:cs typeface="Arial" panose="020B0604020202020204" pitchFamily="34" charset="0"/>
              </a:rPr>
              <a:t>Weaver</a:t>
            </a:r>
            <a:r>
              <a:rPr lang="tr-TR" sz="1100" dirty="0">
                <a:latin typeface="Arial" panose="020B0604020202020204" pitchFamily="34" charset="0"/>
                <a:cs typeface="Arial" panose="020B0604020202020204" pitchFamily="34" charset="0"/>
              </a:rPr>
              <a:t> C.N. (1977) “Age </a:t>
            </a:r>
            <a:r>
              <a:rPr lang="tr-TR" sz="1100" dirty="0" err="1">
                <a:latin typeface="Arial" panose="020B0604020202020204" pitchFamily="34" charset="0"/>
                <a:cs typeface="Arial" panose="020B0604020202020204" pitchFamily="34" charset="0"/>
              </a:rPr>
              <a:t>And</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Job</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Satisfaction</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Among</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Males</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And</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Females</a:t>
            </a:r>
            <a:r>
              <a:rPr lang="tr-TR" sz="1100" dirty="0">
                <a:latin typeface="Arial" panose="020B0604020202020204" pitchFamily="34" charset="0"/>
                <a:cs typeface="Arial" panose="020B0604020202020204" pitchFamily="34" charset="0"/>
              </a:rPr>
              <a:t>: A </a:t>
            </a:r>
            <a:r>
              <a:rPr lang="tr-TR" sz="1100" dirty="0" err="1">
                <a:latin typeface="Arial" panose="020B0604020202020204" pitchFamily="34" charset="0"/>
                <a:cs typeface="Arial" panose="020B0604020202020204" pitchFamily="34" charset="0"/>
              </a:rPr>
              <a:t>Multivariate</a:t>
            </a:r>
            <a:r>
              <a:rPr lang="tr-TR" sz="1100" dirty="0">
                <a:latin typeface="Arial" panose="020B0604020202020204" pitchFamily="34" charset="0"/>
                <a:cs typeface="Arial" panose="020B0604020202020204" pitchFamily="34" charset="0"/>
              </a:rPr>
              <a:t> Multi-</a:t>
            </a:r>
            <a:r>
              <a:rPr lang="tr-TR" sz="1100" dirty="0" err="1">
                <a:latin typeface="Arial" panose="020B0604020202020204" pitchFamily="34" charset="0"/>
                <a:cs typeface="Arial" panose="020B0604020202020204" pitchFamily="34" charset="0"/>
              </a:rPr>
              <a:t>Study</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Journal</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Applied</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Psychology</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Vol</a:t>
            </a:r>
            <a:r>
              <a:rPr lang="tr-TR" sz="1100" dirty="0">
                <a:latin typeface="Arial" panose="020B0604020202020204" pitchFamily="34" charset="0"/>
                <a:cs typeface="Arial" panose="020B0604020202020204" pitchFamily="34" charset="0"/>
              </a:rPr>
              <a:t>. 62, Pp.190-193 </a:t>
            </a:r>
            <a:r>
              <a:rPr lang="tr-TR" sz="1100" dirty="0" err="1">
                <a:latin typeface="Arial" panose="020B0604020202020204" pitchFamily="34" charset="0"/>
                <a:cs typeface="Arial" panose="020B0604020202020204" pitchFamily="34" charset="0"/>
              </a:rPr>
              <a:t>Groot,W</a:t>
            </a:r>
            <a:r>
              <a:rPr lang="tr-TR" sz="1100" dirty="0">
                <a:latin typeface="Arial" panose="020B0604020202020204" pitchFamily="34" charset="0"/>
                <a:cs typeface="Arial" panose="020B0604020202020204" pitchFamily="34" charset="0"/>
              </a:rPr>
              <a:t>., Van Den </a:t>
            </a:r>
            <a:r>
              <a:rPr lang="tr-TR" sz="1100" dirty="0" err="1">
                <a:latin typeface="Arial" panose="020B0604020202020204" pitchFamily="34" charset="0"/>
                <a:cs typeface="Arial" panose="020B0604020202020204" pitchFamily="34" charset="0"/>
              </a:rPr>
              <a:t>Brink</a:t>
            </a:r>
            <a:r>
              <a:rPr lang="tr-TR" sz="1100" dirty="0">
                <a:latin typeface="Arial" panose="020B0604020202020204" pitchFamily="34" charset="0"/>
                <a:cs typeface="Arial" panose="020B0604020202020204" pitchFamily="34" charset="0"/>
              </a:rPr>
              <a:t>, H.M. (1999) “</a:t>
            </a:r>
            <a:r>
              <a:rPr lang="tr-TR" sz="1100" dirty="0" err="1">
                <a:latin typeface="Arial" panose="020B0604020202020204" pitchFamily="34" charset="0"/>
                <a:cs typeface="Arial" panose="020B0604020202020204" pitchFamily="34" charset="0"/>
              </a:rPr>
              <a:t>Job</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Satisfaction</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Older</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Workers</a:t>
            </a:r>
            <a:r>
              <a:rPr lang="tr-TR" sz="1100" dirty="0">
                <a:latin typeface="Arial" panose="020B0604020202020204" pitchFamily="34" charset="0"/>
                <a:cs typeface="Arial" panose="020B0604020202020204" pitchFamily="34" charset="0"/>
              </a:rPr>
              <a:t>”, International </a:t>
            </a:r>
            <a:r>
              <a:rPr lang="tr-TR" sz="1100" dirty="0" err="1">
                <a:latin typeface="Arial" panose="020B0604020202020204" pitchFamily="34" charset="0"/>
                <a:cs typeface="Arial" panose="020B0604020202020204" pitchFamily="34" charset="0"/>
              </a:rPr>
              <a:t>Journal</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Manpower</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Vol</a:t>
            </a:r>
            <a:r>
              <a:rPr lang="tr-TR" sz="1100" dirty="0">
                <a:latin typeface="Arial" panose="020B0604020202020204" pitchFamily="34" charset="0"/>
                <a:cs typeface="Arial" panose="020B0604020202020204" pitchFamily="34" charset="0"/>
              </a:rPr>
              <a:t>. 20, No.6, P. 344 </a:t>
            </a:r>
            <a:r>
              <a:rPr lang="tr-TR" sz="1100" dirty="0" err="1">
                <a:latin typeface="Arial" panose="020B0604020202020204" pitchFamily="34" charset="0"/>
                <a:cs typeface="Arial" panose="020B0604020202020204" pitchFamily="34" charset="0"/>
              </a:rPr>
              <a:t>Groot,W</a:t>
            </a:r>
            <a:r>
              <a:rPr lang="tr-TR" sz="1100" dirty="0">
                <a:latin typeface="Arial" panose="020B0604020202020204" pitchFamily="34" charset="0"/>
                <a:cs typeface="Arial" panose="020B0604020202020204" pitchFamily="34" charset="0"/>
              </a:rPr>
              <a:t>., Van Den </a:t>
            </a:r>
            <a:r>
              <a:rPr lang="tr-TR" sz="1100" dirty="0" err="1">
                <a:latin typeface="Arial" panose="020B0604020202020204" pitchFamily="34" charset="0"/>
                <a:cs typeface="Arial" panose="020B0604020202020204" pitchFamily="34" charset="0"/>
              </a:rPr>
              <a:t>Brink</a:t>
            </a:r>
            <a:r>
              <a:rPr lang="tr-TR" sz="1100" dirty="0">
                <a:latin typeface="Arial" panose="020B0604020202020204" pitchFamily="34" charset="0"/>
                <a:cs typeface="Arial" panose="020B0604020202020204" pitchFamily="34" charset="0"/>
              </a:rPr>
              <a:t>, H.M. (1999)“</a:t>
            </a:r>
            <a:r>
              <a:rPr lang="tr-TR" sz="1100" dirty="0" err="1">
                <a:latin typeface="Arial" panose="020B0604020202020204" pitchFamily="34" charset="0"/>
                <a:cs typeface="Arial" panose="020B0604020202020204" pitchFamily="34" charset="0"/>
              </a:rPr>
              <a:t>Job</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Satisfaction</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Older</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Workers</a:t>
            </a:r>
            <a:r>
              <a:rPr lang="tr-TR" sz="1100" dirty="0">
                <a:latin typeface="Arial" panose="020B0604020202020204" pitchFamily="34" charset="0"/>
                <a:cs typeface="Arial" panose="020B0604020202020204" pitchFamily="34" charset="0"/>
              </a:rPr>
              <a:t>”, International </a:t>
            </a:r>
            <a:r>
              <a:rPr lang="tr-TR" sz="1100" dirty="0" err="1">
                <a:latin typeface="Arial" panose="020B0604020202020204" pitchFamily="34" charset="0"/>
                <a:cs typeface="Arial" panose="020B0604020202020204" pitchFamily="34" charset="0"/>
              </a:rPr>
              <a:t>Journal</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Manpower</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Vol</a:t>
            </a:r>
            <a:r>
              <a:rPr lang="tr-TR" sz="1100" dirty="0">
                <a:latin typeface="Arial" panose="020B0604020202020204" pitchFamily="34" charset="0"/>
                <a:cs typeface="Arial" panose="020B0604020202020204" pitchFamily="34" charset="0"/>
              </a:rPr>
              <a:t>. 20, No.6, P. 344 Http://Www.Cfib.Ca/Research/Reports/Pdfaspects.Pdf. , 12.04.2008 </a:t>
            </a:r>
            <a:r>
              <a:rPr lang="tr-TR" sz="1100" dirty="0" err="1">
                <a:latin typeface="Arial" panose="020B0604020202020204" pitchFamily="34" charset="0"/>
                <a:cs typeface="Arial" panose="020B0604020202020204" pitchFamily="34" charset="0"/>
              </a:rPr>
              <a:t>Izgar</a:t>
            </a:r>
            <a:r>
              <a:rPr lang="tr-TR" sz="1100" dirty="0">
                <a:latin typeface="Arial" panose="020B0604020202020204" pitchFamily="34" charset="0"/>
                <a:cs typeface="Arial" panose="020B0604020202020204" pitchFamily="34" charset="0"/>
              </a:rPr>
              <a:t> H. (2003) “İş Doyumu”, Endüstri Ve Örgüt Psikolojisi, </a:t>
            </a:r>
            <a:r>
              <a:rPr lang="tr-TR" sz="1100" dirty="0" err="1">
                <a:latin typeface="Arial" panose="020B0604020202020204" pitchFamily="34" charset="0"/>
                <a:cs typeface="Arial" panose="020B0604020202020204" pitchFamily="34" charset="0"/>
              </a:rPr>
              <a:t>Ed</a:t>
            </a:r>
            <a:r>
              <a:rPr lang="tr-TR" sz="1100" dirty="0">
                <a:latin typeface="Arial" panose="020B0604020202020204" pitchFamily="34" charset="0"/>
                <a:cs typeface="Arial" panose="020B0604020202020204" pitchFamily="34" charset="0"/>
              </a:rPr>
              <a:t>: Hüseyin </a:t>
            </a:r>
            <a:r>
              <a:rPr lang="tr-TR" sz="1100" dirty="0" err="1">
                <a:latin typeface="Arial" panose="020B0604020202020204" pitchFamily="34" charset="0"/>
                <a:cs typeface="Arial" panose="020B0604020202020204" pitchFamily="34" charset="0"/>
              </a:rPr>
              <a:t>Izgar</a:t>
            </a:r>
            <a:r>
              <a:rPr lang="tr-TR" sz="1100" dirty="0">
                <a:latin typeface="Arial" panose="020B0604020202020204" pitchFamily="34" charset="0"/>
                <a:cs typeface="Arial" panose="020B0604020202020204" pitchFamily="34" charset="0"/>
              </a:rPr>
              <a:t>, Eğitim Kitabevi Yayınları, Konya. </a:t>
            </a:r>
            <a:r>
              <a:rPr lang="tr-TR" sz="1100" dirty="0" err="1">
                <a:latin typeface="Arial" panose="020B0604020202020204" pitchFamily="34" charset="0"/>
                <a:cs typeface="Arial" panose="020B0604020202020204" pitchFamily="34" charset="0"/>
              </a:rPr>
              <a:t>Koustelios</a:t>
            </a:r>
            <a:r>
              <a:rPr lang="tr-TR" sz="1100" dirty="0">
                <a:latin typeface="Arial" panose="020B0604020202020204" pitchFamily="34" charset="0"/>
                <a:cs typeface="Arial" panose="020B0604020202020204" pitchFamily="34" charset="0"/>
              </a:rPr>
              <a:t>, A. D. (2001) “</a:t>
            </a:r>
            <a:r>
              <a:rPr lang="tr-TR" sz="1100" dirty="0" err="1">
                <a:latin typeface="Arial" panose="020B0604020202020204" pitchFamily="34" charset="0"/>
                <a:cs typeface="Arial" panose="020B0604020202020204" pitchFamily="34" charset="0"/>
              </a:rPr>
              <a:t>Personal</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Characteristics</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And</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Job</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Satisfaction</a:t>
            </a:r>
            <a:r>
              <a:rPr lang="tr-TR" sz="1100" dirty="0">
                <a:latin typeface="Arial" panose="020B0604020202020204" pitchFamily="34" charset="0"/>
                <a:cs typeface="Arial" panose="020B0604020202020204" pitchFamily="34" charset="0"/>
              </a:rPr>
              <a:t> Of Grek </a:t>
            </a:r>
            <a:r>
              <a:rPr lang="tr-TR" sz="1100" dirty="0" err="1">
                <a:latin typeface="Arial" panose="020B0604020202020204" pitchFamily="34" charset="0"/>
                <a:cs typeface="Arial" panose="020B0604020202020204" pitchFamily="34" charset="0"/>
              </a:rPr>
              <a:t>Teachers</a:t>
            </a:r>
            <a:r>
              <a:rPr lang="tr-TR" sz="1100" dirty="0">
                <a:latin typeface="Arial" panose="020B0604020202020204" pitchFamily="34" charset="0"/>
                <a:cs typeface="Arial" panose="020B0604020202020204" pitchFamily="34" charset="0"/>
              </a:rPr>
              <a:t>”, </a:t>
            </a:r>
            <a:r>
              <a:rPr lang="tr-TR" sz="1100" dirty="0" err="1">
                <a:latin typeface="Arial" panose="020B0604020202020204" pitchFamily="34" charset="0"/>
                <a:cs typeface="Arial" panose="020B0604020202020204" pitchFamily="34" charset="0"/>
              </a:rPr>
              <a:t>The</a:t>
            </a:r>
            <a:r>
              <a:rPr lang="tr-TR" sz="1100" dirty="0">
                <a:latin typeface="Arial" panose="020B0604020202020204" pitchFamily="34" charset="0"/>
                <a:cs typeface="Arial" panose="020B0604020202020204" pitchFamily="34" charset="0"/>
              </a:rPr>
              <a:t> International </a:t>
            </a:r>
            <a:r>
              <a:rPr lang="tr-TR" sz="1100" dirty="0" err="1">
                <a:latin typeface="Arial" panose="020B0604020202020204" pitchFamily="34" charset="0"/>
                <a:cs typeface="Arial" panose="020B0604020202020204" pitchFamily="34" charset="0"/>
              </a:rPr>
              <a:t>Journal</a:t>
            </a:r>
            <a:r>
              <a:rPr lang="tr-TR" sz="1100" dirty="0">
                <a:latin typeface="Arial" panose="020B0604020202020204" pitchFamily="34" charset="0"/>
                <a:cs typeface="Arial" panose="020B0604020202020204" pitchFamily="34" charset="0"/>
              </a:rPr>
              <a:t> Of </a:t>
            </a:r>
            <a:r>
              <a:rPr lang="tr-TR" sz="1100" dirty="0" err="1">
                <a:latin typeface="Arial" panose="020B0604020202020204" pitchFamily="34" charset="0"/>
                <a:cs typeface="Arial" panose="020B0604020202020204" pitchFamily="34" charset="0"/>
              </a:rPr>
              <a:t>Educational</a:t>
            </a:r>
            <a:r>
              <a:rPr lang="tr-TR" sz="1100" dirty="0">
                <a:latin typeface="Arial" panose="020B0604020202020204" pitchFamily="34" charset="0"/>
                <a:cs typeface="Arial" panose="020B0604020202020204" pitchFamily="34" charset="0"/>
              </a:rPr>
              <a:t> Management, 15/7, P. 354 </a:t>
            </a:r>
            <a:endParaRPr lang="tr-TR" sz="11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endParaRPr lang="tr-TR" sz="1100" dirty="0">
              <a:latin typeface="Arial" panose="020B0604020202020204" pitchFamily="34" charset="0"/>
              <a:cs typeface="Arial" panose="020B0604020202020204" pitchFamily="34" charset="0"/>
            </a:endParaRPr>
          </a:p>
          <a:p>
            <a:pPr algn="just"/>
            <a:r>
              <a:rPr lang="tr-TR" sz="1100" dirty="0">
                <a:latin typeface="Arial" panose="020B0604020202020204" pitchFamily="34" charset="0"/>
                <a:cs typeface="Arial" panose="020B0604020202020204" pitchFamily="34" charset="0"/>
              </a:rPr>
              <a:t/>
            </a:r>
            <a:br>
              <a:rPr lang="tr-TR" sz="1100" dirty="0">
                <a:latin typeface="Arial" panose="020B0604020202020204" pitchFamily="34" charset="0"/>
                <a:cs typeface="Arial" panose="020B0604020202020204" pitchFamily="34" charset="0"/>
              </a:rPr>
            </a:br>
            <a:endParaRPr lang="tr-TR"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5769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4324261"/>
          </a:xfrm>
          <a:prstGeom prst="rect">
            <a:avLst/>
          </a:prstGeom>
        </p:spPr>
        <p:txBody>
          <a:bodyPr wrap="square">
            <a:spAutoFit/>
          </a:bodyPr>
          <a:lstStyle/>
          <a:p>
            <a:pPr algn="ctr">
              <a:lnSpc>
                <a:spcPct val="150000"/>
              </a:lnSpc>
            </a:pPr>
            <a:r>
              <a:rPr lang="tr-TR" sz="1600" b="1" dirty="0" smtClean="0">
                <a:latin typeface="Arial" panose="020B0604020202020204" pitchFamily="34" charset="0"/>
                <a:cs typeface="Arial" panose="020B0604020202020204" pitchFamily="34" charset="0"/>
              </a:rPr>
              <a:t>KAYNAKLAR</a:t>
            </a:r>
          </a:p>
          <a:p>
            <a:pPr marL="285750" indent="-285750" algn="just">
              <a:lnSpc>
                <a:spcPct val="150000"/>
              </a:lnSpc>
              <a:buFont typeface="Wingdings" panose="05000000000000000000" pitchFamily="2" charset="2"/>
              <a:buChar char="Ø"/>
            </a:pPr>
            <a:r>
              <a:rPr lang="en-US" sz="1600" dirty="0" err="1">
                <a:latin typeface="Arial" panose="020B0604020202020204" pitchFamily="34" charset="0"/>
                <a:cs typeface="Arial" panose="020B0604020202020204" pitchFamily="34" charset="0"/>
              </a:rPr>
              <a:t>Luthans</a:t>
            </a:r>
            <a:r>
              <a:rPr lang="en-US" sz="1600" dirty="0">
                <a:latin typeface="Arial" panose="020B0604020202020204" pitchFamily="34" charset="0"/>
                <a:cs typeface="Arial" panose="020B0604020202020204" pitchFamily="34" charset="0"/>
              </a:rPr>
              <a:t> F., Thomas L.T. (1987) “The Relationship Between Age And Job Satisfaction: Curvilinear Results From An </a:t>
            </a:r>
            <a:r>
              <a:rPr lang="en-US" sz="1600" dirty="0" err="1">
                <a:latin typeface="Arial" panose="020B0604020202020204" pitchFamily="34" charset="0"/>
                <a:cs typeface="Arial" panose="020B0604020202020204" pitchFamily="34" charset="0"/>
              </a:rPr>
              <a:t>Emprical</a:t>
            </a:r>
            <a:r>
              <a:rPr lang="en-US" sz="1600" dirty="0">
                <a:latin typeface="Arial" panose="020B0604020202020204" pitchFamily="34" charset="0"/>
                <a:cs typeface="Arial" panose="020B0604020202020204" pitchFamily="34" charset="0"/>
              </a:rPr>
              <a:t> Study: A Research Note”, </a:t>
            </a:r>
            <a:r>
              <a:rPr lang="en-US" sz="1600" dirty="0" err="1">
                <a:latin typeface="Arial" panose="020B0604020202020204" pitchFamily="34" charset="0"/>
                <a:cs typeface="Arial" panose="020B0604020202020204" pitchFamily="34" charset="0"/>
              </a:rPr>
              <a:t>Personel</a:t>
            </a:r>
            <a:r>
              <a:rPr lang="en-US" sz="1600" dirty="0">
                <a:latin typeface="Arial" panose="020B0604020202020204" pitchFamily="34" charset="0"/>
                <a:cs typeface="Arial" panose="020B0604020202020204" pitchFamily="34" charset="0"/>
              </a:rPr>
              <a:t> Review, Vol. 18, No.1, Pp. </a:t>
            </a:r>
            <a:r>
              <a:rPr lang="en-US" sz="1600" dirty="0" smtClean="0">
                <a:latin typeface="Arial" panose="020B0604020202020204" pitchFamily="34" charset="0"/>
                <a:cs typeface="Arial" panose="020B0604020202020204" pitchFamily="34" charset="0"/>
              </a:rPr>
              <a:t>23-26</a:t>
            </a:r>
            <a:endParaRPr lang="tr-TR" sz="16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en-US" sz="1600" dirty="0" err="1" smtClean="0">
                <a:latin typeface="Arial" panose="020B0604020202020204" pitchFamily="34" charset="0"/>
                <a:cs typeface="Arial" panose="020B0604020202020204" pitchFamily="34" charset="0"/>
              </a:rPr>
              <a:t>Mottaz</a:t>
            </a:r>
            <a:r>
              <a:rPr lang="en-US"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C.J. (1987) “Age And Work Satisfaction”, Work And Occupations, Vol.14, No.3, Pp. </a:t>
            </a:r>
            <a:r>
              <a:rPr lang="en-US" sz="1600" dirty="0" smtClean="0">
                <a:latin typeface="Arial" panose="020B0604020202020204" pitchFamily="34" charset="0"/>
                <a:cs typeface="Arial" panose="020B0604020202020204" pitchFamily="34" charset="0"/>
              </a:rPr>
              <a:t>389-408</a:t>
            </a:r>
            <a:endParaRPr lang="tr-TR" sz="16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600" dirty="0">
                <a:latin typeface="Arial" panose="020B0604020202020204" pitchFamily="34" charset="0"/>
                <a:cs typeface="Arial" panose="020B0604020202020204" pitchFamily="34" charset="0"/>
              </a:rPr>
              <a:t>Can, H. Ve </a:t>
            </a:r>
            <a:r>
              <a:rPr lang="tr-TR" sz="1600" dirty="0" err="1">
                <a:latin typeface="Arial" panose="020B0604020202020204" pitchFamily="34" charset="0"/>
                <a:cs typeface="Arial" panose="020B0604020202020204" pitchFamily="34" charset="0"/>
              </a:rPr>
              <a:t>Kavuncubaşı</a:t>
            </a:r>
            <a:r>
              <a:rPr lang="tr-TR" sz="1600" dirty="0">
                <a:latin typeface="Arial" panose="020B0604020202020204" pitchFamily="34" charset="0"/>
                <a:cs typeface="Arial" panose="020B0604020202020204" pitchFamily="34" charset="0"/>
              </a:rPr>
              <a:t>, Ş. (2005). Kamu ve Özel Kesimde İnsan Kaynakları Yönetimi. Siyasal Kitabevi, Ankara. </a:t>
            </a:r>
            <a:endParaRPr lang="tr-TR" sz="16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FINDIKÇI </a:t>
            </a:r>
            <a:r>
              <a:rPr lang="tr-TR" sz="1600" dirty="0">
                <a:latin typeface="Arial" panose="020B0604020202020204" pitchFamily="34" charset="0"/>
                <a:cs typeface="Arial" panose="020B0604020202020204" pitchFamily="34" charset="0"/>
              </a:rPr>
              <a:t>Cemal, (1999), İnsan Kaynakları Yönetimi, Alfa Yönetim Dizisi. </a:t>
            </a:r>
            <a:endParaRPr lang="tr-TR" sz="1600"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Esatoğlu</a:t>
            </a:r>
            <a:r>
              <a:rPr lang="tr-TR" sz="1600" dirty="0">
                <a:latin typeface="Arial" panose="020B0604020202020204" pitchFamily="34" charset="0"/>
                <a:cs typeface="Arial" panose="020B0604020202020204" pitchFamily="34" charset="0"/>
              </a:rPr>
              <a:t>, A.E., Yıldırım, T. (2010). Sağlık Kurumları Yönetimi. Ankara </a:t>
            </a:r>
          </a:p>
          <a:p>
            <a:pPr algn="just"/>
            <a:r>
              <a:rPr lang="tr-TR" sz="1600" dirty="0">
                <a:latin typeface="Arial" panose="020B0604020202020204" pitchFamily="34" charset="0"/>
                <a:cs typeface="Arial" panose="020B0604020202020204" pitchFamily="34" charset="0"/>
              </a:rPr>
              <a:t/>
            </a:r>
            <a:br>
              <a:rPr lang="tr-TR" sz="1600" dirty="0">
                <a:latin typeface="Arial" panose="020B0604020202020204" pitchFamily="34" charset="0"/>
                <a:cs typeface="Arial" panose="020B0604020202020204" pitchFamily="34" charset="0"/>
              </a:rPr>
            </a:br>
            <a:endParaRPr lang="tr-T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75731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4334328"/>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Örgütler çevrelerinde meydana gelen sosyal, kültürel, ekonomik ve fiziksel değişimlerden doğrudan etkilenmektedirler. Örgütlerin devamlılığını sağlamak üzere bu değişimleri önceden sezmek ve bu değişimlere karşı önceden önlemler almak </a:t>
            </a:r>
            <a:r>
              <a:rPr lang="tr-TR" sz="1400" dirty="0" smtClean="0">
                <a:latin typeface="Arial" panose="020B0604020202020204" pitchFamily="34" charset="0"/>
                <a:cs typeface="Arial" panose="020B0604020202020204" pitchFamily="34" charset="0"/>
              </a:rPr>
              <a:t>gerekmektedir.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Özellikle </a:t>
            </a:r>
            <a:r>
              <a:rPr lang="tr-TR" sz="1400" dirty="0">
                <a:latin typeface="Arial" panose="020B0604020202020204" pitchFamily="34" charset="0"/>
                <a:cs typeface="Arial" panose="020B0604020202020204" pitchFamily="34" charset="0"/>
              </a:rPr>
              <a:t>günümüzde küreselleşmenin etkisi ve iletişim–bilgi teknolojilerinin gelişmesi ve yaygınlaşmasıyla birlikte değişimin hızı </a:t>
            </a:r>
            <a:r>
              <a:rPr lang="tr-TR" sz="1400" dirty="0" smtClean="0">
                <a:latin typeface="Arial" panose="020B0604020202020204" pitchFamily="34" charset="0"/>
                <a:cs typeface="Arial" panose="020B0604020202020204" pitchFamily="34" charset="0"/>
              </a:rPr>
              <a:t>artmıştır.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Günümüzün </a:t>
            </a:r>
            <a:r>
              <a:rPr lang="tr-TR" sz="1400" dirty="0">
                <a:latin typeface="Arial" panose="020B0604020202020204" pitchFamily="34" charset="0"/>
                <a:cs typeface="Arial" panose="020B0604020202020204" pitchFamily="34" charset="0"/>
              </a:rPr>
              <a:t>bu hızlı değişime ayak uyduramayan örgütlerin yaşamsal gücünü kaybedeceği düşülmektedir. Dolayısıyla örgütleri oluşturan yönetici ve çalışanların da bu değişimi etkin şekilde yönetmesi ve gerekli önlemleri alması gerekmektedir. Değişimin başarılı olarak gerçekleşmemesi durumunda, örgütler amaçlarına ulaşamamakta ya da örgütün yok olma durumu ortaya çıkabilmektedir (Çakır, 2009, s.5).</a:t>
            </a:r>
            <a:endParaRPr lang="tr-TR" sz="1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3687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4401205"/>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Her geçen gün daha da acımasız bir şekle dönüşen küresel rekabette değişimin gerekliliği yeniden vurgulanmakta, takip edilmesi gerekecek yolların haritası yeniden çıkarılmakta ve kurallar yeniden </a:t>
            </a:r>
            <a:r>
              <a:rPr lang="tr-TR" sz="1400" dirty="0" smtClean="0">
                <a:latin typeface="Arial" panose="020B0604020202020204" pitchFamily="34" charset="0"/>
                <a:cs typeface="Arial" panose="020B0604020202020204" pitchFamily="34" charset="0"/>
              </a:rPr>
              <a:t>yazılmaktadır.</a:t>
            </a:r>
          </a:p>
          <a:p>
            <a:pPr marL="285750" indent="-285750" algn="just">
              <a:lnSpc>
                <a:spcPct val="200000"/>
              </a:lnSpc>
              <a:buFont typeface="Wingdings" panose="05000000000000000000" pitchFamily="2" charset="2"/>
              <a:buChar char="Ø"/>
            </a:pPr>
            <a:r>
              <a:rPr lang="tr-TR" sz="1400" dirty="0" smtClean="0">
                <a:latin typeface="Arial" panose="020B0604020202020204" pitchFamily="34" charset="0"/>
                <a:cs typeface="Arial" panose="020B0604020202020204" pitchFamily="34" charset="0"/>
              </a:rPr>
              <a:t>Çünkü </a:t>
            </a:r>
            <a:r>
              <a:rPr lang="tr-TR" sz="1400" dirty="0">
                <a:latin typeface="Arial" panose="020B0604020202020204" pitchFamily="34" charset="0"/>
                <a:cs typeface="Arial" panose="020B0604020202020204" pitchFamily="34" charset="0"/>
              </a:rPr>
              <a:t>yüzyıllardır geçerli olan kurallar ve yöntemler bu derece hızlı ve küresel rekabet ortamında, artık yetersiz kalmakta, her bakımdan hızlı bir şekilde </a:t>
            </a:r>
            <a:r>
              <a:rPr lang="tr-TR" sz="1400" dirty="0" err="1">
                <a:latin typeface="Arial" panose="020B0604020202020204" pitchFamily="34" charset="0"/>
                <a:cs typeface="Arial" panose="020B0604020202020204" pitchFamily="34" charset="0"/>
              </a:rPr>
              <a:t>sosyo</a:t>
            </a:r>
            <a:r>
              <a:rPr lang="tr-TR" sz="1400" dirty="0">
                <a:latin typeface="Arial" panose="020B0604020202020204" pitchFamily="34" charset="0"/>
                <a:cs typeface="Arial" panose="020B0604020202020204" pitchFamily="34" charset="0"/>
              </a:rPr>
              <a:t>, ekonomik ve politik olarak değişen böyle bir ortamda, bu denli köklü ve kaçınılmaz değişimlere seyirci kalanlar yok olmaya mahkûm bırakılırken, değişime hâlihazırda uyum sağlayan örgütler de gerçek dönüşümü yakalayabilme ve küresel rekabette başarılı olma uğruna yoğum çabalar sarf etmektedirler. Bugün dünyada pek çok örgütün çalışma yöntemlerini değiştirmesini gerektirecek birer değişim sürecinden geçmektedir. Bu değişime ayak uyduramayan bireyler, ürünler ve örgütler çok geçmeden devre dışı kalacaklardır.</a:t>
            </a:r>
            <a:endParaRPr lang="tr-TR" sz="1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23834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3472554"/>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Bu bağlamda, örgütsel değişim, örgütün çevresiyle birlikte örgütün tümünü ilgilendiren bir olgudur ve örgütün içinde bulunduğu çevrede meydana gelen değişmeler, örgütün girdileri yoluyla örgütü etkilemeye başlar ve örgütün dengesini bozabilmektedir (</a:t>
            </a:r>
            <a:r>
              <a:rPr lang="tr-TR" sz="1400" dirty="0" err="1">
                <a:latin typeface="Arial" panose="020B0604020202020204" pitchFamily="34" charset="0"/>
                <a:cs typeface="Arial" panose="020B0604020202020204" pitchFamily="34" charset="0"/>
              </a:rPr>
              <a:t>Tunçer</a:t>
            </a:r>
            <a:r>
              <a:rPr lang="tr-TR" sz="1400" dirty="0">
                <a:latin typeface="Arial" panose="020B0604020202020204" pitchFamily="34" charset="0"/>
                <a:cs typeface="Arial" panose="020B0604020202020204" pitchFamily="34" charset="0"/>
              </a:rPr>
              <a:t>, 2013, s.58). Örgütün çevresindeki değişmeler büyük boyutlara ulaştığında, örgüt yaşamsal faaliyetlerini sürdürebilmek için çevrenin talepleri doğrultusunda değişmek zorunda kalmaktadır. Her değişim bir etkileşime yol açmakta olup bu etkileşim sonucu örgüt, iş, işletme, teknoloji ve grup yapılarında değişikliğe gittiği gibi, mevcut ilişkilerde, alışkanlıklarda, yol ve yöntemlerde de önemli değişmeleri gerçekleştirmek zorunda kalabilmektedir (Yeniçeri, 2002, s.102).</a:t>
            </a:r>
            <a:endParaRPr lang="tr-TR" sz="1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1992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2185022"/>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400" dirty="0">
                <a:latin typeface="Arial" panose="020B0604020202020204" pitchFamily="34" charset="0"/>
                <a:cs typeface="Arial" panose="020B0604020202020204" pitchFamily="34" charset="0"/>
              </a:rPr>
              <a:t>Bununla birlikte, günümüzde örgütleri değişime zorlayan faktörler o denli güçlüdür ki, değişim olgusu örgütler için artık bir zorunluluk haline gelmiştir. Bu baskı karşısında örgütler bilinçli ya da bilinçsiz bir şekilde değişim çabalarına yönelmekte ve yeni koşulların etkisiyle değişim çabaları süreklilik kazanmaktadır. Bu bağlamda daha iyi sonuçlara ulaşmak ve rekabet avantajı yaratmak için sürekli iyileştirme ve geliştirme programları uygulanmaktadır (</a:t>
            </a:r>
            <a:r>
              <a:rPr lang="tr-TR" sz="1400" dirty="0" err="1">
                <a:latin typeface="Arial" panose="020B0604020202020204" pitchFamily="34" charset="0"/>
                <a:cs typeface="Arial" panose="020B0604020202020204" pitchFamily="34" charset="0"/>
              </a:rPr>
              <a:t>Garvin</a:t>
            </a:r>
            <a:r>
              <a:rPr lang="tr-TR" sz="1400" dirty="0">
                <a:latin typeface="Arial" panose="020B0604020202020204" pitchFamily="34" charset="0"/>
                <a:cs typeface="Arial" panose="020B0604020202020204" pitchFamily="34" charset="0"/>
              </a:rPr>
              <a:t>, 1993, ss.78–91). </a:t>
            </a:r>
            <a:endParaRPr lang="tr-TR" sz="1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69319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4467057"/>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200" dirty="0">
                <a:latin typeface="Arial" panose="020B0604020202020204" pitchFamily="34" charset="0"/>
                <a:cs typeface="Arial" panose="020B0604020202020204" pitchFamily="34" charset="0"/>
              </a:rPr>
              <a:t>Örgütlerin sürekli değişen çevre şartlarına uyum gösterebilmeleri ve yaşamlarını devam ettirebilmeleri için gerekli olan örgütsel değişim kavramının farklı tanımları bulunmaktadır. En genel tanıma göre, örgütsel değişim, örgütün çeşitli alt sistem ve boyutları ile bunlar arasındaki ilişkilerde meydana gelebilecek her türlü değişiklik olarak açıklanmaktadır (Peker, 1995, s.24). Başka bir anlatıma göre, değişim, hiçbir doğrultuyu ifade etmeyen yani ilerleme ya da gerileme biçiminde gerçekleşebilen, bir değer yargısı taşımayan ve önceki durum ve davranıştan farklılaşma; bir bütünün öğelerinde, öğelerinin birbirleriyle ilişkilerinde, öncekine göre nicelik ve nitelikçe gözlenebilir bir farklılığın olmasıdır (Helvacı, 2005, s. 14). Bu bağlamda, değişim kavramı, bir şekilden diğer bir şekle dönüşüm işlemini, değişik bir anlatımla, bir sistemin bir durumdan başka bir duruma dönüşmesini tanımlamak için kullanılmaktadır (Sucu, 2000). Bu, kişilerin, nesnelerin yerlerini değiştirmekten kişisel bilgi, yetenek </a:t>
            </a:r>
            <a:r>
              <a:rPr lang="tr-TR" sz="1200" dirty="0" err="1">
                <a:latin typeface="Arial" panose="020B0604020202020204" pitchFamily="34" charset="0"/>
                <a:cs typeface="Arial" panose="020B0604020202020204" pitchFamily="34" charset="0"/>
              </a:rPr>
              <a:t>vs</a:t>
            </a:r>
            <a:r>
              <a:rPr lang="tr-TR" sz="1200" dirty="0">
                <a:latin typeface="Arial" panose="020B0604020202020204" pitchFamily="34" charset="0"/>
                <a:cs typeface="Arial" panose="020B0604020202020204" pitchFamily="34" charset="0"/>
              </a:rPr>
              <a:t>.’</a:t>
            </a:r>
            <a:r>
              <a:rPr lang="tr-TR" sz="1200" dirty="0" err="1">
                <a:latin typeface="Arial" panose="020B0604020202020204" pitchFamily="34" charset="0"/>
                <a:cs typeface="Arial" panose="020B0604020202020204" pitchFamily="34" charset="0"/>
              </a:rPr>
              <a:t>nin</a:t>
            </a:r>
            <a:r>
              <a:rPr lang="tr-TR" sz="1200" dirty="0">
                <a:latin typeface="Arial" panose="020B0604020202020204" pitchFamily="34" charset="0"/>
                <a:cs typeface="Arial" panose="020B0604020202020204" pitchFamily="34" charset="0"/>
              </a:rPr>
              <a:t> mevcut durumdan başka bir konuma getirilmesine kadar olan değişimi ifade etmektedir. Organizasyonlardaki değişim de organizasyon faaliyetleri ile ilgili hususlarda mevcut konumdan (durumdan) farklı bir duruma gelme anlamındadır (Koçel, 2005).</a:t>
            </a:r>
            <a:endParaRPr lang="tr-TR" sz="12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82856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4441024"/>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100" dirty="0">
                <a:latin typeface="Arial" panose="020B0604020202020204" pitchFamily="34" charset="0"/>
                <a:cs typeface="Arial" panose="020B0604020202020204" pitchFamily="34" charset="0"/>
              </a:rPr>
              <a:t>Literatürde, değişim kavramına farklı anlamlar yüklenerek tanımlandığı görülmektedir. Değişim, herhangi bir şeyi bir düzeyden başka bir düzeye getirmeyi ifade etmektedir. Bu kişilerin, nesnelerin yerlerini değiştirmekten kişisel bilgi, yetenek ve becerilerinin mevcut durumundan farklı bir konuma getirilmesine kadar olan değişimi ifade etmektedir (Koçel, 2007, s. 688). Değişim genel olarak, bireylerin veya nesnelerin mevcut durumundan, farklılık arz edecek başka bir duruma gelmesini açıklayan bir olgudur (Koçel, 2011). Değişim bazen olumlu, bazen olumsuz olarak nitelendirilebilen bir durum olup, bir bireyin işi, bir çalışma takımı, örgütsel bir strateji, bir program, ürün veya tüm örgüt ile ilgili olabilmektedir (Van de </a:t>
            </a:r>
            <a:r>
              <a:rPr lang="tr-TR" sz="1100" dirty="0" err="1">
                <a:latin typeface="Arial" panose="020B0604020202020204" pitchFamily="34" charset="0"/>
                <a:cs typeface="Arial" panose="020B0604020202020204" pitchFamily="34" charset="0"/>
              </a:rPr>
              <a:t>Ven</a:t>
            </a:r>
            <a:r>
              <a:rPr lang="tr-TR" sz="1100" dirty="0">
                <a:latin typeface="Arial" panose="020B0604020202020204" pitchFamily="34" charset="0"/>
                <a:cs typeface="Arial" panose="020B0604020202020204" pitchFamily="34" charset="0"/>
              </a:rPr>
              <a:t> ve </a:t>
            </a:r>
            <a:r>
              <a:rPr lang="tr-TR" sz="1100" dirty="0" err="1">
                <a:latin typeface="Arial" panose="020B0604020202020204" pitchFamily="34" charset="0"/>
                <a:cs typeface="Arial" panose="020B0604020202020204" pitchFamily="34" charset="0"/>
              </a:rPr>
              <a:t>Poole</a:t>
            </a:r>
            <a:r>
              <a:rPr lang="tr-TR" sz="1100" dirty="0">
                <a:latin typeface="Arial" panose="020B0604020202020204" pitchFamily="34" charset="0"/>
                <a:cs typeface="Arial" panose="020B0604020202020204" pitchFamily="34" charset="0"/>
              </a:rPr>
              <a:t>, 1995). Değişim olgusu olumlu yönde bir takım gelişmelere yol açabilecek dahi olsa, bu süreçte pek çok birey, değişime direnç gösterme eğiliminde olabilmektedir (</a:t>
            </a:r>
            <a:r>
              <a:rPr lang="tr-TR" sz="1100" dirty="0" err="1">
                <a:latin typeface="Arial" panose="020B0604020202020204" pitchFamily="34" charset="0"/>
                <a:cs typeface="Arial" panose="020B0604020202020204" pitchFamily="34" charset="0"/>
              </a:rPr>
              <a:t>Jansen</a:t>
            </a:r>
            <a:r>
              <a:rPr lang="tr-TR" sz="1100" dirty="0">
                <a:latin typeface="Arial" panose="020B0604020202020204" pitchFamily="34" charset="0"/>
                <a:cs typeface="Arial" panose="020B0604020202020204" pitchFamily="34" charset="0"/>
              </a:rPr>
              <a:t>, 2000). </a:t>
            </a:r>
            <a:r>
              <a:rPr lang="tr-TR" sz="1100" dirty="0" err="1">
                <a:latin typeface="Arial" panose="020B0604020202020204" pitchFamily="34" charset="0"/>
                <a:cs typeface="Arial" panose="020B0604020202020204" pitchFamily="34" charset="0"/>
              </a:rPr>
              <a:t>Toffler</a:t>
            </a:r>
            <a:r>
              <a:rPr lang="tr-TR" sz="1100" dirty="0">
                <a:latin typeface="Arial" panose="020B0604020202020204" pitchFamily="34" charset="0"/>
                <a:cs typeface="Arial" panose="020B0604020202020204" pitchFamily="34" charset="0"/>
              </a:rPr>
              <a:t> (1989) ise değişimi, belirli bir zaman aralığına doluşmuş olaylar sayısı olarak açıklamıştır. </a:t>
            </a:r>
            <a:r>
              <a:rPr lang="tr-TR" sz="1100" dirty="0" err="1">
                <a:latin typeface="Arial" panose="020B0604020202020204" pitchFamily="34" charset="0"/>
                <a:cs typeface="Arial" panose="020B0604020202020204" pitchFamily="34" charset="0"/>
              </a:rPr>
              <a:t>Blake</a:t>
            </a:r>
            <a:r>
              <a:rPr lang="tr-TR" sz="1100" dirty="0">
                <a:latin typeface="Arial" panose="020B0604020202020204" pitchFamily="34" charset="0"/>
                <a:cs typeface="Arial" panose="020B0604020202020204" pitchFamily="34" charset="0"/>
              </a:rPr>
              <a:t> ve </a:t>
            </a:r>
            <a:r>
              <a:rPr lang="tr-TR" sz="1100" dirty="0" err="1">
                <a:latin typeface="Arial" panose="020B0604020202020204" pitchFamily="34" charset="0"/>
                <a:cs typeface="Arial" panose="020B0604020202020204" pitchFamily="34" charset="0"/>
              </a:rPr>
              <a:t>Jarvenpaa</a:t>
            </a:r>
            <a:r>
              <a:rPr lang="tr-TR" sz="1100" dirty="0">
                <a:latin typeface="Arial" panose="020B0604020202020204" pitchFamily="34" charset="0"/>
                <a:cs typeface="Arial" panose="020B0604020202020204" pitchFamily="34" charset="0"/>
              </a:rPr>
              <a:t> (1991) ise değişimi, planlı ya da plansız herhangi bir sistemin, belli bir durumdan başka bir duruma dönüşmesi olarak tanımlamıştır. Farklı bir tanım ise, herhangi bir sistemin, bir süreç veya ortamın belirli koşullar altında bir durumdan başka bir duruma dönüşmesi olarak ifade etmiştir (Kozak ve Güçlü, 2003, s.1). Başka bir tanımlama ile değişim, bir bütünün öğelerinde, öğelerin birbirleriyle ilişkilerinde öncekine göre nicelik ve nitelikçe gözlenebilir bir ayrılığın oluşmasıdır (Saylı ve Tüfekçi, 2008, s.194). </a:t>
            </a:r>
            <a:endParaRPr lang="tr-TR" sz="11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82125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4779578"/>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100" dirty="0">
                <a:latin typeface="Arial" panose="020B0604020202020204" pitchFamily="34" charset="0"/>
                <a:cs typeface="Arial" panose="020B0604020202020204" pitchFamily="34" charset="0"/>
              </a:rPr>
              <a:t>Örgütsel değişim ise, Dinçer ve Fidan (1996) tarafından örgütün çeşitli alt sistem ve unsurlarıyla bunlar arasındaki ilişkilerde meydana gelebilecek her türlü değişikliği olarak tanımlanmaktadır. Bu anlamda örgütsel değişim yenilik yapma, büyüme ve gelişme gibi olay ve olguların tümünü içine alabilecek derecede geniş kapsamlıdır. Örgütsel değişim, örgüt içinde; roller, görevler, yetkiler, iş süreçleri, örgüt yapısı, iş tanımları, sorumluluklar, üretim teknikleri, çevresel düzenlemeler, yönetsel yaklaşımlar gibi mevcut durumun olumlu ya da olumsuz, planlı ya da plansız bir şekilde başka bir biçime dönüştürülmesini belli bir öngörü ile bilinçli olarak ve iş sonuçlarında önemli farklılık oluşturacak girişimleri kısaca tüm örgütsel süreçlerin mevcut durumun işlevsel yeteneğini arttırma sürecini içeren kaçınılmaz bir olgudur (Dursun 2007, s.8). Bu noktada, örgütsel değişim, “var olan amaçları daha etkili bir şekilde başarma veya yeni amaçlar başarmada örgüte katkıda bulunan planlı, alışılmışın dışında, önceden düşünülmüş özgün çaba” olarak tanımlanabilmektedir (</a:t>
            </a:r>
            <a:r>
              <a:rPr lang="tr-TR" sz="1100" dirty="0" err="1">
                <a:latin typeface="Arial" panose="020B0604020202020204" pitchFamily="34" charset="0"/>
                <a:cs typeface="Arial" panose="020B0604020202020204" pitchFamily="34" charset="0"/>
              </a:rPr>
              <a:t>Töremen</a:t>
            </a:r>
            <a:r>
              <a:rPr lang="tr-TR" sz="1100" dirty="0">
                <a:latin typeface="Arial" panose="020B0604020202020204" pitchFamily="34" charset="0"/>
                <a:cs typeface="Arial" panose="020B0604020202020204" pitchFamily="34" charset="0"/>
              </a:rPr>
              <a:t> 2002, s. 186). </a:t>
            </a:r>
            <a:r>
              <a:rPr lang="tr-TR" sz="1100" dirty="0" err="1">
                <a:latin typeface="Arial" panose="020B0604020202020204" pitchFamily="34" charset="0"/>
                <a:cs typeface="Arial" panose="020B0604020202020204" pitchFamily="34" charset="0"/>
              </a:rPr>
              <a:t>Sabucuoğlu</a:t>
            </a:r>
            <a:r>
              <a:rPr lang="tr-TR" sz="1100" dirty="0">
                <a:latin typeface="Arial" panose="020B0604020202020204" pitchFamily="34" charset="0"/>
                <a:cs typeface="Arial" panose="020B0604020202020204" pitchFamily="34" charset="0"/>
              </a:rPr>
              <a:t> ve </a:t>
            </a:r>
            <a:r>
              <a:rPr lang="tr-TR" sz="1100" dirty="0" err="1">
                <a:latin typeface="Arial" panose="020B0604020202020204" pitchFamily="34" charset="0"/>
                <a:cs typeface="Arial" panose="020B0604020202020204" pitchFamily="34" charset="0"/>
              </a:rPr>
              <a:t>Tüz</a:t>
            </a:r>
            <a:r>
              <a:rPr lang="tr-TR" sz="1100" dirty="0">
                <a:latin typeface="Arial" panose="020B0604020202020204" pitchFamily="34" charset="0"/>
                <a:cs typeface="Arial" panose="020B0604020202020204" pitchFamily="34" charset="0"/>
              </a:rPr>
              <a:t> (1998, s. 208), örgütsel değişimi, örgütlerin yapı olarak bulundukları çevreye uyarlanmaları olarak tanımlarken, Balcı (2011), örgütsel değişmenin, özde yapı, süreç ve davranışların değişmesi anlamına geldiğini vurgulamaktadır. Örgütlerde büyük ölçekli değişim, örgütsel dengeyi sağlamaya yönelik olup sürekli bir öğrenme sürecini ve ulaşılmak istenen vizyona güvenli bir geçiş yapabilmek için örgütsel uyumu gerektirmektedir. Örgütsel değişmenin yaratıcılık, yenilik üreteme, büyüme ve gelişme gibi olay ve olguların tamamını içine alabilecek derecede geniş kapsamlıdır. </a:t>
            </a:r>
            <a:endParaRPr lang="tr-TR" sz="11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42077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5760" y="1028343"/>
            <a:ext cx="8229600" cy="4493538"/>
          </a:xfrm>
          <a:prstGeom prst="rect">
            <a:avLst/>
          </a:prstGeom>
        </p:spPr>
        <p:txBody>
          <a:bodyPr wrap="square">
            <a:spAutoFit/>
          </a:bodyPr>
          <a:lstStyle/>
          <a:p>
            <a:pPr marL="285750" indent="-285750" algn="just">
              <a:lnSpc>
                <a:spcPct val="200000"/>
              </a:lnSpc>
              <a:buFont typeface="Wingdings" panose="05000000000000000000" pitchFamily="2" charset="2"/>
              <a:buChar char="Ø"/>
            </a:pPr>
            <a:r>
              <a:rPr lang="tr-TR" sz="1100" dirty="0" smtClean="0">
                <a:latin typeface="Arial" panose="020B0604020202020204" pitchFamily="34" charset="0"/>
                <a:cs typeface="Arial" panose="020B0604020202020204" pitchFamily="34" charset="0"/>
              </a:rPr>
              <a:t>Örgütlerde Değişimin Temel Nedenleri;</a:t>
            </a:r>
          </a:p>
          <a:p>
            <a:pPr marL="285750" indent="-285750" algn="just">
              <a:lnSpc>
                <a:spcPct val="200000"/>
              </a:lnSpc>
              <a:buFont typeface="Wingdings" panose="05000000000000000000" pitchFamily="2" charset="2"/>
              <a:buChar char="Ø"/>
            </a:pPr>
            <a:r>
              <a:rPr lang="tr-TR" sz="1100" dirty="0">
                <a:latin typeface="Arial" panose="020B0604020202020204" pitchFamily="34" charset="0"/>
                <a:cs typeface="Arial" panose="020B0604020202020204" pitchFamily="34" charset="0"/>
              </a:rPr>
              <a:t>Artan küresel rekabet, yaşanan ekonomik krizler, bilgi ekonomisi, hızlı değişen teknoloji ve pazar koşulları işletmeleri re-organizasyona zorlamaktadır. Bu durum çalışma hayatında da önemli değişiklikleri gündeme getirmiştir. İşgücünün değişen yapısı ve özellikle nitelikli işgücü oranının artması, işgücü piyasalarının bu gelişmelere uyumunu gerekli kılmaktadır. Sanayi toplumunda hâkim olan standart istihdam biçimleri, yerini bilgi toplumunda standart olmayan istihdam biçimlerine bırakmaktadır. Yaşanan hızlı teknolojik değişim, arz-talep değişiklikleri ve </a:t>
            </a:r>
            <a:r>
              <a:rPr lang="tr-TR" sz="1100" dirty="0" err="1">
                <a:latin typeface="Arial" panose="020B0604020202020204" pitchFamily="34" charset="0"/>
                <a:cs typeface="Arial" panose="020B0604020202020204" pitchFamily="34" charset="0"/>
              </a:rPr>
              <a:t>konjonktürel</a:t>
            </a:r>
            <a:r>
              <a:rPr lang="tr-TR" sz="1100" dirty="0">
                <a:latin typeface="Arial" panose="020B0604020202020204" pitchFamily="34" charset="0"/>
                <a:cs typeface="Arial" panose="020B0604020202020204" pitchFamily="34" charset="0"/>
              </a:rPr>
              <a:t> dalgalanmalarını olağan hale geldiği bir ortamda işletmeler değişime uyum sağlamanın ve hatta onu yönlendirmenin önemini fark etmişlerdir (Koç, 2014). </a:t>
            </a:r>
            <a:endParaRPr lang="tr-TR" sz="1100" dirty="0" smtClean="0">
              <a:latin typeface="Arial" panose="020B0604020202020204" pitchFamily="34" charset="0"/>
              <a:cs typeface="Arial" panose="020B0604020202020204" pitchFamily="34" charset="0"/>
            </a:endParaRPr>
          </a:p>
          <a:p>
            <a:pPr marL="285750" indent="-285750" algn="just">
              <a:lnSpc>
                <a:spcPct val="200000"/>
              </a:lnSpc>
              <a:buFont typeface="Wingdings" panose="05000000000000000000" pitchFamily="2" charset="2"/>
              <a:buChar char="Ø"/>
            </a:pPr>
            <a:r>
              <a:rPr lang="tr-TR" sz="1100" dirty="0">
                <a:latin typeface="Arial" panose="020B0604020202020204" pitchFamily="34" charset="0"/>
                <a:cs typeface="Arial" panose="020B0604020202020204" pitchFamily="34" charset="0"/>
              </a:rPr>
              <a:t>Böylece, örgütlerde değişimin artmasında temel sebep, bilişim teknolojilerinin geldiği konumdur. Bundan böyle, bilgiyi yaratmak, kullanmak, iletmek, depolamak, yönetmek, paylaşmak ve bilgiye ulaşmak çok daha basit, hızlı ve ucuz hale gelmiştir ve değişimin fitilini ateşleyen bir diğer faktör günümüzün küresel yapısı ve onun etkisiyle yükselen rekabet koşulları olmuştur. Dolayısıyla dinamik piyasa koşulları aynı zamanda, dinamik bir örgüt ve işletme yapısını zorunlu kıldığı görülebilmektedir (Ergen, 2015, s.26). Örgütsel değişimin amacı, örgütün iç ve dış çevresindeki değişimlere uyumlu hale gelmesine ve bu sayede yoğun rekabet ortamına uyum sağlamasına çalışmaktır. </a:t>
            </a:r>
            <a:endParaRPr lang="tr-TR" sz="11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45741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12488</TotalTime>
  <Words>2299</Words>
  <Application>Microsoft Office PowerPoint</Application>
  <PresentationFormat>Ekran Gösterisi (4:3)</PresentationFormat>
  <Paragraphs>45</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15</vt:i4>
      </vt:variant>
    </vt:vector>
  </HeadingPairs>
  <TitlesOfParts>
    <vt:vector size="23"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Taşınmaz</cp:lastModifiedBy>
  <cp:revision>822</cp:revision>
  <cp:lastPrinted>2016-10-24T07:53:35Z</cp:lastPrinted>
  <dcterms:created xsi:type="dcterms:W3CDTF">2016-09-18T09:35:24Z</dcterms:created>
  <dcterms:modified xsi:type="dcterms:W3CDTF">2020-03-03T14:06:27Z</dcterms:modified>
</cp:coreProperties>
</file>