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  <p:sldId id="301" r:id="rId43"/>
    <p:sldId id="302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8" r:id="rId52"/>
    <p:sldId id="313" r:id="rId53"/>
    <p:sldId id="314" r:id="rId54"/>
    <p:sldId id="312" r:id="rId55"/>
    <p:sldId id="317" r:id="rId56"/>
    <p:sldId id="315" r:id="rId57"/>
    <p:sldId id="316" r:id="rId58"/>
    <p:sldId id="319" r:id="rId59"/>
    <p:sldId id="320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6" r:id="rId72"/>
    <p:sldId id="334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8711-94A1-4577-97A4-474F2D9D9B02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32AD-3533-468A-9220-CBCF5CB44D3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32AD-3533-468A-9220-CBCF5CB44D3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7FB9-B4ED-4E02-8718-D45CBA76AC67}" type="datetimeFigureOut">
              <a:rPr lang="tr-TR" smtClean="0"/>
              <a:pPr/>
              <a:t>05.05.2020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AABF-9FED-4A8F-ADF9-2A460DCECFC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Diabet</a:t>
            </a:r>
            <a:r>
              <a:rPr lang="tr-TR" dirty="0" smtClean="0"/>
              <a:t> </a:t>
            </a:r>
            <a:r>
              <a:rPr lang="tr-TR" dirty="0" err="1" smtClean="0"/>
              <a:t>Farmakoterapisi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Ebru Arioglu-</a:t>
            </a:r>
            <a:r>
              <a:rPr lang="tr-TR" dirty="0" err="1" smtClean="0"/>
              <a:t>Inan</a:t>
            </a:r>
            <a:r>
              <a:rPr lang="tr-TR" dirty="0" smtClean="0"/>
              <a:t>, </a:t>
            </a:r>
            <a:r>
              <a:rPr lang="tr-TR" dirty="0" err="1" smtClean="0"/>
              <a:t>PhD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9722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671474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5616624" cy="64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Sülfonilüreler</a:t>
            </a:r>
            <a:endParaRPr lang="tr-TR" dirty="0" smtClean="0"/>
          </a:p>
          <a:p>
            <a:r>
              <a:rPr lang="tr-TR" dirty="0" err="1" smtClean="0"/>
              <a:t>Biguanidler</a:t>
            </a:r>
            <a:endParaRPr lang="tr-TR" dirty="0" smtClean="0"/>
          </a:p>
          <a:p>
            <a:r>
              <a:rPr lang="tr-TR" dirty="0" err="1" smtClean="0"/>
              <a:t>Meglitinidler</a:t>
            </a:r>
            <a:endParaRPr lang="tr-TR" dirty="0" smtClean="0"/>
          </a:p>
          <a:p>
            <a:r>
              <a:rPr lang="tr-TR" dirty="0" err="1" smtClean="0"/>
              <a:t>Tiazolidindionlar</a:t>
            </a:r>
            <a:r>
              <a:rPr lang="tr-TR" dirty="0" smtClean="0"/>
              <a:t> (</a:t>
            </a:r>
            <a:r>
              <a:rPr lang="tr-TR" dirty="0" err="1" smtClean="0"/>
              <a:t>glitazonlar</a:t>
            </a:r>
            <a:r>
              <a:rPr lang="tr-TR" dirty="0" smtClean="0"/>
              <a:t>)</a:t>
            </a:r>
          </a:p>
          <a:p>
            <a:r>
              <a:rPr lang="tr-TR" dirty="0" smtClean="0"/>
              <a:t>DPP-4 </a:t>
            </a:r>
            <a:r>
              <a:rPr lang="tr-TR" dirty="0" err="1" smtClean="0"/>
              <a:t>inhibitorleri</a:t>
            </a:r>
            <a:r>
              <a:rPr lang="tr-TR" dirty="0" smtClean="0"/>
              <a:t>/GLP-1 </a:t>
            </a:r>
            <a:r>
              <a:rPr lang="tr-TR" dirty="0" err="1" smtClean="0"/>
              <a:t>analogları</a:t>
            </a:r>
            <a:endParaRPr lang="tr-TR" dirty="0" smtClean="0"/>
          </a:p>
          <a:p>
            <a:r>
              <a:rPr lang="tr-TR" dirty="0" smtClean="0"/>
              <a:t>SGLT2 inhibitörleri</a:t>
            </a:r>
          </a:p>
          <a:p>
            <a:r>
              <a:rPr lang="el-GR" dirty="0" smtClean="0">
                <a:latin typeface="Franklin Gothic Book"/>
              </a:rPr>
              <a:t>α</a:t>
            </a:r>
            <a:r>
              <a:rPr lang="tr-TR" dirty="0" smtClean="0">
                <a:latin typeface="Franklin Gothic Book"/>
              </a:rPr>
              <a:t>-</a:t>
            </a:r>
            <a:r>
              <a:rPr lang="tr-TR" dirty="0" err="1" smtClean="0">
                <a:latin typeface="Franklin Gothic Book"/>
              </a:rPr>
              <a:t>glukozidaz</a:t>
            </a:r>
            <a:r>
              <a:rPr lang="tr-TR" dirty="0" smtClean="0">
                <a:latin typeface="Franklin Gothic Book"/>
              </a:rPr>
              <a:t> inhibitörleri</a:t>
            </a:r>
          </a:p>
          <a:p>
            <a:r>
              <a:rPr lang="tr-TR" dirty="0" err="1" smtClean="0">
                <a:latin typeface="Franklin Gothic Book"/>
              </a:rPr>
              <a:t>Dopamin</a:t>
            </a:r>
            <a:r>
              <a:rPr lang="tr-TR" dirty="0" smtClean="0">
                <a:latin typeface="Franklin Gothic Book"/>
              </a:rPr>
              <a:t> </a:t>
            </a:r>
            <a:r>
              <a:rPr lang="tr-TR" dirty="0" err="1" smtClean="0">
                <a:latin typeface="Franklin Gothic Book"/>
              </a:rPr>
              <a:t>agonistleri</a:t>
            </a:r>
            <a:r>
              <a:rPr lang="tr-TR" dirty="0" smtClean="0">
                <a:latin typeface="Franklin Gothic Book"/>
              </a:rPr>
              <a:t>, safra asidi bağlayıcılar, amilin </a:t>
            </a:r>
            <a:r>
              <a:rPr lang="tr-TR" dirty="0" err="1" smtClean="0">
                <a:latin typeface="Franklin Gothic Book"/>
              </a:rPr>
              <a:t>analogları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seçimi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1 </a:t>
            </a:r>
            <a:r>
              <a:rPr lang="tr-TR" dirty="0" err="1" smtClean="0"/>
              <a:t>diabet</a:t>
            </a:r>
            <a:r>
              <a:rPr lang="tr-TR" dirty="0" smtClean="0"/>
              <a:t>; </a:t>
            </a:r>
            <a:r>
              <a:rPr lang="tr-TR" dirty="0" err="1" smtClean="0"/>
              <a:t>insulin</a:t>
            </a:r>
            <a:endParaRPr lang="tr-TR" dirty="0" smtClean="0"/>
          </a:p>
          <a:p>
            <a:r>
              <a:rPr lang="tr-TR" dirty="0" smtClean="0"/>
              <a:t>Tip 2 </a:t>
            </a:r>
            <a:r>
              <a:rPr lang="tr-TR" dirty="0" err="1" smtClean="0"/>
              <a:t>diabet</a:t>
            </a:r>
            <a:r>
              <a:rPr lang="tr-TR" dirty="0" smtClean="0"/>
              <a:t>;</a:t>
            </a:r>
          </a:p>
          <a:p>
            <a:pPr>
              <a:buNone/>
            </a:pPr>
            <a:r>
              <a:rPr lang="tr-TR" dirty="0" smtClean="0"/>
              <a:t>En çok </a:t>
            </a:r>
            <a:r>
              <a:rPr lang="tr-TR" dirty="0" err="1" smtClean="0"/>
              <a:t>metformin</a:t>
            </a:r>
            <a:r>
              <a:rPr lang="tr-TR" dirty="0" smtClean="0"/>
              <a:t> (</a:t>
            </a:r>
            <a:r>
              <a:rPr lang="tr-TR" dirty="0" err="1" smtClean="0"/>
              <a:t>efikasite</a:t>
            </a:r>
            <a:r>
              <a:rPr lang="tr-TR" dirty="0" smtClean="0"/>
              <a:t>, kilo alımı yok, hipoglisemi yok, ucuz)</a:t>
            </a:r>
          </a:p>
          <a:p>
            <a:r>
              <a:rPr lang="tr-TR" dirty="0" smtClean="0"/>
              <a:t>Potansiyel yan etkiler, </a:t>
            </a:r>
            <a:r>
              <a:rPr lang="tr-TR" dirty="0" err="1" smtClean="0"/>
              <a:t>kontrindikasyonlar</a:t>
            </a:r>
            <a:r>
              <a:rPr lang="tr-TR" dirty="0" smtClean="0"/>
              <a:t>!</a:t>
            </a:r>
          </a:p>
          <a:p>
            <a:r>
              <a:rPr lang="tr-TR" dirty="0" smtClean="0"/>
              <a:t>Fiyat, kullanım kolaylığı, uzun dönem güvenilirlik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6840760" cy="51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0" cy="7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843808" y="6211669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6264696" cy="65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084168" y="5445224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Split</a:t>
            </a:r>
            <a:r>
              <a:rPr lang="tr-TR" dirty="0" smtClean="0"/>
              <a:t>-</a:t>
            </a:r>
            <a:r>
              <a:rPr lang="tr-TR" dirty="0" err="1" smtClean="0"/>
              <a:t>mixed</a:t>
            </a:r>
            <a:r>
              <a:rPr lang="tr-TR" dirty="0" smtClean="0"/>
              <a:t> </a:t>
            </a:r>
            <a:r>
              <a:rPr lang="tr-TR" dirty="0" err="1" smtClean="0"/>
              <a:t>injections</a:t>
            </a:r>
            <a:r>
              <a:rPr lang="tr-TR" dirty="0" smtClean="0"/>
              <a:t> (NPH+</a:t>
            </a:r>
            <a:r>
              <a:rPr lang="tr-TR" dirty="0" err="1" smtClean="0"/>
              <a:t>rapid</a:t>
            </a:r>
            <a:r>
              <a:rPr lang="tr-TR" dirty="0" smtClean="0"/>
              <a:t>/</a:t>
            </a:r>
            <a:r>
              <a:rPr lang="tr-TR" dirty="0" err="1" smtClean="0"/>
              <a:t>regular</a:t>
            </a:r>
            <a:r>
              <a:rPr lang="tr-TR" dirty="0" smtClean="0"/>
              <a:t>), sabah ve akşam öğünlerinden önce</a:t>
            </a:r>
          </a:p>
          <a:p>
            <a:r>
              <a:rPr lang="tr-TR" dirty="0" err="1" smtClean="0"/>
              <a:t>Nokturnal</a:t>
            </a:r>
            <a:r>
              <a:rPr lang="tr-TR" dirty="0" smtClean="0"/>
              <a:t> hipoglisemi riski!</a:t>
            </a:r>
          </a:p>
          <a:p>
            <a:r>
              <a:rPr lang="tr-TR" dirty="0" smtClean="0"/>
              <a:t>NPH i geceye taşımak bu riski azaltabilir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Detemir</a:t>
            </a:r>
            <a:r>
              <a:rPr lang="tr-TR" dirty="0" smtClean="0"/>
              <a:t>, </a:t>
            </a:r>
            <a:r>
              <a:rPr lang="tr-TR" dirty="0" err="1" smtClean="0"/>
              <a:t>glargin</a:t>
            </a:r>
            <a:r>
              <a:rPr lang="tr-TR" dirty="0" smtClean="0"/>
              <a:t>, </a:t>
            </a:r>
            <a:r>
              <a:rPr lang="tr-TR" dirty="0" err="1" smtClean="0"/>
              <a:t>degludek</a:t>
            </a:r>
            <a:r>
              <a:rPr lang="tr-TR" dirty="0" smtClean="0"/>
              <a:t> (bazal </a:t>
            </a:r>
            <a:r>
              <a:rPr lang="tr-TR" dirty="0" err="1" smtClean="0"/>
              <a:t>insulin</a:t>
            </a:r>
            <a:r>
              <a:rPr lang="tr-TR" dirty="0" smtClean="0"/>
              <a:t> için)</a:t>
            </a:r>
          </a:p>
          <a:p>
            <a:r>
              <a:rPr lang="tr-TR" dirty="0" err="1" smtClean="0"/>
              <a:t>Regüler</a:t>
            </a:r>
            <a:r>
              <a:rPr lang="tr-TR" dirty="0" smtClean="0"/>
              <a:t>, </a:t>
            </a:r>
            <a:r>
              <a:rPr lang="tr-TR" dirty="0" err="1" smtClean="0"/>
              <a:t>aspart</a:t>
            </a:r>
            <a:r>
              <a:rPr lang="tr-TR" dirty="0" smtClean="0"/>
              <a:t>, </a:t>
            </a:r>
            <a:r>
              <a:rPr lang="tr-TR" dirty="0" err="1" smtClean="0"/>
              <a:t>lispro</a:t>
            </a:r>
            <a:r>
              <a:rPr lang="tr-TR" dirty="0" smtClean="0"/>
              <a:t>, </a:t>
            </a:r>
            <a:r>
              <a:rPr lang="tr-TR" dirty="0" err="1" smtClean="0"/>
              <a:t>glulisin</a:t>
            </a:r>
            <a:r>
              <a:rPr lang="tr-TR" dirty="0" smtClean="0"/>
              <a:t> (</a:t>
            </a:r>
            <a:r>
              <a:rPr lang="tr-TR" dirty="0" err="1" smtClean="0"/>
              <a:t>prandial</a:t>
            </a:r>
            <a:r>
              <a:rPr lang="tr-TR" dirty="0" smtClean="0"/>
              <a:t> </a:t>
            </a:r>
            <a:r>
              <a:rPr lang="tr-TR" dirty="0" err="1" smtClean="0"/>
              <a:t>insulin</a:t>
            </a:r>
            <a:r>
              <a:rPr lang="tr-TR" dirty="0" smtClean="0"/>
              <a:t>)</a:t>
            </a:r>
          </a:p>
          <a:p>
            <a:r>
              <a:rPr lang="tr-TR" dirty="0" smtClean="0"/>
              <a:t>KH alımı/fiziksel aktiviteye göre </a:t>
            </a:r>
            <a:r>
              <a:rPr lang="tr-TR" dirty="0" err="1" smtClean="0"/>
              <a:t>insulin</a:t>
            </a:r>
            <a:r>
              <a:rPr lang="tr-TR" dirty="0" smtClean="0"/>
              <a:t> dozu!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Correction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factor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kısa etkili bir </a:t>
            </a:r>
            <a:r>
              <a:rPr lang="tr-TR" dirty="0" err="1" smtClean="0"/>
              <a:t>insulinin</a:t>
            </a:r>
            <a:r>
              <a:rPr lang="tr-TR" dirty="0" smtClean="0"/>
              <a:t> 1 </a:t>
            </a:r>
            <a:r>
              <a:rPr lang="tr-TR" dirty="0" err="1" smtClean="0"/>
              <a:t>unitesinin</a:t>
            </a:r>
            <a:r>
              <a:rPr lang="tr-TR" dirty="0" smtClean="0"/>
              <a:t> yaklaşık </a:t>
            </a:r>
            <a:r>
              <a:rPr lang="tr-TR" dirty="0" err="1" smtClean="0"/>
              <a:t>glukoz</a:t>
            </a:r>
            <a:r>
              <a:rPr lang="tr-TR" dirty="0" smtClean="0"/>
              <a:t> düşürücü etkisi. </a:t>
            </a:r>
          </a:p>
          <a:p>
            <a:r>
              <a:rPr lang="tr-TR" dirty="0" err="1" smtClean="0"/>
              <a:t>Regüler</a:t>
            </a:r>
            <a:r>
              <a:rPr lang="tr-TR" dirty="0" smtClean="0"/>
              <a:t>, günlük </a:t>
            </a:r>
            <a:r>
              <a:rPr lang="tr-TR" dirty="0" err="1" smtClean="0"/>
              <a:t>insulin</a:t>
            </a:r>
            <a:r>
              <a:rPr lang="tr-TR" dirty="0" smtClean="0"/>
              <a:t> dozu 1,500 e bölünür</a:t>
            </a:r>
          </a:p>
          <a:p>
            <a:r>
              <a:rPr lang="tr-TR" dirty="0" smtClean="0"/>
              <a:t>Hızlı etkili için 1,700-1,800 e bölünür</a:t>
            </a:r>
          </a:p>
          <a:p>
            <a:r>
              <a:rPr lang="tr-TR" dirty="0" smtClean="0"/>
              <a:t>40u bazal ve üç öğün 12 şer U </a:t>
            </a:r>
            <a:r>
              <a:rPr lang="tr-TR" dirty="0" err="1" smtClean="0"/>
              <a:t>rapid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</a:t>
            </a:r>
            <a:r>
              <a:rPr lang="tr-TR" dirty="0" err="1" smtClean="0"/>
              <a:t>insulin</a:t>
            </a:r>
            <a:r>
              <a:rPr lang="tr-TR" dirty="0" smtClean="0"/>
              <a:t> alan kişi;1,700/76=22</a:t>
            </a:r>
          </a:p>
          <a:p>
            <a:r>
              <a:rPr lang="tr-TR" dirty="0" smtClean="0"/>
              <a:t>Yani her bir </a:t>
            </a:r>
            <a:r>
              <a:rPr lang="tr-TR" dirty="0" err="1" smtClean="0"/>
              <a:t>rapid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U </a:t>
            </a:r>
            <a:r>
              <a:rPr lang="tr-TR" dirty="0" err="1" smtClean="0"/>
              <a:t>insulin</a:t>
            </a:r>
            <a:r>
              <a:rPr lang="tr-TR" dirty="0" smtClean="0"/>
              <a:t> kan şekerini 22 mg/</a:t>
            </a:r>
            <a:r>
              <a:rPr lang="tr-TR" dirty="0" err="1" smtClean="0"/>
              <a:t>dl</a:t>
            </a:r>
            <a:r>
              <a:rPr lang="tr-TR" dirty="0" smtClean="0"/>
              <a:t> (1.2mmol/l) düşürecek demektir.</a:t>
            </a:r>
          </a:p>
          <a:p>
            <a:r>
              <a:rPr lang="tr-TR" dirty="0" smtClean="0"/>
              <a:t>Hasta </a:t>
            </a:r>
            <a:r>
              <a:rPr lang="tr-TR" dirty="0" err="1" smtClean="0"/>
              <a:t>uyuncu</a:t>
            </a:r>
            <a:r>
              <a:rPr lang="tr-TR" dirty="0" smtClean="0"/>
              <a:t> için bu değer 20-25 mg/</a:t>
            </a:r>
            <a:r>
              <a:rPr lang="tr-TR" dirty="0" err="1" smtClean="0"/>
              <a:t>dl</a:t>
            </a:r>
            <a:r>
              <a:rPr lang="tr-TR" dirty="0" smtClean="0"/>
              <a:t> ye yuvarlanabilir.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KH sayımı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İnsulin</a:t>
            </a:r>
            <a:r>
              <a:rPr lang="tr-TR" dirty="0" smtClean="0">
                <a:solidFill>
                  <a:srgbClr val="FF0000"/>
                </a:solidFill>
              </a:rPr>
              <a:t>/</a:t>
            </a:r>
            <a:r>
              <a:rPr lang="tr-TR" dirty="0" err="1" smtClean="0">
                <a:solidFill>
                  <a:srgbClr val="FF0000"/>
                </a:solidFill>
              </a:rPr>
              <a:t>carb</a:t>
            </a:r>
            <a:r>
              <a:rPr lang="tr-TR" dirty="0" smtClean="0">
                <a:solidFill>
                  <a:srgbClr val="FF0000"/>
                </a:solidFill>
              </a:rPr>
              <a:t> oranı</a:t>
            </a:r>
          </a:p>
          <a:p>
            <a:r>
              <a:rPr lang="tr-TR" dirty="0" smtClean="0"/>
              <a:t>500/Günlük </a:t>
            </a:r>
            <a:r>
              <a:rPr lang="tr-TR" dirty="0" err="1" smtClean="0"/>
              <a:t>insulin</a:t>
            </a:r>
            <a:r>
              <a:rPr lang="tr-TR" dirty="0" smtClean="0"/>
              <a:t> U (</a:t>
            </a:r>
            <a:r>
              <a:rPr lang="tr-TR" dirty="0" err="1" smtClean="0"/>
              <a:t>regüler</a:t>
            </a:r>
            <a:r>
              <a:rPr lang="tr-TR" dirty="0" smtClean="0"/>
              <a:t> için 450)</a:t>
            </a:r>
          </a:p>
          <a:p>
            <a:r>
              <a:rPr lang="tr-TR" dirty="0" smtClean="0"/>
              <a:t>Günlük 76U </a:t>
            </a:r>
            <a:r>
              <a:rPr lang="tr-TR" dirty="0" err="1" smtClean="0"/>
              <a:t>insulin</a:t>
            </a:r>
            <a:r>
              <a:rPr lang="tr-TR" dirty="0" smtClean="0"/>
              <a:t> alan kişi, 500/76=6,57</a:t>
            </a:r>
          </a:p>
          <a:p>
            <a:r>
              <a:rPr lang="tr-TR" dirty="0" smtClean="0"/>
              <a:t>1U </a:t>
            </a:r>
            <a:r>
              <a:rPr lang="tr-TR" dirty="0" err="1" smtClean="0"/>
              <a:t>insulin</a:t>
            </a:r>
            <a:r>
              <a:rPr lang="tr-TR" dirty="0" smtClean="0"/>
              <a:t> yaklaşık 7g KH ı karşılayacak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1 </a:t>
            </a:r>
            <a:r>
              <a:rPr lang="tr-TR" dirty="0" err="1" smtClean="0"/>
              <a:t>diabet</a:t>
            </a:r>
            <a:endParaRPr lang="tr-TR" dirty="0" smtClean="0"/>
          </a:p>
          <a:p>
            <a:r>
              <a:rPr lang="tr-TR" dirty="0" smtClean="0"/>
              <a:t>Tip 2 </a:t>
            </a:r>
            <a:r>
              <a:rPr lang="tr-TR" dirty="0" err="1" smtClean="0"/>
              <a:t>diabet</a:t>
            </a:r>
            <a:endParaRPr lang="tr-TR" dirty="0" smtClean="0"/>
          </a:p>
          <a:p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 err="1" smtClean="0"/>
              <a:t>diabet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Genellikle bazal/</a:t>
            </a:r>
            <a:r>
              <a:rPr lang="tr-TR" dirty="0" err="1" smtClean="0"/>
              <a:t>bolus</a:t>
            </a:r>
            <a:r>
              <a:rPr lang="tr-TR" dirty="0" smtClean="0"/>
              <a:t> </a:t>
            </a:r>
            <a:r>
              <a:rPr lang="tr-TR" dirty="0" err="1" smtClean="0"/>
              <a:t>insulin</a:t>
            </a:r>
            <a:r>
              <a:rPr lang="tr-TR" dirty="0" smtClean="0"/>
              <a:t> oranı %50/%50</a:t>
            </a:r>
          </a:p>
          <a:p>
            <a:r>
              <a:rPr lang="tr-TR" dirty="0" smtClean="0"/>
              <a:t>Tedaviye yeni başlayacak bir tip 1 </a:t>
            </a:r>
            <a:r>
              <a:rPr lang="tr-TR" dirty="0" err="1" smtClean="0"/>
              <a:t>diabetik</a:t>
            </a:r>
            <a:r>
              <a:rPr lang="tr-TR" dirty="0" smtClean="0"/>
              <a:t> için; 0,5-0,6U/kg/gün doz </a:t>
            </a:r>
            <a:r>
              <a:rPr lang="tr-TR" dirty="0" err="1" smtClean="0"/>
              <a:t>insulin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Hipoglisemiyi düzeltmek için </a:t>
            </a:r>
            <a:r>
              <a:rPr lang="tr-TR" dirty="0" smtClean="0">
                <a:solidFill>
                  <a:srgbClr val="FF0000"/>
                </a:solidFill>
              </a:rPr>
              <a:t>“15 kuralı”</a:t>
            </a:r>
          </a:p>
          <a:p>
            <a:r>
              <a:rPr lang="tr-TR" dirty="0" smtClean="0"/>
              <a:t>Hipoglisemi ortaya çıktıysa hasta 15g basit KH almalı (240ml portakal suyu, 240ml süt, 4 </a:t>
            </a:r>
            <a:r>
              <a:rPr lang="tr-TR" dirty="0" err="1" smtClean="0"/>
              <a:t>glukoz</a:t>
            </a:r>
            <a:r>
              <a:rPr lang="tr-TR" dirty="0" smtClean="0"/>
              <a:t> tableti, 1 tüp </a:t>
            </a:r>
            <a:r>
              <a:rPr lang="tr-TR" dirty="0" err="1" smtClean="0"/>
              <a:t>glukoz</a:t>
            </a:r>
            <a:r>
              <a:rPr lang="tr-TR" dirty="0" smtClean="0"/>
              <a:t> jeli)</a:t>
            </a:r>
          </a:p>
          <a:p>
            <a:r>
              <a:rPr lang="tr-TR" dirty="0" smtClean="0"/>
              <a:t>15dak sonra BG ölçülmeli, 70mg/</a:t>
            </a:r>
            <a:r>
              <a:rPr lang="tr-TR" dirty="0" err="1" smtClean="0"/>
              <a:t>dl</a:t>
            </a:r>
            <a:r>
              <a:rPr lang="tr-TR" dirty="0" smtClean="0"/>
              <a:t> </a:t>
            </a:r>
            <a:r>
              <a:rPr lang="tr-TR" dirty="0" err="1" smtClean="0"/>
              <a:t>nin</a:t>
            </a:r>
            <a:r>
              <a:rPr lang="tr-TR" dirty="0" smtClean="0"/>
              <a:t> altındaysa tekrar etmeli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Hipoglisemik</a:t>
            </a:r>
            <a:r>
              <a:rPr lang="tr-TR" dirty="0" smtClean="0"/>
              <a:t> duyarsızlık (</a:t>
            </a:r>
            <a:r>
              <a:rPr lang="tr-TR" dirty="0" err="1" smtClean="0"/>
              <a:t>unawareness</a:t>
            </a:r>
            <a:r>
              <a:rPr lang="tr-TR" dirty="0" smtClean="0"/>
              <a:t>): </a:t>
            </a:r>
            <a:r>
              <a:rPr lang="tr-TR" dirty="0" err="1" smtClean="0"/>
              <a:t>otonomik</a:t>
            </a:r>
            <a:r>
              <a:rPr lang="tr-TR" dirty="0" smtClean="0"/>
              <a:t> </a:t>
            </a:r>
            <a:r>
              <a:rPr lang="tr-TR" dirty="0" err="1" smtClean="0"/>
              <a:t>nöropati</a:t>
            </a:r>
            <a:r>
              <a:rPr lang="tr-TR" dirty="0" smtClean="0"/>
              <a:t> ya da çok sık </a:t>
            </a:r>
            <a:r>
              <a:rPr lang="tr-TR" dirty="0" err="1" smtClean="0"/>
              <a:t>hipoglisemik</a:t>
            </a:r>
            <a:r>
              <a:rPr lang="tr-TR" dirty="0" smtClean="0"/>
              <a:t> atak geçirme sonucu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908720"/>
            <a:ext cx="89074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208912" cy="48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0" y="5661248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AACE, American Association of Clinical Endocrinologists; ACE, American College of Endocrinology; ADA, American</a:t>
            </a:r>
          </a:p>
          <a:p>
            <a:r>
              <a:rPr lang="tr-TR" sz="1400" dirty="0" smtClean="0"/>
              <a:t>Diabetes </a:t>
            </a:r>
            <a:r>
              <a:rPr lang="tr-TR" sz="1400" dirty="0" err="1" smtClean="0"/>
              <a:t>Association</a:t>
            </a:r>
            <a:r>
              <a:rPr lang="tr-TR" sz="1400" dirty="0" smtClean="0"/>
              <a:t>; DCCT, Diabetes </a:t>
            </a:r>
            <a:r>
              <a:rPr lang="tr-TR" sz="1400" dirty="0" err="1" smtClean="0"/>
              <a:t>Control</a:t>
            </a:r>
            <a:r>
              <a:rPr lang="tr-TR" sz="1400" dirty="0" smtClean="0"/>
              <a:t> and </a:t>
            </a:r>
            <a:r>
              <a:rPr lang="tr-TR" sz="1400" dirty="0" err="1" smtClean="0"/>
              <a:t>Complications</a:t>
            </a:r>
            <a:r>
              <a:rPr lang="tr-TR" sz="1400" dirty="0" smtClean="0"/>
              <a:t> </a:t>
            </a:r>
            <a:r>
              <a:rPr lang="tr-TR" sz="1400" dirty="0" err="1" smtClean="0"/>
              <a:t>Trial</a:t>
            </a:r>
            <a:r>
              <a:rPr lang="tr-TR" sz="1400" dirty="0" smtClean="0"/>
              <a:t>.</a:t>
            </a:r>
            <a:endParaRPr lang="tr-TR" sz="1400" dirty="0"/>
          </a:p>
        </p:txBody>
      </p:sp>
      <p:sp>
        <p:nvSpPr>
          <p:cNvPr id="5" name="4 Dikdörtgen"/>
          <p:cNvSpPr/>
          <p:nvPr/>
        </p:nvSpPr>
        <p:spPr>
          <a:xfrm>
            <a:off x="6588224" y="5373216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4149080"/>
            <a:ext cx="698477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aAssay</a:t>
            </a:r>
            <a:r>
              <a:rPr lang="en-US" sz="1100" dirty="0" smtClean="0"/>
              <a:t> should be National </a:t>
            </a:r>
            <a:r>
              <a:rPr lang="en-US" sz="1100" dirty="0" err="1" smtClean="0"/>
              <a:t>Glycohemoglobin</a:t>
            </a:r>
            <a:r>
              <a:rPr lang="en-US" sz="1100" dirty="0" smtClean="0"/>
              <a:t> Standardization Program (NGSP) certified measurement and DCCT</a:t>
            </a:r>
          </a:p>
          <a:p>
            <a:r>
              <a:rPr lang="en-US" sz="1100" dirty="0" smtClean="0"/>
              <a:t>standardized. More stringent </a:t>
            </a:r>
            <a:r>
              <a:rPr lang="en-US" sz="1100" dirty="0" err="1" smtClean="0"/>
              <a:t>glycemic</a:t>
            </a:r>
            <a:r>
              <a:rPr lang="en-US" sz="1100" dirty="0" smtClean="0"/>
              <a:t> control may be appropriate if accomplished without significant hypoglycemia</a:t>
            </a:r>
          </a:p>
          <a:p>
            <a:r>
              <a:rPr lang="en-US" sz="1100" dirty="0" smtClean="0"/>
              <a:t>or adverse effects. Less stringent </a:t>
            </a:r>
            <a:r>
              <a:rPr lang="en-US" sz="1100" dirty="0" err="1" smtClean="0"/>
              <a:t>HbAlc</a:t>
            </a:r>
            <a:r>
              <a:rPr lang="en-US" sz="1100" dirty="0" smtClean="0"/>
              <a:t> goals may be appropriate in patients with a history of severe hypoglycemia,</a:t>
            </a:r>
          </a:p>
          <a:p>
            <a:r>
              <a:rPr lang="en-US" sz="1100" dirty="0" smtClean="0"/>
              <a:t>limited life expectancy, advanced micro/</a:t>
            </a:r>
            <a:r>
              <a:rPr lang="en-US" sz="1100" dirty="0" err="1" smtClean="0"/>
              <a:t>macrovascular</a:t>
            </a:r>
            <a:r>
              <a:rPr lang="en-US" sz="1100" dirty="0" smtClean="0"/>
              <a:t> complications or </a:t>
            </a:r>
            <a:r>
              <a:rPr lang="en-US" sz="1100" dirty="0" err="1" smtClean="0"/>
              <a:t>comorbidities</a:t>
            </a:r>
            <a:r>
              <a:rPr lang="en-US" sz="1100" dirty="0" smtClean="0"/>
              <a:t>, at-risk elderly, dementia, or in</a:t>
            </a:r>
          </a:p>
          <a:p>
            <a:r>
              <a:rPr lang="tr-TR" sz="1100" dirty="0" err="1" smtClean="0"/>
              <a:t>younger</a:t>
            </a:r>
            <a:r>
              <a:rPr lang="tr-TR" sz="1100" dirty="0" smtClean="0"/>
              <a:t> </a:t>
            </a:r>
            <a:r>
              <a:rPr lang="tr-TR" sz="1100" dirty="0" err="1" smtClean="0"/>
              <a:t>children</a:t>
            </a:r>
            <a:r>
              <a:rPr lang="tr-TR" sz="1100" dirty="0" smtClean="0"/>
              <a:t>.</a:t>
            </a:r>
          </a:p>
          <a:p>
            <a:r>
              <a:rPr lang="en-US" sz="1100" dirty="0" err="1" smtClean="0"/>
              <a:t>bPostprandial</a:t>
            </a:r>
            <a:r>
              <a:rPr lang="en-US" sz="1100" dirty="0" smtClean="0"/>
              <a:t> glucose measurements should be made 1-2 hours after the beginning of the meal, generally the time of</a:t>
            </a:r>
          </a:p>
          <a:p>
            <a:r>
              <a:rPr lang="en-US" sz="1100" dirty="0" smtClean="0"/>
              <a:t>peak levels in patients with diabetes.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4664"/>
            <a:ext cx="87609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5661248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AACE, American Association of Clinical Endocrinologists; ACE, American College of Endocrinology; ADA, American</a:t>
            </a:r>
          </a:p>
          <a:p>
            <a:r>
              <a:rPr lang="tr-TR" sz="1400" dirty="0" smtClean="0"/>
              <a:t>Diabetes </a:t>
            </a:r>
            <a:r>
              <a:rPr lang="tr-TR" sz="1400" dirty="0" err="1" smtClean="0"/>
              <a:t>Association</a:t>
            </a:r>
            <a:r>
              <a:rPr lang="tr-TR" sz="1400" dirty="0" smtClean="0"/>
              <a:t>; DCCT, Diabetes </a:t>
            </a:r>
            <a:r>
              <a:rPr lang="tr-TR" sz="1400" dirty="0" err="1" smtClean="0"/>
              <a:t>Control</a:t>
            </a:r>
            <a:r>
              <a:rPr lang="tr-TR" sz="1400" dirty="0" smtClean="0"/>
              <a:t> and </a:t>
            </a:r>
            <a:r>
              <a:rPr lang="tr-TR" sz="1400" dirty="0" err="1" smtClean="0"/>
              <a:t>Complications</a:t>
            </a:r>
            <a:r>
              <a:rPr lang="tr-TR" sz="1400" dirty="0" smtClean="0"/>
              <a:t> </a:t>
            </a:r>
            <a:r>
              <a:rPr lang="tr-TR" sz="1400" dirty="0" err="1" smtClean="0"/>
              <a:t>Trial</a:t>
            </a:r>
            <a:r>
              <a:rPr lang="tr-TR" sz="1400" dirty="0" smtClean="0"/>
              <a:t>.</a:t>
            </a:r>
            <a:endParaRPr lang="tr-TR" sz="1400" dirty="0"/>
          </a:p>
        </p:txBody>
      </p:sp>
      <p:sp>
        <p:nvSpPr>
          <p:cNvPr id="6" name="5 Dikdörtgen"/>
          <p:cNvSpPr/>
          <p:nvPr/>
        </p:nvSpPr>
        <p:spPr>
          <a:xfrm>
            <a:off x="6588224" y="5373216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23528" y="4581128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cVulnerability</a:t>
            </a:r>
            <a:r>
              <a:rPr lang="en-US" sz="1400" dirty="0" smtClean="0"/>
              <a:t> to hypoglycemia and relatively low risk of complication prior to puberty considered. Adolescents and</a:t>
            </a:r>
            <a:r>
              <a:rPr lang="tr-TR" sz="1400" dirty="0" smtClean="0"/>
              <a:t> </a:t>
            </a:r>
            <a:r>
              <a:rPr lang="en-US" sz="1400" dirty="0" smtClean="0"/>
              <a:t>young adults may have adult goals if without developmental and psychological issues, and if without excessive</a:t>
            </a:r>
            <a:r>
              <a:rPr lang="tr-TR" sz="1400" dirty="0" smtClean="0"/>
              <a:t> </a:t>
            </a:r>
            <a:r>
              <a:rPr lang="tr-TR" sz="1400" dirty="0" err="1" smtClean="0"/>
              <a:t>hypoglycemia</a:t>
            </a:r>
            <a:endParaRPr lang="tr-TR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88483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020272" y="5657671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486916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^A lower A1C goal may be set for an individual if achievable without recurrent or severe hypoglycemia or undue</a:t>
            </a:r>
          </a:p>
          <a:p>
            <a:r>
              <a:rPr lang="tr-TR" sz="1200" dirty="0" err="1" smtClean="0"/>
              <a:t>treatment</a:t>
            </a:r>
            <a:r>
              <a:rPr lang="tr-TR" sz="1200" dirty="0" smtClean="0"/>
              <a:t> </a:t>
            </a:r>
            <a:r>
              <a:rPr lang="tr-TR" sz="1200" dirty="0" err="1" smtClean="0"/>
              <a:t>burden</a:t>
            </a:r>
            <a:r>
              <a:rPr lang="tr-TR" sz="1200" dirty="0" smtClean="0"/>
              <a:t>.</a:t>
            </a:r>
          </a:p>
          <a:p>
            <a:r>
              <a:rPr lang="en-US" sz="1200" dirty="0" smtClean="0"/>
              <a:t>*Coexisting chronic illnesses are conditions serious enough to require medications or lifestyle management and may</a:t>
            </a:r>
          </a:p>
          <a:p>
            <a:r>
              <a:rPr lang="en-US" sz="1200" dirty="0" smtClean="0"/>
              <a:t>include arthritis, cancer, congestive heart failure, depression, emphysema, falls, hypertension, incontinence, stage 3 or</a:t>
            </a:r>
          </a:p>
          <a:p>
            <a:r>
              <a:rPr lang="en-US" sz="1200" dirty="0" smtClean="0"/>
              <a:t>worse chronic kidney disease, myocardial infarction, and stroke. By “multiple,” we mean at least three, but many</a:t>
            </a:r>
          </a:p>
          <a:p>
            <a:r>
              <a:rPr lang="en-US" sz="1200" dirty="0" smtClean="0"/>
              <a:t>patients may have five or more (6).</a:t>
            </a:r>
          </a:p>
          <a:p>
            <a:r>
              <a:rPr lang="en-US" sz="1200" dirty="0" smtClean="0"/>
              <a:t>**The presence of a single end-stage chronic illness, such as stage 3-4 congestive heart failure or oxygen-dependent</a:t>
            </a:r>
          </a:p>
          <a:p>
            <a:r>
              <a:rPr lang="en-US" sz="1200" dirty="0" smtClean="0"/>
              <a:t>lung disease, chronic kidney disease requiring dialysis, or uncontrolled metastatic cancer, may cause significant</a:t>
            </a:r>
          </a:p>
          <a:p>
            <a:r>
              <a:rPr lang="en-US" sz="1200" dirty="0" smtClean="0"/>
              <a:t>symptoms or impairment of functional status and significantly reduce life expectancy.</a:t>
            </a:r>
            <a:endParaRPr lang="tr-TR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Tip 2 </a:t>
            </a:r>
            <a:r>
              <a:rPr lang="tr-TR" dirty="0" err="1" smtClean="0"/>
              <a:t>diabetik</a:t>
            </a:r>
            <a:r>
              <a:rPr lang="tr-TR" dirty="0" smtClean="0"/>
              <a:t> hasta;</a:t>
            </a:r>
          </a:p>
          <a:p>
            <a:r>
              <a:rPr lang="tr-TR" dirty="0" smtClean="0"/>
              <a:t>HbA1c≤7.5 (hipoglisemi yapmayan ve tek bir </a:t>
            </a:r>
            <a:r>
              <a:rPr lang="tr-TR" dirty="0" err="1" smtClean="0"/>
              <a:t>antidiabetik</a:t>
            </a:r>
            <a:r>
              <a:rPr lang="tr-TR" dirty="0" smtClean="0"/>
              <a:t> ajan)</a:t>
            </a:r>
          </a:p>
          <a:p>
            <a:r>
              <a:rPr lang="tr-TR" dirty="0" smtClean="0"/>
              <a:t>HbA1c 7.5-8.5 (tek ya da kombinasyon)</a:t>
            </a:r>
          </a:p>
          <a:p>
            <a:r>
              <a:rPr lang="tr-TR" dirty="0" smtClean="0"/>
              <a:t>HbA1c ≥8.5 (kombinasyon ya da </a:t>
            </a:r>
            <a:r>
              <a:rPr lang="tr-TR" dirty="0" err="1" smtClean="0"/>
              <a:t>insulin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1520" y="-27384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Antihyperglycemic</a:t>
            </a:r>
            <a:r>
              <a:rPr lang="en-US" sz="1600" dirty="0" smtClean="0"/>
              <a:t> Therapy Recommendations in Type 2 Diabetes. General Recommendations. (Data from reference</a:t>
            </a:r>
            <a:r>
              <a:rPr lang="tr-TR" sz="1600" dirty="0" smtClean="0"/>
              <a:t>20.)</a:t>
            </a:r>
            <a:endParaRPr lang="tr-T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98419" cy="58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5949280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İnsulin</a:t>
            </a:r>
            <a:r>
              <a:rPr lang="tr-TR" dirty="0" smtClean="0"/>
              <a:t>;</a:t>
            </a:r>
          </a:p>
          <a:p>
            <a:r>
              <a:rPr lang="tr-TR" dirty="0" smtClean="0"/>
              <a:t>Alerji?</a:t>
            </a:r>
          </a:p>
          <a:p>
            <a:r>
              <a:rPr lang="tr-TR" dirty="0" err="1" smtClean="0"/>
              <a:t>Lipodistrofi</a:t>
            </a:r>
            <a:endParaRPr lang="tr-TR" dirty="0" smtClean="0"/>
          </a:p>
          <a:p>
            <a:r>
              <a:rPr lang="tr-TR" dirty="0" smtClean="0"/>
              <a:t>Hipoglisemi</a:t>
            </a:r>
          </a:p>
          <a:p>
            <a:r>
              <a:rPr lang="tr-TR" dirty="0" smtClean="0"/>
              <a:t>Gece hipoglisemisi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5536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Simplified Insulin algorithm for type 2 DM in children and adults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79755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396255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Tip 2 </a:t>
            </a:r>
            <a:r>
              <a:rPr lang="tr-TR" dirty="0" err="1" smtClean="0"/>
              <a:t>diabet</a:t>
            </a:r>
            <a:r>
              <a:rPr lang="tr-TR" dirty="0" smtClean="0"/>
              <a:t> risk faktörleri;</a:t>
            </a:r>
          </a:p>
          <a:p>
            <a:r>
              <a:rPr lang="tr-TR" dirty="0" err="1" smtClean="0"/>
              <a:t>Obezite</a:t>
            </a:r>
            <a:endParaRPr lang="tr-TR" dirty="0" smtClean="0"/>
          </a:p>
          <a:p>
            <a:r>
              <a:rPr lang="tr-TR" dirty="0" smtClean="0"/>
              <a:t>Aile öyküsü</a:t>
            </a:r>
          </a:p>
          <a:p>
            <a:r>
              <a:rPr lang="tr-TR" dirty="0" smtClean="0"/>
              <a:t>Kronik fiziksel hareket azlığı</a:t>
            </a:r>
          </a:p>
          <a:p>
            <a:r>
              <a:rPr lang="tr-TR" dirty="0" smtClean="0"/>
              <a:t>Irk/</a:t>
            </a:r>
            <a:r>
              <a:rPr lang="tr-TR" dirty="0" err="1" smtClean="0"/>
              <a:t>etnisite</a:t>
            </a:r>
            <a:endParaRPr lang="tr-TR" dirty="0" smtClean="0"/>
          </a:p>
          <a:p>
            <a:r>
              <a:rPr lang="tr-TR" dirty="0" smtClean="0"/>
              <a:t>Bozulmuş </a:t>
            </a:r>
            <a:r>
              <a:rPr lang="tr-TR" dirty="0" err="1" smtClean="0"/>
              <a:t>glukoz</a:t>
            </a:r>
            <a:r>
              <a:rPr lang="tr-TR" dirty="0" smtClean="0"/>
              <a:t> toleransı </a:t>
            </a:r>
          </a:p>
          <a:p>
            <a:r>
              <a:rPr lang="tr-TR" dirty="0" smtClean="0"/>
              <a:t>Bozulmuş açlık şekeri/HbA1c</a:t>
            </a:r>
          </a:p>
          <a:p>
            <a:r>
              <a:rPr lang="tr-TR" dirty="0" smtClean="0"/>
              <a:t>Hipertansiyon (≥140/90mmHg)</a:t>
            </a:r>
          </a:p>
          <a:p>
            <a:r>
              <a:rPr lang="tr-TR" dirty="0" smtClean="0"/>
              <a:t>HDL≤35mg/</a:t>
            </a:r>
            <a:r>
              <a:rPr lang="tr-TR" dirty="0" err="1" smtClean="0"/>
              <a:t>dl</a:t>
            </a:r>
            <a:r>
              <a:rPr lang="tr-TR" dirty="0" smtClean="0"/>
              <a:t>, </a:t>
            </a:r>
            <a:r>
              <a:rPr lang="tr-TR" dirty="0" err="1" smtClean="0"/>
              <a:t>trigliserid</a:t>
            </a:r>
            <a:r>
              <a:rPr lang="tr-TR" dirty="0" smtClean="0"/>
              <a:t> ≥250mg/</a:t>
            </a:r>
            <a:r>
              <a:rPr lang="tr-TR" dirty="0" err="1" smtClean="0"/>
              <a:t>dl</a:t>
            </a:r>
            <a:endParaRPr lang="tr-TR" dirty="0" smtClean="0"/>
          </a:p>
          <a:p>
            <a:r>
              <a:rPr lang="tr-TR" dirty="0" smtClean="0"/>
              <a:t>GDM öyküsü/4kg dan ağır bebek doğurma</a:t>
            </a:r>
          </a:p>
          <a:p>
            <a:r>
              <a:rPr lang="tr-TR" dirty="0" err="1" smtClean="0"/>
              <a:t>Vasküler</a:t>
            </a:r>
            <a:r>
              <a:rPr lang="tr-TR" dirty="0" smtClean="0"/>
              <a:t> hastalık öyküsü</a:t>
            </a:r>
          </a:p>
          <a:p>
            <a:r>
              <a:rPr lang="tr-TR" dirty="0" err="1" smtClean="0"/>
              <a:t>Acanthosis</a:t>
            </a:r>
            <a:r>
              <a:rPr lang="tr-TR" dirty="0" smtClean="0"/>
              <a:t> </a:t>
            </a:r>
            <a:r>
              <a:rPr lang="tr-TR" dirty="0" err="1" smtClean="0"/>
              <a:t>nigricans</a:t>
            </a:r>
            <a:r>
              <a:rPr lang="tr-TR" dirty="0" smtClean="0"/>
              <a:t> olması</a:t>
            </a:r>
          </a:p>
          <a:p>
            <a:r>
              <a:rPr lang="tr-TR" dirty="0" err="1" smtClean="0"/>
              <a:t>Polikistik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sendromu olması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Diabetik</a:t>
            </a:r>
            <a:r>
              <a:rPr lang="tr-TR" dirty="0" smtClean="0"/>
              <a:t> çocuk ve </a:t>
            </a:r>
            <a:r>
              <a:rPr lang="tr-TR" dirty="0" err="1" smtClean="0"/>
              <a:t>adolesanlar</a:t>
            </a:r>
            <a:r>
              <a:rPr lang="tr-TR" dirty="0" smtClean="0"/>
              <a:t>:</a:t>
            </a:r>
          </a:p>
          <a:p>
            <a:r>
              <a:rPr lang="tr-TR" dirty="0" err="1" smtClean="0"/>
              <a:t>Metformin</a:t>
            </a:r>
            <a:r>
              <a:rPr lang="tr-TR" dirty="0" smtClean="0"/>
              <a:t> (10-16 yaş için)</a:t>
            </a:r>
          </a:p>
          <a:p>
            <a:r>
              <a:rPr lang="tr-TR" dirty="0" err="1" smtClean="0"/>
              <a:t>Sulfonilüreler</a:t>
            </a:r>
            <a:endParaRPr lang="tr-TR" dirty="0" smtClean="0"/>
          </a:p>
          <a:p>
            <a:r>
              <a:rPr lang="tr-TR" dirty="0" err="1" smtClean="0"/>
              <a:t>İnsulin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Diabetik</a:t>
            </a:r>
            <a:r>
              <a:rPr lang="tr-TR" dirty="0" smtClean="0"/>
              <a:t> yaşlı hastalarda </a:t>
            </a:r>
            <a:r>
              <a:rPr lang="tr-TR" dirty="0" err="1" smtClean="0"/>
              <a:t>glisemik</a:t>
            </a:r>
            <a:r>
              <a:rPr lang="tr-TR" dirty="0" smtClean="0"/>
              <a:t> hedefleri ve ilaç seçimini;</a:t>
            </a:r>
          </a:p>
          <a:p>
            <a:r>
              <a:rPr lang="tr-TR" dirty="0" smtClean="0"/>
              <a:t>Hipoglisemi riski, eşlik eden hastalıklar, kendi kendine bakabilme durumu, beslenme, düşme </a:t>
            </a:r>
            <a:r>
              <a:rPr lang="tr-TR" dirty="0" err="1" smtClean="0"/>
              <a:t>riki</a:t>
            </a:r>
            <a:r>
              <a:rPr lang="tr-TR" dirty="0" smtClean="0"/>
              <a:t>, </a:t>
            </a:r>
            <a:r>
              <a:rPr lang="tr-TR" dirty="0" err="1" smtClean="0"/>
              <a:t>mental</a:t>
            </a:r>
            <a:r>
              <a:rPr lang="tr-TR" dirty="0" smtClean="0"/>
              <a:t> durum</a:t>
            </a:r>
          </a:p>
          <a:p>
            <a:r>
              <a:rPr lang="tr-TR" dirty="0" smtClean="0"/>
              <a:t>Kısa etkili </a:t>
            </a:r>
            <a:r>
              <a:rPr lang="tr-TR" dirty="0" err="1" smtClean="0"/>
              <a:t>insulin</a:t>
            </a:r>
            <a:r>
              <a:rPr lang="tr-TR" dirty="0" smtClean="0"/>
              <a:t> </a:t>
            </a:r>
            <a:r>
              <a:rPr lang="tr-TR" dirty="0" err="1" smtClean="0"/>
              <a:t>sekretagogları</a:t>
            </a:r>
            <a:r>
              <a:rPr lang="tr-TR" dirty="0" smtClean="0"/>
              <a:t>, DPP-4 inhibitörleri, düşük doz </a:t>
            </a:r>
            <a:r>
              <a:rPr lang="tr-TR" dirty="0" err="1" smtClean="0"/>
              <a:t>sulfonilüre</a:t>
            </a:r>
            <a:r>
              <a:rPr lang="tr-TR" dirty="0" smtClean="0"/>
              <a:t>, </a:t>
            </a:r>
            <a:r>
              <a:rPr lang="el-GR" dirty="0" smtClean="0">
                <a:latin typeface="Franklin Gothic Book"/>
              </a:rPr>
              <a:t>α</a:t>
            </a:r>
            <a:r>
              <a:rPr lang="tr-TR" dirty="0" smtClean="0">
                <a:latin typeface="Franklin Gothic Book"/>
              </a:rPr>
              <a:t>-</a:t>
            </a:r>
            <a:r>
              <a:rPr lang="tr-TR" dirty="0" err="1" smtClean="0">
                <a:latin typeface="Franklin Gothic Book"/>
              </a:rPr>
              <a:t>glukozidaz</a:t>
            </a:r>
            <a:r>
              <a:rPr lang="tr-TR" dirty="0" smtClean="0">
                <a:latin typeface="Franklin Gothic Book"/>
              </a:rPr>
              <a:t> inhibitörleri (hipoglisemi riskini azaltır)</a:t>
            </a:r>
          </a:p>
          <a:p>
            <a:r>
              <a:rPr lang="tr-TR" dirty="0" err="1" smtClean="0">
                <a:latin typeface="Franklin Gothic Book"/>
              </a:rPr>
              <a:t>Metformin</a:t>
            </a:r>
            <a:r>
              <a:rPr lang="tr-TR" dirty="0" smtClean="0">
                <a:latin typeface="Franklin Gothic Book"/>
              </a:rPr>
              <a:t>? GFH 30 ml/</a:t>
            </a:r>
            <a:r>
              <a:rPr lang="tr-TR" dirty="0" err="1" smtClean="0">
                <a:latin typeface="Franklin Gothic Book"/>
              </a:rPr>
              <a:t>min</a:t>
            </a:r>
            <a:r>
              <a:rPr lang="tr-TR" dirty="0" smtClean="0">
                <a:latin typeface="Franklin Gothic Book"/>
              </a:rPr>
              <a:t>/1.73m</a:t>
            </a:r>
            <a:r>
              <a:rPr lang="tr-TR" baseline="30000" dirty="0" smtClean="0">
                <a:latin typeface="Franklin Gothic Book"/>
              </a:rPr>
              <a:t>2</a:t>
            </a:r>
            <a:r>
              <a:rPr lang="tr-TR" dirty="0" smtClean="0">
                <a:latin typeface="Franklin Gothic Book"/>
              </a:rPr>
              <a:t> ise düşük doz </a:t>
            </a:r>
            <a:r>
              <a:rPr lang="tr-TR" dirty="0" err="1" smtClean="0">
                <a:latin typeface="Franklin Gothic Book"/>
              </a:rPr>
              <a:t>metformin</a:t>
            </a:r>
            <a:endParaRPr lang="tr-TR" dirty="0" smtClean="0">
              <a:latin typeface="Franklin Gothic Book"/>
            </a:endParaRPr>
          </a:p>
          <a:p>
            <a:r>
              <a:rPr lang="tr-TR" dirty="0" smtClean="0">
                <a:latin typeface="Franklin Gothic Book"/>
              </a:rPr>
              <a:t>SGLT2 </a:t>
            </a:r>
            <a:r>
              <a:rPr lang="tr-TR" dirty="0" err="1" smtClean="0">
                <a:latin typeface="Franklin Gothic Book"/>
              </a:rPr>
              <a:t>inh</a:t>
            </a:r>
            <a:r>
              <a:rPr lang="tr-TR" dirty="0" smtClean="0">
                <a:latin typeface="Franklin Gothic Book"/>
              </a:rPr>
              <a:t> ? </a:t>
            </a:r>
            <a:r>
              <a:rPr lang="tr-TR" dirty="0" err="1" smtClean="0">
                <a:latin typeface="Franklin Gothic Book"/>
              </a:rPr>
              <a:t>Renal</a:t>
            </a:r>
            <a:r>
              <a:rPr lang="tr-TR" dirty="0" smtClean="0">
                <a:latin typeface="Franklin Gothic Book"/>
              </a:rPr>
              <a:t> </a:t>
            </a:r>
            <a:r>
              <a:rPr lang="tr-TR" dirty="0" err="1" smtClean="0">
                <a:latin typeface="Franklin Gothic Book"/>
              </a:rPr>
              <a:t>fonks</a:t>
            </a:r>
            <a:r>
              <a:rPr lang="tr-TR" dirty="0" smtClean="0">
                <a:latin typeface="Franklin Gothic Book"/>
              </a:rPr>
              <a:t>-</a:t>
            </a:r>
            <a:r>
              <a:rPr lang="tr-TR" dirty="0" err="1" smtClean="0">
                <a:latin typeface="Franklin Gothic Book"/>
              </a:rPr>
              <a:t>efikasite</a:t>
            </a:r>
            <a:r>
              <a:rPr lang="tr-TR" dirty="0" smtClean="0">
                <a:latin typeface="Franklin Gothic Book"/>
              </a:rPr>
              <a:t> ilişkisi, idrara çıkma-</a:t>
            </a:r>
            <a:r>
              <a:rPr lang="tr-TR" dirty="0" err="1" smtClean="0">
                <a:latin typeface="Franklin Gothic Book"/>
              </a:rPr>
              <a:t>ortostatik</a:t>
            </a:r>
            <a:r>
              <a:rPr lang="tr-TR" dirty="0" smtClean="0">
                <a:latin typeface="Franklin Gothic Book"/>
              </a:rPr>
              <a:t> değişim-düşme riski</a:t>
            </a:r>
          </a:p>
          <a:p>
            <a:r>
              <a:rPr lang="tr-TR" dirty="0" err="1" smtClean="0">
                <a:latin typeface="Franklin Gothic Book"/>
              </a:rPr>
              <a:t>TZDs</a:t>
            </a:r>
            <a:r>
              <a:rPr lang="tr-TR" dirty="0" smtClean="0">
                <a:latin typeface="Franklin Gothic Book"/>
              </a:rPr>
              <a:t> –düşme-kırık riski!</a:t>
            </a:r>
          </a:p>
          <a:p>
            <a:r>
              <a:rPr lang="tr-TR" dirty="0" smtClean="0">
                <a:latin typeface="Franklin Gothic Book"/>
              </a:rPr>
              <a:t>Günlük bazal </a:t>
            </a:r>
            <a:r>
              <a:rPr lang="tr-TR" dirty="0" err="1" smtClean="0">
                <a:latin typeface="Franklin Gothic Book"/>
              </a:rPr>
              <a:t>insulin</a:t>
            </a:r>
            <a:r>
              <a:rPr lang="tr-TR" dirty="0" smtClean="0">
                <a:latin typeface="Franklin Gothic Book"/>
              </a:rPr>
              <a:t> için basit </a:t>
            </a:r>
            <a:r>
              <a:rPr lang="tr-TR" dirty="0" err="1" smtClean="0">
                <a:latin typeface="Franklin Gothic Book"/>
              </a:rPr>
              <a:t>insulin</a:t>
            </a:r>
            <a:r>
              <a:rPr lang="tr-TR" dirty="0" smtClean="0">
                <a:latin typeface="Franklin Gothic Book"/>
              </a:rPr>
              <a:t> rejimi (sıkı </a:t>
            </a:r>
            <a:r>
              <a:rPr lang="tr-TR" dirty="0" err="1" smtClean="0">
                <a:latin typeface="Franklin Gothic Book"/>
              </a:rPr>
              <a:t>glisemik</a:t>
            </a:r>
            <a:r>
              <a:rPr lang="tr-TR" dirty="0" smtClean="0">
                <a:latin typeface="Franklin Gothic Book"/>
              </a:rPr>
              <a:t> kontrol gerekmiyorsa)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GDM</a:t>
            </a:r>
          </a:p>
          <a:p>
            <a:r>
              <a:rPr lang="tr-TR" dirty="0" smtClean="0"/>
              <a:t>GDM; doğum </a:t>
            </a:r>
            <a:r>
              <a:rPr lang="tr-TR" dirty="0" err="1" smtClean="0"/>
              <a:t>defekti</a:t>
            </a:r>
            <a:r>
              <a:rPr lang="tr-TR" dirty="0" smtClean="0"/>
              <a:t>, sezaryen doğum, düşük, 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preeklempsi</a:t>
            </a:r>
            <a:r>
              <a:rPr lang="tr-TR" dirty="0" smtClean="0"/>
              <a:t>/</a:t>
            </a:r>
            <a:r>
              <a:rPr lang="tr-TR" dirty="0" err="1" smtClean="0"/>
              <a:t>eklempsi</a:t>
            </a:r>
            <a:r>
              <a:rPr lang="tr-TR" dirty="0" smtClean="0"/>
              <a:t>, erken doğum, </a:t>
            </a:r>
            <a:r>
              <a:rPr lang="tr-TR" dirty="0" err="1" smtClean="0"/>
              <a:t>neonatal</a:t>
            </a:r>
            <a:r>
              <a:rPr lang="tr-TR" dirty="0" smtClean="0"/>
              <a:t> hipoglisemi, omuz çıkığı, doğum </a:t>
            </a:r>
            <a:r>
              <a:rPr lang="tr-TR" dirty="0" err="1" smtClean="0"/>
              <a:t>defektleri</a:t>
            </a:r>
            <a:r>
              <a:rPr lang="tr-TR" dirty="0" smtClean="0"/>
              <a:t>, </a:t>
            </a:r>
            <a:r>
              <a:rPr lang="tr-TR" dirty="0" err="1" smtClean="0"/>
              <a:t>hiperbilurubinemi</a:t>
            </a:r>
            <a:endParaRPr lang="tr-TR" dirty="0" smtClean="0"/>
          </a:p>
          <a:p>
            <a:r>
              <a:rPr lang="tr-TR" dirty="0" smtClean="0"/>
              <a:t>BG hedefleri; FBG 90mg/</a:t>
            </a:r>
            <a:r>
              <a:rPr lang="tr-TR" dirty="0" err="1" smtClean="0"/>
              <a:t>dl</a:t>
            </a:r>
            <a:r>
              <a:rPr lang="tr-TR" dirty="0" smtClean="0"/>
              <a:t> ve altı, 1h-BG 120mg/</a:t>
            </a:r>
            <a:r>
              <a:rPr lang="tr-TR" dirty="0" err="1" smtClean="0"/>
              <a:t>dl</a:t>
            </a:r>
            <a:r>
              <a:rPr lang="tr-TR" dirty="0" smtClean="0"/>
              <a:t> ve altı, 2h-BG 110mg/</a:t>
            </a:r>
            <a:r>
              <a:rPr lang="tr-TR" dirty="0" err="1" smtClean="0"/>
              <a:t>dl</a:t>
            </a:r>
            <a:r>
              <a:rPr lang="tr-TR" dirty="0" smtClean="0"/>
              <a:t> ve altı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Gebelik öncesi DM</a:t>
            </a:r>
          </a:p>
          <a:p>
            <a:r>
              <a:rPr lang="tr-TR" dirty="0" smtClean="0"/>
              <a:t>Yemek öncesi, yatmadan önce ve gece BG 60-90mg/</a:t>
            </a:r>
            <a:r>
              <a:rPr lang="tr-TR" dirty="0" err="1" smtClean="0"/>
              <a:t>dl</a:t>
            </a:r>
            <a:r>
              <a:rPr lang="tr-TR" dirty="0" smtClean="0"/>
              <a:t> olmalı</a:t>
            </a:r>
          </a:p>
          <a:p>
            <a:r>
              <a:rPr lang="tr-TR" dirty="0" smtClean="0"/>
              <a:t>Yemek sonrası 100-120mg/</a:t>
            </a:r>
            <a:r>
              <a:rPr lang="tr-TR" dirty="0" err="1" smtClean="0"/>
              <a:t>dl</a:t>
            </a:r>
            <a:endParaRPr lang="tr-TR" dirty="0" smtClean="0"/>
          </a:p>
          <a:p>
            <a:r>
              <a:rPr lang="tr-TR" dirty="0" smtClean="0"/>
              <a:t>Bazal </a:t>
            </a:r>
            <a:r>
              <a:rPr lang="tr-TR" dirty="0" err="1" smtClean="0"/>
              <a:t>insulin</a:t>
            </a:r>
            <a:r>
              <a:rPr lang="tr-TR" dirty="0" smtClean="0"/>
              <a:t> olarak NPH </a:t>
            </a:r>
            <a:r>
              <a:rPr lang="tr-TR" dirty="0" err="1" smtClean="0"/>
              <a:t>guvenli</a:t>
            </a:r>
            <a:r>
              <a:rPr lang="tr-TR" dirty="0" smtClean="0"/>
              <a:t>, </a:t>
            </a:r>
            <a:r>
              <a:rPr lang="tr-TR" dirty="0" err="1" smtClean="0"/>
              <a:t>detemir</a:t>
            </a:r>
            <a:r>
              <a:rPr lang="tr-TR" dirty="0" smtClean="0"/>
              <a:t> 2012 de B kategorisi, </a:t>
            </a:r>
          </a:p>
          <a:p>
            <a:r>
              <a:rPr lang="tr-TR" dirty="0" err="1" smtClean="0"/>
              <a:t>Metformin</a:t>
            </a:r>
            <a:r>
              <a:rPr lang="tr-TR" dirty="0" smtClean="0"/>
              <a:t>/</a:t>
            </a:r>
            <a:r>
              <a:rPr lang="tr-TR" dirty="0" err="1" smtClean="0"/>
              <a:t>gliburid</a:t>
            </a:r>
            <a:endParaRPr lang="tr-TR" dirty="0" smtClean="0"/>
          </a:p>
          <a:p>
            <a:r>
              <a:rPr lang="tr-TR" dirty="0" err="1" smtClean="0"/>
              <a:t>Gliburid</a:t>
            </a:r>
            <a:r>
              <a:rPr lang="tr-TR" dirty="0" smtClean="0"/>
              <a:t> </a:t>
            </a:r>
            <a:r>
              <a:rPr lang="tr-TR" dirty="0" smtClean="0"/>
              <a:t>kordon serumunda </a:t>
            </a:r>
            <a:r>
              <a:rPr lang="tr-TR" dirty="0" smtClean="0"/>
              <a:t>bulunmamış</a:t>
            </a:r>
          </a:p>
          <a:p>
            <a:r>
              <a:rPr lang="tr-TR" dirty="0" err="1" smtClean="0"/>
              <a:t>Metformin</a:t>
            </a:r>
            <a:r>
              <a:rPr lang="tr-TR" dirty="0" smtClean="0"/>
              <a:t> plasentayı geçer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Hastalık durumu,</a:t>
            </a:r>
          </a:p>
          <a:p>
            <a:r>
              <a:rPr lang="tr-TR" dirty="0" err="1" smtClean="0"/>
              <a:t>İnsulin</a:t>
            </a:r>
            <a:r>
              <a:rPr lang="tr-TR" dirty="0" smtClean="0"/>
              <a:t> ihtiyacı artar, </a:t>
            </a:r>
            <a:r>
              <a:rPr lang="tr-TR" dirty="0" err="1" smtClean="0"/>
              <a:t>rapid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</a:t>
            </a:r>
            <a:r>
              <a:rPr lang="tr-TR" dirty="0" err="1" smtClean="0"/>
              <a:t>insulin</a:t>
            </a:r>
            <a:r>
              <a:rPr lang="tr-TR" dirty="0" smtClean="0"/>
              <a:t> eklemek gerekebilir, kusma varsa ya da takip eden iki ölçümde BG 250mg/</a:t>
            </a:r>
            <a:r>
              <a:rPr lang="tr-TR" dirty="0" err="1" smtClean="0"/>
              <a:t>dl</a:t>
            </a:r>
            <a:r>
              <a:rPr lang="tr-TR" dirty="0" smtClean="0"/>
              <a:t> ve üstü ise keton ölçmek gerekebilir</a:t>
            </a:r>
          </a:p>
          <a:p>
            <a:r>
              <a:rPr lang="tr-TR" dirty="0" smtClean="0"/>
              <a:t>GI/</a:t>
            </a:r>
            <a:r>
              <a:rPr lang="tr-TR" dirty="0" err="1" smtClean="0"/>
              <a:t>üriner</a:t>
            </a:r>
            <a:r>
              <a:rPr lang="tr-TR" dirty="0" smtClean="0"/>
              <a:t> kayıp varsa, elektrolit/sıvı desteği</a:t>
            </a:r>
          </a:p>
          <a:p>
            <a:r>
              <a:rPr lang="tr-TR" dirty="0" smtClean="0"/>
              <a:t>Enfeksiyon, </a:t>
            </a:r>
            <a:r>
              <a:rPr lang="tr-TR" dirty="0" err="1" smtClean="0"/>
              <a:t>kortizol</a:t>
            </a:r>
            <a:r>
              <a:rPr lang="tr-TR" dirty="0" smtClean="0"/>
              <a:t>/</a:t>
            </a:r>
            <a:r>
              <a:rPr lang="tr-TR" dirty="0" err="1" smtClean="0"/>
              <a:t>katekolamin</a:t>
            </a:r>
            <a:r>
              <a:rPr lang="tr-TR" dirty="0" smtClean="0"/>
              <a:t>/</a:t>
            </a:r>
            <a:r>
              <a:rPr lang="tr-TR" dirty="0" err="1" smtClean="0"/>
              <a:t>glukagon</a:t>
            </a:r>
            <a:r>
              <a:rPr lang="tr-TR" dirty="0" smtClean="0"/>
              <a:t>/GH artışına neden olan durumlarda DKA riski!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Ameliyat öncesi DM</a:t>
            </a:r>
          </a:p>
          <a:p>
            <a:r>
              <a:rPr lang="tr-TR" dirty="0" err="1" smtClean="0"/>
              <a:t>İnsuline</a:t>
            </a:r>
            <a:r>
              <a:rPr lang="tr-TR" dirty="0" smtClean="0"/>
              <a:t> geçilir</a:t>
            </a:r>
          </a:p>
          <a:p>
            <a:pPr>
              <a:buNone/>
            </a:pPr>
            <a:r>
              <a:rPr lang="tr-TR" dirty="0" smtClean="0"/>
              <a:t>Ameliyat sonrası;</a:t>
            </a:r>
          </a:p>
          <a:p>
            <a:r>
              <a:rPr lang="tr-TR" dirty="0" smtClean="0"/>
              <a:t>Bir süre bazal </a:t>
            </a:r>
            <a:r>
              <a:rPr lang="tr-TR" dirty="0" err="1" smtClean="0"/>
              <a:t>insulin</a:t>
            </a:r>
            <a:r>
              <a:rPr lang="tr-TR" dirty="0" smtClean="0"/>
              <a:t> ile devam edilir</a:t>
            </a:r>
          </a:p>
          <a:p>
            <a:r>
              <a:rPr lang="tr-TR" dirty="0" smtClean="0"/>
              <a:t>Oral beslenmeyen hastalarda sürekli iv </a:t>
            </a:r>
            <a:r>
              <a:rPr lang="tr-TR" dirty="0" err="1" smtClean="0"/>
              <a:t>infüzyon</a:t>
            </a:r>
            <a:r>
              <a:rPr lang="tr-TR" dirty="0" smtClean="0"/>
              <a:t> tercih edilir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3400" dirty="0" smtClean="0"/>
              <a:t>HIV hastaları</a:t>
            </a:r>
          </a:p>
          <a:p>
            <a:r>
              <a:rPr lang="tr-TR" sz="3400" dirty="0" smtClean="0"/>
              <a:t>Tip 2 </a:t>
            </a:r>
            <a:r>
              <a:rPr lang="tr-TR" sz="3400" dirty="0" err="1" smtClean="0"/>
              <a:t>diabet</a:t>
            </a:r>
            <a:r>
              <a:rPr lang="tr-TR" sz="3400" dirty="0" smtClean="0"/>
              <a:t> gelişme olasılığı yüksek (HIV, hepatit c gibi diğer enfeksiyonlar, tedavide kullanılan </a:t>
            </a:r>
            <a:r>
              <a:rPr lang="tr-TR" sz="3400" dirty="0" smtClean="0"/>
              <a:t>ilaçlar </a:t>
            </a:r>
            <a:r>
              <a:rPr lang="tr-TR" sz="3400" dirty="0" smtClean="0"/>
              <a:t>ve eşlik eden diğer durumlar)</a:t>
            </a:r>
          </a:p>
          <a:p>
            <a:r>
              <a:rPr lang="tr-TR" sz="3400" dirty="0" err="1" smtClean="0"/>
              <a:t>Pentamidin</a:t>
            </a:r>
            <a:r>
              <a:rPr lang="tr-TR" sz="3400" dirty="0" smtClean="0"/>
              <a:t>, P.carini </a:t>
            </a:r>
            <a:r>
              <a:rPr lang="tr-TR" sz="3400" dirty="0" err="1" smtClean="0"/>
              <a:t>pnömonisi</a:t>
            </a:r>
            <a:r>
              <a:rPr lang="tr-TR" sz="3400" dirty="0" smtClean="0"/>
              <a:t> için, Beta </a:t>
            </a:r>
            <a:r>
              <a:rPr lang="tr-TR" sz="3400" dirty="0" err="1" smtClean="0"/>
              <a:t>cell</a:t>
            </a:r>
            <a:r>
              <a:rPr lang="tr-TR" sz="3400" dirty="0" smtClean="0"/>
              <a:t> toksini, hipoglisemi riski</a:t>
            </a:r>
          </a:p>
          <a:p>
            <a:r>
              <a:rPr lang="tr-TR" sz="3400" dirty="0" err="1" smtClean="0"/>
              <a:t>Megestrol</a:t>
            </a:r>
            <a:r>
              <a:rPr lang="tr-TR" sz="3400" dirty="0" smtClean="0"/>
              <a:t>, iştah uyarıcı, </a:t>
            </a:r>
            <a:r>
              <a:rPr lang="tr-TR" sz="3400" dirty="0" err="1" smtClean="0"/>
              <a:t>hiperglisemi</a:t>
            </a:r>
            <a:r>
              <a:rPr lang="tr-TR" sz="3400" dirty="0" smtClean="0"/>
              <a:t> riski</a:t>
            </a:r>
          </a:p>
          <a:p>
            <a:r>
              <a:rPr lang="tr-TR" sz="3400" dirty="0" err="1" smtClean="0"/>
              <a:t>Proteaz</a:t>
            </a:r>
            <a:r>
              <a:rPr lang="tr-TR" sz="3400" dirty="0" smtClean="0"/>
              <a:t> inhibitörleri, </a:t>
            </a:r>
            <a:r>
              <a:rPr lang="tr-TR" sz="3400" dirty="0" err="1" smtClean="0"/>
              <a:t>insulin</a:t>
            </a:r>
            <a:r>
              <a:rPr lang="tr-TR" sz="3400" dirty="0" smtClean="0"/>
              <a:t> </a:t>
            </a:r>
            <a:r>
              <a:rPr lang="tr-TR" sz="3400" dirty="0" err="1" smtClean="0"/>
              <a:t>sensitivitesini</a:t>
            </a:r>
            <a:r>
              <a:rPr lang="tr-TR" sz="3400" dirty="0" smtClean="0"/>
              <a:t> bozar, </a:t>
            </a:r>
            <a:r>
              <a:rPr lang="tr-TR" sz="3400" dirty="0" err="1" smtClean="0"/>
              <a:t>insulin</a:t>
            </a:r>
            <a:r>
              <a:rPr lang="tr-TR" sz="3400" dirty="0" smtClean="0"/>
              <a:t> </a:t>
            </a:r>
            <a:r>
              <a:rPr lang="tr-TR" sz="3400" dirty="0" err="1" smtClean="0"/>
              <a:t>sekresyonunu</a:t>
            </a:r>
            <a:r>
              <a:rPr lang="tr-TR" sz="3400" dirty="0" smtClean="0"/>
              <a:t> bozar, </a:t>
            </a:r>
            <a:r>
              <a:rPr lang="tr-TR" sz="3400" dirty="0" err="1" smtClean="0"/>
              <a:t>lipotoksisiteyi</a:t>
            </a:r>
            <a:r>
              <a:rPr lang="tr-TR" sz="3400" dirty="0" smtClean="0"/>
              <a:t> kötüleştirir</a:t>
            </a:r>
          </a:p>
          <a:p>
            <a:r>
              <a:rPr lang="tr-TR" sz="3400" dirty="0" smtClean="0"/>
              <a:t>Uzun süre kullanılan </a:t>
            </a:r>
            <a:r>
              <a:rPr lang="tr-TR" sz="3400" dirty="0" err="1" smtClean="0"/>
              <a:t>Stavudin</a:t>
            </a:r>
            <a:r>
              <a:rPr lang="tr-TR" sz="3400" dirty="0" smtClean="0"/>
              <a:t>, </a:t>
            </a:r>
            <a:r>
              <a:rPr lang="tr-TR" sz="3400" dirty="0" err="1" smtClean="0"/>
              <a:t>diabet</a:t>
            </a:r>
            <a:r>
              <a:rPr lang="tr-TR" sz="3400" dirty="0" smtClean="0"/>
              <a:t> riskini artırır</a:t>
            </a:r>
          </a:p>
          <a:p>
            <a:r>
              <a:rPr lang="tr-TR" sz="3400" dirty="0" err="1" smtClean="0"/>
              <a:t>Subkutan</a:t>
            </a:r>
            <a:r>
              <a:rPr lang="tr-TR" sz="3400" dirty="0" smtClean="0"/>
              <a:t> yağın </a:t>
            </a:r>
            <a:r>
              <a:rPr lang="tr-TR" sz="3400" dirty="0" err="1" smtClean="0"/>
              <a:t>viseral</a:t>
            </a:r>
            <a:r>
              <a:rPr lang="tr-TR" sz="3400" dirty="0" smtClean="0"/>
              <a:t> kısma </a:t>
            </a:r>
            <a:r>
              <a:rPr lang="tr-TR" sz="3400" dirty="0" err="1" smtClean="0"/>
              <a:t>redistribüsyonu</a:t>
            </a:r>
            <a:r>
              <a:rPr lang="tr-TR" sz="3400" dirty="0" smtClean="0"/>
              <a:t> </a:t>
            </a:r>
            <a:r>
              <a:rPr lang="tr-TR" sz="3400" dirty="0" err="1" smtClean="0"/>
              <a:t>diabet</a:t>
            </a:r>
            <a:r>
              <a:rPr lang="tr-TR" sz="3400" dirty="0" smtClean="0"/>
              <a:t> riskini artırır</a:t>
            </a:r>
          </a:p>
          <a:p>
            <a:r>
              <a:rPr lang="tr-TR" sz="3400" dirty="0" err="1" smtClean="0">
                <a:solidFill>
                  <a:srgbClr val="FF0000"/>
                </a:solidFill>
              </a:rPr>
              <a:t>Metformin</a:t>
            </a:r>
            <a:r>
              <a:rPr lang="tr-TR" sz="3400" dirty="0" smtClean="0"/>
              <a:t> tercih edilir (</a:t>
            </a:r>
            <a:r>
              <a:rPr lang="tr-TR" sz="3400" dirty="0" err="1" smtClean="0"/>
              <a:t>zidovudin</a:t>
            </a:r>
            <a:r>
              <a:rPr lang="tr-TR" sz="3400" dirty="0" smtClean="0"/>
              <a:t>, </a:t>
            </a:r>
            <a:r>
              <a:rPr lang="tr-TR" sz="3400" dirty="0" err="1" smtClean="0"/>
              <a:t>stavudin</a:t>
            </a:r>
            <a:r>
              <a:rPr lang="tr-TR" sz="3400" dirty="0" smtClean="0"/>
              <a:t>, </a:t>
            </a:r>
            <a:r>
              <a:rPr lang="tr-TR" sz="3400" dirty="0" err="1" smtClean="0"/>
              <a:t>didanozin</a:t>
            </a:r>
            <a:r>
              <a:rPr lang="tr-TR" sz="3400" dirty="0" smtClean="0"/>
              <a:t> kullanılıyorsa başlamadan önce </a:t>
            </a:r>
            <a:r>
              <a:rPr lang="tr-TR" sz="3400" dirty="0" err="1" smtClean="0"/>
              <a:t>laktat</a:t>
            </a:r>
            <a:r>
              <a:rPr lang="tr-TR" sz="3400" dirty="0" smtClean="0"/>
              <a:t> bakılmalı!)</a:t>
            </a:r>
          </a:p>
          <a:p>
            <a:r>
              <a:rPr lang="tr-TR" sz="3400" dirty="0" err="1" smtClean="0"/>
              <a:t>TZDs</a:t>
            </a:r>
            <a:r>
              <a:rPr lang="tr-TR" sz="3400" dirty="0" smtClean="0"/>
              <a:t>, yağ </a:t>
            </a:r>
            <a:r>
              <a:rPr lang="tr-TR" sz="3400" dirty="0" err="1" smtClean="0"/>
              <a:t>redistribüsyonu</a:t>
            </a:r>
            <a:r>
              <a:rPr lang="tr-TR" sz="3400" dirty="0" smtClean="0"/>
              <a:t> için yararlı olabilir</a:t>
            </a:r>
          </a:p>
          <a:p>
            <a:r>
              <a:rPr lang="tr-TR" sz="3400" dirty="0" smtClean="0"/>
              <a:t>Kilo kaybı yapan ilaç!</a:t>
            </a:r>
          </a:p>
          <a:p>
            <a:r>
              <a:rPr lang="tr-TR" sz="3400" dirty="0" smtClean="0"/>
              <a:t>İlaç etkileşimleri!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TABLE 74-7. Available Insulin Preparations and other </a:t>
            </a:r>
            <a:r>
              <a:rPr lang="en-US" dirty="0" err="1" smtClean="0"/>
              <a:t>Injectables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15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84" y="2049450"/>
            <a:ext cx="9041916" cy="303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7884368" cy="47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733256"/>
            <a:ext cx="7632848" cy="44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745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1" y="1052736"/>
            <a:ext cx="9107489" cy="40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7884368" cy="47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733256"/>
            <a:ext cx="7560840" cy="4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764704"/>
            <a:ext cx="87277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745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445224"/>
            <a:ext cx="86477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Yoğun </a:t>
            </a:r>
            <a:r>
              <a:rPr lang="tr-TR" dirty="0" err="1" smtClean="0"/>
              <a:t>glisemik</a:t>
            </a:r>
            <a:r>
              <a:rPr lang="tr-TR" dirty="0" smtClean="0"/>
              <a:t> kontrol (makro/</a:t>
            </a:r>
            <a:r>
              <a:rPr lang="tr-TR" dirty="0" err="1" smtClean="0"/>
              <a:t>mikrovasküler</a:t>
            </a:r>
            <a:r>
              <a:rPr lang="tr-TR" dirty="0" smtClean="0"/>
              <a:t> komplikasyon gelişimi)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Regüler</a:t>
            </a:r>
            <a:r>
              <a:rPr lang="tr-TR" dirty="0" smtClean="0"/>
              <a:t> kristal </a:t>
            </a:r>
            <a:r>
              <a:rPr lang="tr-TR" dirty="0" err="1" smtClean="0"/>
              <a:t>insulin</a:t>
            </a:r>
            <a:r>
              <a:rPr lang="tr-TR" dirty="0" smtClean="0"/>
              <a:t> eğer çinko varsa </a:t>
            </a:r>
            <a:r>
              <a:rPr lang="tr-TR" dirty="0" err="1" smtClean="0"/>
              <a:t>injeksiyondan</a:t>
            </a:r>
            <a:r>
              <a:rPr lang="tr-TR" dirty="0" smtClean="0"/>
              <a:t> sonra </a:t>
            </a:r>
            <a:r>
              <a:rPr lang="tr-TR" dirty="0" err="1" smtClean="0"/>
              <a:t>hexamerik</a:t>
            </a:r>
            <a:r>
              <a:rPr lang="tr-TR" dirty="0" smtClean="0"/>
              <a:t> formuna ayrılır (sırasıyla </a:t>
            </a:r>
            <a:r>
              <a:rPr lang="tr-TR" dirty="0" err="1" smtClean="0"/>
              <a:t>dimer</a:t>
            </a:r>
            <a:r>
              <a:rPr lang="tr-TR" dirty="0" smtClean="0"/>
              <a:t> ve </a:t>
            </a:r>
            <a:r>
              <a:rPr lang="tr-TR" dirty="0" err="1" smtClean="0"/>
              <a:t>monomer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Protamin</a:t>
            </a:r>
            <a:r>
              <a:rPr lang="tr-TR" dirty="0" smtClean="0"/>
              <a:t> ve ekstra çinko </a:t>
            </a:r>
            <a:r>
              <a:rPr lang="tr-TR" dirty="0" err="1" smtClean="0"/>
              <a:t>hekzamerik</a:t>
            </a:r>
            <a:r>
              <a:rPr lang="tr-TR" dirty="0" smtClean="0"/>
              <a:t> formu güçlendireceği için etkinin başlamasını pik yapmasını ve süresini geciktirir</a:t>
            </a:r>
          </a:p>
          <a:p>
            <a:r>
              <a:rPr lang="tr-TR" dirty="0" err="1" smtClean="0"/>
              <a:t>Lispro</a:t>
            </a:r>
            <a:r>
              <a:rPr lang="tr-TR" dirty="0" smtClean="0"/>
              <a:t>, </a:t>
            </a:r>
            <a:r>
              <a:rPr lang="tr-TR" dirty="0" err="1" smtClean="0"/>
              <a:t>aspart</a:t>
            </a:r>
            <a:r>
              <a:rPr lang="tr-TR" dirty="0" smtClean="0"/>
              <a:t> ve </a:t>
            </a:r>
            <a:r>
              <a:rPr lang="tr-TR" dirty="0" err="1" smtClean="0"/>
              <a:t>glulisin</a:t>
            </a:r>
            <a:r>
              <a:rPr lang="tr-TR" dirty="0" smtClean="0"/>
              <a:t> hızla </a:t>
            </a:r>
            <a:r>
              <a:rPr lang="tr-TR" dirty="0" err="1" smtClean="0"/>
              <a:t>monomere</a:t>
            </a:r>
            <a:r>
              <a:rPr lang="tr-TR" dirty="0" smtClean="0"/>
              <a:t> ayrıldığı için etki çabuk başlar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Glargin</a:t>
            </a:r>
            <a:r>
              <a:rPr lang="tr-TR" dirty="0" smtClean="0"/>
              <a:t>, </a:t>
            </a:r>
            <a:r>
              <a:rPr lang="tr-TR" dirty="0" err="1" smtClean="0"/>
              <a:t>ph</a:t>
            </a:r>
            <a:r>
              <a:rPr lang="tr-TR" dirty="0" smtClean="0"/>
              <a:t> 4, </a:t>
            </a:r>
            <a:r>
              <a:rPr lang="tr-TR" dirty="0" err="1" smtClean="0"/>
              <a:t>injeksiyon</a:t>
            </a:r>
            <a:r>
              <a:rPr lang="tr-TR" dirty="0" smtClean="0"/>
              <a:t> yerinde </a:t>
            </a:r>
            <a:r>
              <a:rPr lang="tr-TR" dirty="0" err="1" smtClean="0"/>
              <a:t>mikropresipite</a:t>
            </a:r>
            <a:r>
              <a:rPr lang="tr-TR" dirty="0" smtClean="0"/>
              <a:t> oluyor</a:t>
            </a:r>
          </a:p>
          <a:p>
            <a:r>
              <a:rPr lang="tr-TR" dirty="0" err="1" smtClean="0"/>
              <a:t>Detemir</a:t>
            </a:r>
            <a:r>
              <a:rPr lang="tr-TR" dirty="0" smtClean="0"/>
              <a:t>, hem </a:t>
            </a:r>
            <a:r>
              <a:rPr lang="tr-TR" dirty="0" err="1" smtClean="0"/>
              <a:t>albumine</a:t>
            </a:r>
            <a:r>
              <a:rPr lang="tr-TR" dirty="0" smtClean="0"/>
              <a:t> güçlü bağlanır hem de güçlü </a:t>
            </a:r>
            <a:r>
              <a:rPr lang="tr-TR" dirty="0" err="1" smtClean="0"/>
              <a:t>hekzamer</a:t>
            </a:r>
            <a:r>
              <a:rPr lang="tr-TR" dirty="0" smtClean="0"/>
              <a:t> oluşturur</a:t>
            </a:r>
          </a:p>
          <a:p>
            <a:r>
              <a:rPr lang="tr-TR" dirty="0" err="1" smtClean="0"/>
              <a:t>Degludec</a:t>
            </a:r>
            <a:r>
              <a:rPr lang="tr-TR" dirty="0" smtClean="0"/>
              <a:t>, </a:t>
            </a:r>
            <a:r>
              <a:rPr lang="tr-TR" dirty="0" err="1" smtClean="0"/>
              <a:t>multihekzamer</a:t>
            </a:r>
            <a:r>
              <a:rPr lang="tr-TR" dirty="0" smtClean="0"/>
              <a:t> oluşturur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772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7956376" cy="13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03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676455" cy="147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00808"/>
            <a:ext cx="8856984" cy="43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44000" cy="36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8892480" cy="2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496"/>
            <a:ext cx="8907336" cy="5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8748464" cy="587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80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55"/>
            <a:ext cx="9075855" cy="495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1 </a:t>
            </a:r>
            <a:r>
              <a:rPr lang="tr-TR" dirty="0" err="1" smtClean="0"/>
              <a:t>diabet</a:t>
            </a:r>
            <a:r>
              <a:rPr lang="tr-TR" dirty="0" smtClean="0"/>
              <a:t>; </a:t>
            </a:r>
            <a:r>
              <a:rPr lang="tr-TR" dirty="0" err="1" smtClean="0"/>
              <a:t>insulin</a:t>
            </a:r>
            <a:endParaRPr lang="tr-TR" dirty="0" smtClean="0"/>
          </a:p>
          <a:p>
            <a:r>
              <a:rPr lang="tr-TR" dirty="0" smtClean="0"/>
              <a:t>Tip 2 </a:t>
            </a:r>
            <a:r>
              <a:rPr lang="tr-TR" dirty="0" err="1" smtClean="0"/>
              <a:t>diabet</a:t>
            </a:r>
            <a:r>
              <a:rPr lang="tr-TR" dirty="0" smtClean="0"/>
              <a:t>; oral </a:t>
            </a:r>
            <a:r>
              <a:rPr lang="tr-TR" dirty="0" err="1" smtClean="0"/>
              <a:t>antidiabetikler</a:t>
            </a:r>
            <a:r>
              <a:rPr lang="tr-TR" dirty="0" smtClean="0"/>
              <a:t> (gerekirse </a:t>
            </a:r>
            <a:r>
              <a:rPr lang="tr-TR" dirty="0" err="1" smtClean="0"/>
              <a:t>insulin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88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1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302"/>
            <a:ext cx="9144000" cy="64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358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0191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53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808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5162"/>
            <a:ext cx="9161000" cy="55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624"/>
            <a:ext cx="900708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5940152" y="5949280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2008"/>
            <a:ext cx="906548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0319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Tip 2 </a:t>
            </a:r>
            <a:r>
              <a:rPr lang="tr-TR" dirty="0" err="1" smtClean="0"/>
              <a:t>diabet</a:t>
            </a:r>
            <a:r>
              <a:rPr lang="tr-TR" dirty="0" smtClean="0"/>
              <a:t> çoklu </a:t>
            </a:r>
            <a:r>
              <a:rPr lang="tr-TR" dirty="0" err="1" smtClean="0"/>
              <a:t>defektlere</a:t>
            </a:r>
            <a:r>
              <a:rPr lang="tr-TR" dirty="0" smtClean="0"/>
              <a:t> bağlı olarak gelişebilir;</a:t>
            </a:r>
          </a:p>
          <a:p>
            <a:r>
              <a:rPr lang="tr-TR" dirty="0" err="1" smtClean="0"/>
              <a:t>İnsulin</a:t>
            </a:r>
            <a:r>
              <a:rPr lang="tr-TR" dirty="0" smtClean="0"/>
              <a:t> </a:t>
            </a:r>
            <a:r>
              <a:rPr lang="tr-TR" dirty="0" err="1" smtClean="0"/>
              <a:t>sekresyonunun</a:t>
            </a:r>
            <a:r>
              <a:rPr lang="tr-TR" dirty="0" smtClean="0"/>
              <a:t> bozulması</a:t>
            </a:r>
          </a:p>
          <a:p>
            <a:r>
              <a:rPr lang="tr-TR" dirty="0" err="1" smtClean="0"/>
              <a:t>İnkretin</a:t>
            </a:r>
            <a:r>
              <a:rPr lang="tr-TR" dirty="0" smtClean="0"/>
              <a:t> hormonların eksikliği/rezistans</a:t>
            </a:r>
          </a:p>
          <a:p>
            <a:r>
              <a:rPr lang="tr-TR" dirty="0" err="1" smtClean="0"/>
              <a:t>İnsulin</a:t>
            </a:r>
            <a:r>
              <a:rPr lang="tr-TR" dirty="0" smtClean="0"/>
              <a:t> rezistansı (kas/KC/</a:t>
            </a:r>
            <a:r>
              <a:rPr lang="tr-TR" dirty="0" err="1" smtClean="0"/>
              <a:t>adipozitler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Aşırı </a:t>
            </a:r>
            <a:r>
              <a:rPr lang="tr-TR" dirty="0" err="1" smtClean="0"/>
              <a:t>glukagon</a:t>
            </a:r>
            <a:r>
              <a:rPr lang="tr-TR" dirty="0" smtClean="0"/>
              <a:t> </a:t>
            </a:r>
            <a:r>
              <a:rPr lang="tr-TR" dirty="0" err="1" smtClean="0"/>
              <a:t>sekresyonu</a:t>
            </a:r>
            <a:endParaRPr lang="tr-TR" dirty="0" smtClean="0"/>
          </a:p>
          <a:p>
            <a:r>
              <a:rPr lang="tr-TR" dirty="0" smtClean="0"/>
              <a:t>Böbrekte sodyum-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cotransporter</a:t>
            </a:r>
            <a:r>
              <a:rPr lang="tr-TR" dirty="0" smtClean="0"/>
              <a:t> </a:t>
            </a:r>
            <a:r>
              <a:rPr lang="tr-TR" dirty="0" err="1" smtClean="0"/>
              <a:t>upregülasyonu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7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4067944" y="6146720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27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0495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2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8604449" cy="32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28" y="2636912"/>
            <a:ext cx="851946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283968" y="6218728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751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4789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76872"/>
            <a:ext cx="91582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8384" cy="68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627784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96336" cy="73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Metformin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Ucuz</a:t>
            </a:r>
          </a:p>
          <a:p>
            <a:r>
              <a:rPr lang="tr-TR" dirty="0" smtClean="0"/>
              <a:t>Güvenli</a:t>
            </a:r>
          </a:p>
          <a:p>
            <a:r>
              <a:rPr lang="tr-TR" dirty="0" err="1" smtClean="0"/>
              <a:t>Pleotropik</a:t>
            </a:r>
            <a:r>
              <a:rPr lang="tr-TR" dirty="0" smtClean="0"/>
              <a:t> etkiler</a:t>
            </a:r>
          </a:p>
          <a:p>
            <a:r>
              <a:rPr lang="tr-TR" dirty="0" smtClean="0"/>
              <a:t>HbA1c de %1.5-2 </a:t>
            </a:r>
            <a:r>
              <a:rPr lang="tr-TR" dirty="0" err="1" smtClean="0"/>
              <a:t>lik</a:t>
            </a:r>
            <a:r>
              <a:rPr lang="tr-TR" dirty="0" smtClean="0"/>
              <a:t> düşüş</a:t>
            </a:r>
          </a:p>
          <a:p>
            <a:r>
              <a:rPr lang="tr-TR" dirty="0" smtClean="0"/>
              <a:t>Kilo kaybı</a:t>
            </a:r>
          </a:p>
          <a:p>
            <a:r>
              <a:rPr lang="tr-TR" dirty="0" smtClean="0"/>
              <a:t>TRİ ve LDL azaltıcı, HDL artırıcı</a:t>
            </a:r>
          </a:p>
          <a:p>
            <a:r>
              <a:rPr lang="tr-TR" dirty="0" smtClean="0"/>
              <a:t>Pankreas, meme ve kolon </a:t>
            </a:r>
            <a:r>
              <a:rPr lang="tr-TR" dirty="0" err="1" smtClean="0"/>
              <a:t>ca</a:t>
            </a:r>
            <a:r>
              <a:rPr lang="tr-TR" dirty="0" smtClean="0"/>
              <a:t> riskini azaltıcı</a:t>
            </a:r>
          </a:p>
          <a:p>
            <a:r>
              <a:rPr lang="tr-TR" dirty="0" smtClean="0"/>
              <a:t>CV ola, tüm nedenli </a:t>
            </a:r>
            <a:r>
              <a:rPr lang="tr-TR" dirty="0" err="1" smtClean="0"/>
              <a:t>mortalite</a:t>
            </a:r>
            <a:r>
              <a:rPr lang="tr-TR" dirty="0" smtClean="0"/>
              <a:t>, inme, MI, </a:t>
            </a:r>
            <a:r>
              <a:rPr lang="tr-TR" dirty="0" err="1" smtClean="0"/>
              <a:t>diabet</a:t>
            </a:r>
            <a:r>
              <a:rPr lang="tr-TR" dirty="0" smtClean="0"/>
              <a:t> kaynaklı ölüm riskini azaltmış (UKDPS </a:t>
            </a:r>
            <a:r>
              <a:rPr lang="tr-TR" dirty="0" err="1" smtClean="0"/>
              <a:t>trial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500mg ile başlanır, bu dozla haftalar içinde artırılır</a:t>
            </a:r>
          </a:p>
          <a:p>
            <a:r>
              <a:rPr lang="tr-TR" dirty="0" smtClean="0"/>
              <a:t>B12 eksikliği!</a:t>
            </a:r>
          </a:p>
          <a:p>
            <a:r>
              <a:rPr lang="tr-TR" dirty="0" smtClean="0"/>
              <a:t>CHF, ciddi akciğer hastalığı, şok, septisemi, ciddi KC hastalığı ve kronik alkol kullanımı (</a:t>
            </a:r>
            <a:r>
              <a:rPr lang="tr-TR" dirty="0" err="1" smtClean="0"/>
              <a:t>abuse</a:t>
            </a:r>
            <a:r>
              <a:rPr lang="tr-TR" dirty="0" smtClean="0"/>
              <a:t>) laktik </a:t>
            </a:r>
            <a:r>
              <a:rPr lang="tr-TR" dirty="0" err="1" smtClean="0"/>
              <a:t>asidoz</a:t>
            </a:r>
            <a:r>
              <a:rPr lang="tr-TR" dirty="0" smtClean="0"/>
              <a:t> riskini (</a:t>
            </a:r>
            <a:r>
              <a:rPr lang="tr-TR" dirty="0" err="1" smtClean="0"/>
              <a:t>nonspesifik</a:t>
            </a:r>
            <a:r>
              <a:rPr lang="tr-TR" dirty="0" smtClean="0"/>
              <a:t> </a:t>
            </a:r>
            <a:r>
              <a:rPr lang="tr-TR" dirty="0" err="1" smtClean="0"/>
              <a:t>flu</a:t>
            </a:r>
            <a:r>
              <a:rPr lang="tr-TR" dirty="0" smtClean="0"/>
              <a:t> benzeri tablo) artırır!</a:t>
            </a:r>
          </a:p>
          <a:p>
            <a:r>
              <a:rPr lang="tr-TR" dirty="0" smtClean="0"/>
              <a:t>Böbrek yetmezliğinde !!!</a:t>
            </a:r>
          </a:p>
          <a:p>
            <a:r>
              <a:rPr lang="tr-TR" dirty="0" smtClean="0"/>
              <a:t>KC hasarında!!!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729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7400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GLP-1 </a:t>
            </a:r>
            <a:r>
              <a:rPr lang="tr-TR" dirty="0" err="1" smtClean="0"/>
              <a:t>analogları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İnsulin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uyarır, </a:t>
            </a:r>
            <a:r>
              <a:rPr lang="tr-TR" dirty="0" err="1" smtClean="0"/>
              <a:t>postprandial</a:t>
            </a:r>
            <a:r>
              <a:rPr lang="tr-TR" dirty="0" smtClean="0"/>
              <a:t> </a:t>
            </a:r>
            <a:r>
              <a:rPr lang="tr-TR" dirty="0" err="1" smtClean="0"/>
              <a:t>glukagon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baskılar, tokluğu artırır, mide boşalmasını yavaşlatır, kilo kaybını uyarır.</a:t>
            </a:r>
          </a:p>
          <a:p>
            <a:r>
              <a:rPr lang="tr-TR" dirty="0" smtClean="0"/>
              <a:t>Haftada bir kez uzatılmış </a:t>
            </a:r>
            <a:r>
              <a:rPr lang="tr-TR" dirty="0" err="1" smtClean="0"/>
              <a:t>salımlı</a:t>
            </a:r>
            <a:r>
              <a:rPr lang="tr-TR" dirty="0" smtClean="0"/>
              <a:t> </a:t>
            </a:r>
            <a:r>
              <a:rPr lang="tr-TR" dirty="0" err="1" smtClean="0"/>
              <a:t>exanatid</a:t>
            </a:r>
            <a:r>
              <a:rPr lang="tr-TR" dirty="0" smtClean="0"/>
              <a:t> ile HbA1c düşüşü %1.9, günde iki kez </a:t>
            </a:r>
            <a:r>
              <a:rPr lang="tr-TR" dirty="0" err="1" smtClean="0"/>
              <a:t>eksenatid</a:t>
            </a:r>
            <a:r>
              <a:rPr lang="tr-TR" dirty="0" smtClean="0"/>
              <a:t> ile %0.9</a:t>
            </a:r>
          </a:p>
          <a:p>
            <a:r>
              <a:rPr lang="tr-TR" dirty="0" err="1" smtClean="0"/>
              <a:t>Pankeatit</a:t>
            </a:r>
            <a:r>
              <a:rPr lang="tr-TR" dirty="0" smtClean="0"/>
              <a:t>  riski!</a:t>
            </a:r>
          </a:p>
          <a:p>
            <a:r>
              <a:rPr lang="tr-TR" dirty="0" err="1" smtClean="0"/>
              <a:t>Liraglutid</a:t>
            </a:r>
            <a:r>
              <a:rPr lang="tr-TR" dirty="0" smtClean="0"/>
              <a:t> ile CV yarar!</a:t>
            </a:r>
          </a:p>
          <a:p>
            <a:r>
              <a:rPr lang="tr-TR" dirty="0" err="1" smtClean="0"/>
              <a:t>Hipersensitivite</a:t>
            </a:r>
            <a:r>
              <a:rPr lang="tr-TR" dirty="0" smtClean="0"/>
              <a:t> riski (anafilaksi, </a:t>
            </a:r>
            <a:r>
              <a:rPr lang="tr-TR" dirty="0" err="1" smtClean="0"/>
              <a:t>anjiyoödem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25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5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9" y="72008"/>
            <a:ext cx="905845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81210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04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0359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5257562"/>
            <a:ext cx="6390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CNS, central nervous system; GI, gastrointestinal; t1/2, half-life of medication; </a:t>
            </a:r>
            <a:r>
              <a:rPr lang="en-US" sz="1400" dirty="0" err="1" smtClean="0"/>
              <a:t>tmax</a:t>
            </a:r>
            <a:r>
              <a:rPr lang="en-US" sz="1400" dirty="0" smtClean="0"/>
              <a:t>, time at maximum concentration.</a:t>
            </a:r>
          </a:p>
          <a:p>
            <a:r>
              <a:rPr lang="tr-TR" sz="1400" dirty="0" smtClean="0"/>
              <a:t>a</a:t>
            </a:r>
            <a:r>
              <a:rPr lang="en-US" sz="1400" dirty="0" smtClean="0"/>
              <a:t>All diabetes </a:t>
            </a:r>
            <a:r>
              <a:rPr lang="en-US" sz="1400" dirty="0" err="1" smtClean="0"/>
              <a:t>injectables</a:t>
            </a:r>
            <a:r>
              <a:rPr lang="en-US" sz="1400" dirty="0" smtClean="0"/>
              <a:t> available in the US are now made by human recombinant DNA technology. An insulin analog</a:t>
            </a:r>
            <a:r>
              <a:rPr lang="tr-TR" sz="1400" dirty="0" smtClean="0"/>
              <a:t> </a:t>
            </a:r>
            <a:r>
              <a:rPr lang="en-US" sz="1400" dirty="0" smtClean="0"/>
              <a:t>is a modified human insulin molecule that imparts particular pharmacokinetic advantages.</a:t>
            </a:r>
          </a:p>
          <a:p>
            <a:r>
              <a:rPr lang="en-US" sz="1400" dirty="0" err="1" smtClean="0"/>
              <a:t>bRoom</a:t>
            </a:r>
            <a:r>
              <a:rPr lang="en-US" sz="1400" dirty="0" smtClean="0"/>
              <a:t> temperature defined as 59-86°F (15-30°C). All products are good until expiration date on product if unopened</a:t>
            </a:r>
            <a:r>
              <a:rPr lang="tr-TR" sz="1400" dirty="0" smtClean="0"/>
              <a:t> and </a:t>
            </a:r>
            <a:r>
              <a:rPr lang="tr-TR" sz="1400" dirty="0" err="1" smtClean="0"/>
              <a:t>stored</a:t>
            </a:r>
            <a:r>
              <a:rPr lang="tr-TR" sz="1400" dirty="0" smtClean="0"/>
              <a:t> </a:t>
            </a:r>
            <a:r>
              <a:rPr lang="tr-TR" sz="1400" dirty="0" err="1" smtClean="0"/>
              <a:t>correctly</a:t>
            </a:r>
            <a:r>
              <a:rPr lang="tr-TR" sz="1200" dirty="0" smtClean="0"/>
              <a:t>.</a:t>
            </a:r>
            <a:endParaRPr lang="tr-TR" sz="1200" dirty="0"/>
          </a:p>
        </p:txBody>
      </p:sp>
      <p:sp>
        <p:nvSpPr>
          <p:cNvPr id="7" name="6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Sülfonilüreler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%1.5-2 HbA1c düşüşü</a:t>
            </a:r>
          </a:p>
          <a:p>
            <a:r>
              <a:rPr lang="tr-TR" dirty="0" smtClean="0"/>
              <a:t>Güvenli, ucuz, etkinlik zamanla azalır</a:t>
            </a:r>
          </a:p>
          <a:p>
            <a:r>
              <a:rPr lang="tr-TR" dirty="0" err="1" smtClean="0"/>
              <a:t>Mikrovasküler</a:t>
            </a:r>
            <a:r>
              <a:rPr lang="tr-TR" dirty="0" smtClean="0"/>
              <a:t> komplikasyonları azaltıyor</a:t>
            </a:r>
          </a:p>
          <a:p>
            <a:r>
              <a:rPr lang="tr-TR" dirty="0" smtClean="0"/>
              <a:t>CVD riskine etkisi tartışmalı</a:t>
            </a:r>
            <a:endParaRPr lang="tr-T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DPP-4 inhibitörleri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HbA1c düşüşü %0.7-1</a:t>
            </a:r>
          </a:p>
          <a:p>
            <a:r>
              <a:rPr lang="tr-TR" dirty="0" err="1" smtClean="0"/>
              <a:t>Saxagliptin</a:t>
            </a:r>
            <a:r>
              <a:rPr lang="tr-TR" dirty="0" smtClean="0"/>
              <a:t>, </a:t>
            </a:r>
            <a:r>
              <a:rPr lang="tr-TR" dirty="0" err="1" smtClean="0"/>
              <a:t>alogliptin</a:t>
            </a:r>
            <a:r>
              <a:rPr lang="tr-TR" dirty="0" smtClean="0"/>
              <a:t> HF nedeniyle hastaneye yatış riskinde artış!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SGLT2 inhibitörleri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HbA1c düşüşü %0.5-1</a:t>
            </a:r>
          </a:p>
          <a:p>
            <a:r>
              <a:rPr lang="tr-TR" dirty="0" err="1" smtClean="0"/>
              <a:t>Empagliflozin</a:t>
            </a:r>
            <a:r>
              <a:rPr lang="tr-TR" dirty="0" smtClean="0"/>
              <a:t> CV riskte, her nedenle </a:t>
            </a:r>
            <a:r>
              <a:rPr lang="tr-TR" dirty="0" err="1" smtClean="0"/>
              <a:t>mortalite</a:t>
            </a:r>
            <a:r>
              <a:rPr lang="tr-TR" dirty="0" smtClean="0"/>
              <a:t> ve CV kaynaklı ölümde azalma</a:t>
            </a:r>
          </a:p>
          <a:p>
            <a:r>
              <a:rPr lang="tr-TR" dirty="0" smtClean="0"/>
              <a:t>GU enfeksiyon riski</a:t>
            </a:r>
          </a:p>
          <a:p>
            <a:r>
              <a:rPr lang="tr-TR" dirty="0" err="1" smtClean="0"/>
              <a:t>eGFR</a:t>
            </a:r>
            <a:r>
              <a:rPr lang="tr-TR" dirty="0" smtClean="0"/>
              <a:t> 60 ml/</a:t>
            </a:r>
            <a:r>
              <a:rPr lang="tr-TR" dirty="0" err="1" smtClean="0"/>
              <a:t>min</a:t>
            </a:r>
            <a:r>
              <a:rPr lang="tr-TR" dirty="0" smtClean="0"/>
              <a:t>/1.73m2 ise </a:t>
            </a:r>
            <a:r>
              <a:rPr lang="tr-TR" dirty="0" err="1" smtClean="0"/>
              <a:t>semptomatik</a:t>
            </a:r>
            <a:r>
              <a:rPr lang="tr-TR" dirty="0" smtClean="0"/>
              <a:t> hipotansiyon gelişebilir</a:t>
            </a:r>
          </a:p>
          <a:p>
            <a:r>
              <a:rPr lang="tr-TR" dirty="0" err="1" smtClean="0"/>
              <a:t>Öglisemik</a:t>
            </a:r>
            <a:r>
              <a:rPr lang="tr-TR" dirty="0" smtClean="0"/>
              <a:t> DKA riski! (daha </a:t>
            </a:r>
            <a:r>
              <a:rPr lang="tr-TR" dirty="0" err="1" smtClean="0"/>
              <a:t>cok</a:t>
            </a:r>
            <a:r>
              <a:rPr lang="tr-TR" dirty="0" smtClean="0"/>
              <a:t> tip 1 DM de)</a:t>
            </a:r>
          </a:p>
          <a:p>
            <a:r>
              <a:rPr lang="tr-TR" dirty="0" err="1" smtClean="0"/>
              <a:t>Dapagliflozin</a:t>
            </a:r>
            <a:r>
              <a:rPr lang="tr-TR" dirty="0" smtClean="0"/>
              <a:t> mesane </a:t>
            </a:r>
            <a:r>
              <a:rPr lang="tr-TR" dirty="0" err="1" smtClean="0"/>
              <a:t>ca</a:t>
            </a:r>
            <a:r>
              <a:rPr lang="tr-TR" dirty="0" smtClean="0"/>
              <a:t>!</a:t>
            </a:r>
          </a:p>
          <a:p>
            <a:r>
              <a:rPr lang="tr-TR" dirty="0" err="1" smtClean="0"/>
              <a:t>Canagliflozin</a:t>
            </a:r>
            <a:r>
              <a:rPr lang="tr-TR" dirty="0" smtClean="0"/>
              <a:t> kemik kırığı riski! (1 yıldan sonra)</a:t>
            </a:r>
            <a:endParaRPr lang="tr-T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TZDs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HbA1c düşüşü %1-1.5</a:t>
            </a:r>
          </a:p>
          <a:p>
            <a:r>
              <a:rPr lang="tr-TR" dirty="0" err="1" smtClean="0"/>
              <a:t>Makrovasküler</a:t>
            </a:r>
            <a:r>
              <a:rPr lang="tr-TR" dirty="0" smtClean="0"/>
              <a:t> komplikasyon riski!</a:t>
            </a:r>
          </a:p>
          <a:p>
            <a:r>
              <a:rPr lang="tr-TR" dirty="0" smtClean="0"/>
              <a:t>HF sınıf 3 ve dörtte </a:t>
            </a:r>
            <a:r>
              <a:rPr lang="tr-TR" dirty="0" err="1" smtClean="0"/>
              <a:t>kontrindike</a:t>
            </a:r>
            <a:r>
              <a:rPr lang="tr-TR" dirty="0" smtClean="0"/>
              <a:t>, 1 ve 2 de dikkatli kullanılmalı</a:t>
            </a:r>
          </a:p>
          <a:p>
            <a:r>
              <a:rPr lang="tr-TR" dirty="0" smtClean="0"/>
              <a:t>Kırık, ödem riski</a:t>
            </a:r>
          </a:p>
          <a:p>
            <a:r>
              <a:rPr lang="tr-TR" dirty="0" smtClean="0"/>
              <a:t>Mesane </a:t>
            </a:r>
            <a:r>
              <a:rPr lang="tr-TR" dirty="0" err="1" smtClean="0"/>
              <a:t>ca</a:t>
            </a:r>
            <a:r>
              <a:rPr lang="tr-TR" dirty="0" smtClean="0"/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4" y="260648"/>
            <a:ext cx="9074696" cy="491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tr-TR" dirty="0" smtClean="0"/>
              <a:t>-</a:t>
            </a:r>
            <a:r>
              <a:rPr lang="tr-TR" dirty="0" err="1" smtClean="0"/>
              <a:t>glukozidaz</a:t>
            </a:r>
            <a:r>
              <a:rPr lang="tr-TR" dirty="0" smtClean="0"/>
              <a:t> inhibitörleri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 err="1" smtClean="0"/>
              <a:t>barsakta</a:t>
            </a:r>
            <a:r>
              <a:rPr lang="tr-TR" dirty="0" smtClean="0"/>
              <a:t> </a:t>
            </a:r>
            <a:r>
              <a:rPr lang="tr-TR" dirty="0" err="1" smtClean="0"/>
              <a:t>maltaz</a:t>
            </a:r>
            <a:r>
              <a:rPr lang="tr-TR" dirty="0" smtClean="0"/>
              <a:t>, </a:t>
            </a:r>
            <a:r>
              <a:rPr lang="tr-TR" dirty="0" err="1" smtClean="0"/>
              <a:t>izomaltaz</a:t>
            </a:r>
            <a:r>
              <a:rPr lang="tr-TR" dirty="0" smtClean="0"/>
              <a:t>, </a:t>
            </a:r>
            <a:r>
              <a:rPr lang="tr-TR" dirty="0" err="1" smtClean="0"/>
              <a:t>sukraz</a:t>
            </a:r>
            <a:r>
              <a:rPr lang="tr-TR" dirty="0" smtClean="0"/>
              <a:t> ve </a:t>
            </a:r>
            <a:r>
              <a:rPr lang="tr-TR" dirty="0" err="1" smtClean="0"/>
              <a:t>glukoamilazı</a:t>
            </a:r>
            <a:r>
              <a:rPr lang="tr-TR" dirty="0" smtClean="0"/>
              <a:t> </a:t>
            </a:r>
            <a:r>
              <a:rPr lang="tr-TR" dirty="0" err="1" smtClean="0"/>
              <a:t>inhibe</a:t>
            </a:r>
            <a:r>
              <a:rPr lang="tr-TR" dirty="0" smtClean="0"/>
              <a:t> eder. Kompleks KH ve </a:t>
            </a:r>
            <a:r>
              <a:rPr lang="tr-TR" dirty="0" err="1" smtClean="0"/>
              <a:t>sukrozun</a:t>
            </a:r>
            <a:r>
              <a:rPr lang="tr-TR" dirty="0" smtClean="0"/>
              <a:t> yıkımını geciktirir</a:t>
            </a:r>
          </a:p>
          <a:p>
            <a:r>
              <a:rPr lang="tr-TR" dirty="0" smtClean="0"/>
              <a:t>HbA1c düşüşü %0.3-1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Glinidler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HbA1c düşüşü %0.8-1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amilinomimetikler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HbA1c düşüşü %0.6 (tip 2 DM)</a:t>
            </a:r>
          </a:p>
          <a:p>
            <a:r>
              <a:rPr lang="tr-TR" dirty="0" smtClean="0"/>
              <a:t>%0.4-0.5 (tip 1 DM)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Safra asidi bağlayıcılar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HbA1c düşüşü %0.4</a:t>
            </a:r>
            <a:endParaRPr lang="tr-T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Dopamin</a:t>
            </a:r>
            <a:r>
              <a:rPr lang="tr-TR" dirty="0" smtClean="0"/>
              <a:t> </a:t>
            </a:r>
            <a:r>
              <a:rPr lang="tr-TR" dirty="0" err="1" smtClean="0"/>
              <a:t>agonistleri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HbA1c düşüşü %0.3-0.6</a:t>
            </a:r>
            <a:endParaRPr lang="tr-T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DM de komplikasyon takibi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Dilate</a:t>
            </a:r>
            <a:r>
              <a:rPr lang="tr-TR" dirty="0" smtClean="0"/>
              <a:t> göz muayenesi (tip 1 de ilk 3-5 yılında, sonrasında her yıl)</a:t>
            </a:r>
          </a:p>
          <a:p>
            <a:r>
              <a:rPr lang="tr-TR" dirty="0" smtClean="0"/>
              <a:t>BP takibi</a:t>
            </a:r>
          </a:p>
          <a:p>
            <a:r>
              <a:rPr lang="tr-TR" dirty="0" smtClean="0"/>
              <a:t>Ayak muayenesi</a:t>
            </a:r>
          </a:p>
          <a:p>
            <a:r>
              <a:rPr lang="tr-TR" dirty="0" smtClean="0"/>
              <a:t>Böbrek kontrolü, idrarda </a:t>
            </a:r>
            <a:r>
              <a:rPr lang="tr-TR" dirty="0" err="1" smtClean="0"/>
              <a:t>mikroalbumin</a:t>
            </a:r>
            <a:r>
              <a:rPr lang="tr-TR" dirty="0" smtClean="0"/>
              <a:t> (tip 2 DM de teşhiste, tip 1 DM de teşhisten 5 yıl sonra)</a:t>
            </a:r>
          </a:p>
          <a:p>
            <a:r>
              <a:rPr lang="tr-TR" dirty="0" smtClean="0"/>
              <a:t>Tip 1 DM ve LADA da TSH kontrolü</a:t>
            </a:r>
            <a:endParaRPr lang="tr-T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7524328" cy="659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4474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75327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2445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88354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773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b="1" dirty="0" smtClean="0">
                <a:solidFill>
                  <a:srgbClr val="FF0000"/>
                </a:solidFill>
              </a:rPr>
              <a:t>. A </a:t>
            </a:r>
            <a:r>
              <a:rPr lang="tr-TR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Tenth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edition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302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212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508104" cy="683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683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696964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660232" y="611933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Pharmacotherapy</a:t>
            </a:r>
            <a:r>
              <a:rPr lang="tr-TR" sz="1400" b="1" dirty="0" smtClean="0">
                <a:solidFill>
                  <a:srgbClr val="FF0000"/>
                </a:solidFill>
              </a:rPr>
              <a:t>. A </a:t>
            </a:r>
            <a:r>
              <a:rPr lang="tr-TR" sz="1400" b="1" dirty="0" err="1" smtClean="0">
                <a:solidFill>
                  <a:srgbClr val="FF0000"/>
                </a:solidFill>
              </a:rPr>
              <a:t>pathophysiologic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approach</a:t>
            </a:r>
            <a:r>
              <a:rPr lang="tr-TR" sz="1400" b="1" dirty="0" smtClean="0">
                <a:solidFill>
                  <a:srgbClr val="FF0000"/>
                </a:solidFill>
              </a:rPr>
              <a:t>. </a:t>
            </a:r>
            <a:r>
              <a:rPr lang="tr-TR" sz="1400" b="1" dirty="0" err="1" smtClean="0">
                <a:solidFill>
                  <a:srgbClr val="FF0000"/>
                </a:solidFill>
              </a:rPr>
              <a:t>Tenth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edition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2116</Words>
  <Application>Microsoft Office PowerPoint</Application>
  <PresentationFormat>Ekran Gösterisi (4:3)</PresentationFormat>
  <Paragraphs>276</Paragraphs>
  <Slides>94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94</vt:i4>
      </vt:variant>
    </vt:vector>
  </HeadingPairs>
  <TitlesOfParts>
    <vt:vector size="95" baseType="lpstr">
      <vt:lpstr>Ofis Teması</vt:lpstr>
      <vt:lpstr>Diabet Farmakoterapisi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Tedavi</vt:lpstr>
      <vt:lpstr>İlaç seçimi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Metformin</vt:lpstr>
      <vt:lpstr>Slayt 69</vt:lpstr>
      <vt:lpstr>GLP-1 analogları</vt:lpstr>
      <vt:lpstr>Slayt 71</vt:lpstr>
      <vt:lpstr>Slayt 72</vt:lpstr>
      <vt:lpstr>Slayt 73</vt:lpstr>
      <vt:lpstr>Slayt 74</vt:lpstr>
      <vt:lpstr>Slayt 75</vt:lpstr>
      <vt:lpstr>Sülfonilüreler </vt:lpstr>
      <vt:lpstr>DPP-4 inhibitörleri</vt:lpstr>
      <vt:lpstr>SGLT2 inhibitörleri</vt:lpstr>
      <vt:lpstr>TZDs</vt:lpstr>
      <vt:lpstr>Α-glukozidaz inhibitörleri</vt:lpstr>
      <vt:lpstr>Glinidler</vt:lpstr>
      <vt:lpstr>amilinomimetikler</vt:lpstr>
      <vt:lpstr>Safra asidi bağlayıcılar</vt:lpstr>
      <vt:lpstr>Dopamin agonistleri</vt:lpstr>
      <vt:lpstr>DM de komplikasyon takibi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 Farmakoterapisi</dc:title>
  <dc:creator>ebru</dc:creator>
  <cp:lastModifiedBy>ebru</cp:lastModifiedBy>
  <cp:revision>50</cp:revision>
  <dcterms:created xsi:type="dcterms:W3CDTF">2020-04-27T09:27:47Z</dcterms:created>
  <dcterms:modified xsi:type="dcterms:W3CDTF">2020-05-05T09:54:59Z</dcterms:modified>
</cp:coreProperties>
</file>