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6"/>
  </p:notesMasterIdLst>
  <p:sldIdLst>
    <p:sldId id="256" r:id="rId2"/>
    <p:sldId id="257" r:id="rId3"/>
    <p:sldId id="26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3" r:id="rId27"/>
    <p:sldId id="284" r:id="rId28"/>
    <p:sldId id="285" r:id="rId29"/>
    <p:sldId id="286" r:id="rId30"/>
    <p:sldId id="288" r:id="rId31"/>
    <p:sldId id="287" r:id="rId32"/>
    <p:sldId id="289" r:id="rId33"/>
    <p:sldId id="290" r:id="rId34"/>
    <p:sldId id="293" r:id="rId35"/>
    <p:sldId id="294" r:id="rId36"/>
    <p:sldId id="295" r:id="rId37"/>
    <p:sldId id="296" r:id="rId38"/>
    <p:sldId id="297" r:id="rId39"/>
    <p:sldId id="298" r:id="rId40"/>
    <p:sldId id="300" r:id="rId41"/>
    <p:sldId id="299" r:id="rId42"/>
    <p:sldId id="301" r:id="rId43"/>
    <p:sldId id="302" r:id="rId44"/>
    <p:sldId id="304" r:id="rId45"/>
    <p:sldId id="306" r:id="rId46"/>
    <p:sldId id="307" r:id="rId47"/>
    <p:sldId id="308" r:id="rId48"/>
    <p:sldId id="309" r:id="rId49"/>
    <p:sldId id="310" r:id="rId50"/>
    <p:sldId id="311" r:id="rId51"/>
    <p:sldId id="318" r:id="rId52"/>
    <p:sldId id="313" r:id="rId53"/>
    <p:sldId id="314" r:id="rId54"/>
    <p:sldId id="312" r:id="rId55"/>
    <p:sldId id="317" r:id="rId56"/>
    <p:sldId id="315" r:id="rId57"/>
    <p:sldId id="316" r:id="rId58"/>
    <p:sldId id="319" r:id="rId59"/>
    <p:sldId id="320" r:id="rId60"/>
    <p:sldId id="322" r:id="rId61"/>
    <p:sldId id="323" r:id="rId62"/>
    <p:sldId id="324" r:id="rId63"/>
    <p:sldId id="325" r:id="rId64"/>
    <p:sldId id="326" r:id="rId65"/>
    <p:sldId id="327" r:id="rId66"/>
    <p:sldId id="328" r:id="rId67"/>
    <p:sldId id="329" r:id="rId68"/>
    <p:sldId id="330" r:id="rId69"/>
    <p:sldId id="331" r:id="rId70"/>
    <p:sldId id="332" r:id="rId71"/>
    <p:sldId id="336" r:id="rId72"/>
    <p:sldId id="334" r:id="rId73"/>
    <p:sldId id="337" r:id="rId74"/>
    <p:sldId id="338" r:id="rId75"/>
    <p:sldId id="339" r:id="rId76"/>
    <p:sldId id="340" r:id="rId77"/>
    <p:sldId id="341" r:id="rId78"/>
    <p:sldId id="342" r:id="rId79"/>
    <p:sldId id="343" r:id="rId80"/>
    <p:sldId id="344" r:id="rId81"/>
    <p:sldId id="345" r:id="rId82"/>
    <p:sldId id="346" r:id="rId83"/>
    <p:sldId id="347" r:id="rId84"/>
    <p:sldId id="348" r:id="rId85"/>
    <p:sldId id="349" r:id="rId86"/>
    <p:sldId id="350" r:id="rId87"/>
    <p:sldId id="351" r:id="rId88"/>
    <p:sldId id="352" r:id="rId89"/>
    <p:sldId id="353" r:id="rId90"/>
    <p:sldId id="354" r:id="rId91"/>
    <p:sldId id="355" r:id="rId92"/>
    <p:sldId id="356" r:id="rId93"/>
    <p:sldId id="357" r:id="rId94"/>
    <p:sldId id="358" r:id="rId9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78711-94A1-4577-97A4-474F2D9D9B02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9A32AD-3533-468A-9220-CBCF5CB44D3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A32AD-3533-468A-9220-CBCF5CB44D37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7FB9-B4ED-4E02-8718-D45CBA76AC67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0AABF-9FED-4A8F-ADF9-2A460DCECF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7FB9-B4ED-4E02-8718-D45CBA76AC67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0AABF-9FED-4A8F-ADF9-2A460DCECF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7FB9-B4ED-4E02-8718-D45CBA76AC67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0AABF-9FED-4A8F-ADF9-2A460DCECF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7FB9-B4ED-4E02-8718-D45CBA76AC67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0AABF-9FED-4A8F-ADF9-2A460DCECF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7FB9-B4ED-4E02-8718-D45CBA76AC67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0AABF-9FED-4A8F-ADF9-2A460DCECF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7FB9-B4ED-4E02-8718-D45CBA76AC67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0AABF-9FED-4A8F-ADF9-2A460DCECF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7FB9-B4ED-4E02-8718-D45CBA76AC67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0AABF-9FED-4A8F-ADF9-2A460DCECF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7FB9-B4ED-4E02-8718-D45CBA76AC67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0AABF-9FED-4A8F-ADF9-2A460DCECF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7FB9-B4ED-4E02-8718-D45CBA76AC67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0AABF-9FED-4A8F-ADF9-2A460DCECF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7FB9-B4ED-4E02-8718-D45CBA76AC67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0AABF-9FED-4A8F-ADF9-2A460DCECF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7FB9-B4ED-4E02-8718-D45CBA76AC67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0AABF-9FED-4A8F-ADF9-2A460DCECF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07FB9-B4ED-4E02-8718-D45CBA76AC67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0AABF-9FED-4A8F-ADF9-2A460DCECFC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Diabet</a:t>
            </a:r>
            <a:r>
              <a:rPr lang="tr-TR" dirty="0" smtClean="0"/>
              <a:t> </a:t>
            </a:r>
            <a:r>
              <a:rPr lang="tr-TR" dirty="0" err="1" smtClean="0"/>
              <a:t>Farmakoterapisi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Ebru Arioglu-</a:t>
            </a:r>
            <a:r>
              <a:rPr lang="tr-TR" dirty="0" err="1" smtClean="0"/>
              <a:t>Inan</a:t>
            </a:r>
            <a:r>
              <a:rPr lang="tr-TR" dirty="0" smtClean="0"/>
              <a:t>, </a:t>
            </a:r>
            <a:r>
              <a:rPr lang="tr-TR" dirty="0" err="1" smtClean="0"/>
              <a:t>PhD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97222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4355976" y="59492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b="1" dirty="0" smtClean="0">
                <a:solidFill>
                  <a:srgbClr val="FF0000"/>
                </a:solidFill>
              </a:rPr>
              <a:t>. A </a:t>
            </a:r>
            <a:r>
              <a:rPr lang="tr-TR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approach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r>
              <a:rPr lang="tr-TR" b="1" dirty="0" err="1" smtClean="0">
                <a:solidFill>
                  <a:srgbClr val="FF0000"/>
                </a:solidFill>
              </a:rPr>
              <a:t>Tenth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edition</a:t>
            </a:r>
            <a:endParaRPr lang="tr-TR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624"/>
            <a:ext cx="671474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32656"/>
            <a:ext cx="5616624" cy="6420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Sülfonilüreler</a:t>
            </a:r>
            <a:endParaRPr lang="tr-TR" dirty="0" smtClean="0"/>
          </a:p>
          <a:p>
            <a:r>
              <a:rPr lang="tr-TR" dirty="0" err="1" smtClean="0"/>
              <a:t>Biguanidler</a:t>
            </a:r>
            <a:endParaRPr lang="tr-TR" dirty="0" smtClean="0"/>
          </a:p>
          <a:p>
            <a:r>
              <a:rPr lang="tr-TR" dirty="0" err="1" smtClean="0"/>
              <a:t>Meglitinidler</a:t>
            </a:r>
            <a:endParaRPr lang="tr-TR" dirty="0" smtClean="0"/>
          </a:p>
          <a:p>
            <a:r>
              <a:rPr lang="tr-TR" dirty="0" err="1" smtClean="0"/>
              <a:t>Tiazolidindionlar</a:t>
            </a:r>
            <a:r>
              <a:rPr lang="tr-TR" dirty="0" smtClean="0"/>
              <a:t> (</a:t>
            </a:r>
            <a:r>
              <a:rPr lang="tr-TR" dirty="0" err="1" smtClean="0"/>
              <a:t>glitazonlar</a:t>
            </a:r>
            <a:r>
              <a:rPr lang="tr-TR" dirty="0" smtClean="0"/>
              <a:t>)</a:t>
            </a:r>
          </a:p>
          <a:p>
            <a:r>
              <a:rPr lang="tr-TR" dirty="0" smtClean="0"/>
              <a:t>DPP-4 </a:t>
            </a:r>
            <a:r>
              <a:rPr lang="tr-TR" dirty="0" err="1" smtClean="0"/>
              <a:t>inhibitorleri</a:t>
            </a:r>
            <a:r>
              <a:rPr lang="tr-TR" dirty="0" smtClean="0"/>
              <a:t>/GLP-1 </a:t>
            </a:r>
            <a:r>
              <a:rPr lang="tr-TR" dirty="0" err="1" smtClean="0"/>
              <a:t>analogları</a:t>
            </a:r>
            <a:endParaRPr lang="tr-TR" dirty="0" smtClean="0"/>
          </a:p>
          <a:p>
            <a:r>
              <a:rPr lang="tr-TR" dirty="0" smtClean="0"/>
              <a:t>SGLT2 inhibitörleri</a:t>
            </a:r>
          </a:p>
          <a:p>
            <a:r>
              <a:rPr lang="el-GR" dirty="0" smtClean="0">
                <a:latin typeface="Franklin Gothic Book"/>
              </a:rPr>
              <a:t>α</a:t>
            </a:r>
            <a:r>
              <a:rPr lang="tr-TR" dirty="0" smtClean="0">
                <a:latin typeface="Franklin Gothic Book"/>
              </a:rPr>
              <a:t>-</a:t>
            </a:r>
            <a:r>
              <a:rPr lang="tr-TR" dirty="0" err="1" smtClean="0">
                <a:latin typeface="Franklin Gothic Book"/>
              </a:rPr>
              <a:t>glukozidaz</a:t>
            </a:r>
            <a:r>
              <a:rPr lang="tr-TR" dirty="0" smtClean="0">
                <a:latin typeface="Franklin Gothic Book"/>
              </a:rPr>
              <a:t> inhibitörleri</a:t>
            </a:r>
          </a:p>
          <a:p>
            <a:r>
              <a:rPr lang="tr-TR" dirty="0" err="1" smtClean="0">
                <a:latin typeface="Franklin Gothic Book"/>
              </a:rPr>
              <a:t>Dopamin</a:t>
            </a:r>
            <a:r>
              <a:rPr lang="tr-TR" dirty="0" smtClean="0">
                <a:latin typeface="Franklin Gothic Book"/>
              </a:rPr>
              <a:t> </a:t>
            </a:r>
            <a:r>
              <a:rPr lang="tr-TR" dirty="0" err="1" smtClean="0">
                <a:latin typeface="Franklin Gothic Book"/>
              </a:rPr>
              <a:t>agonistleri</a:t>
            </a:r>
            <a:r>
              <a:rPr lang="tr-TR" dirty="0" smtClean="0">
                <a:latin typeface="Franklin Gothic Book"/>
              </a:rPr>
              <a:t>, safra asidi bağlayıcılar, amilin </a:t>
            </a:r>
            <a:r>
              <a:rPr lang="tr-TR" dirty="0" err="1" smtClean="0">
                <a:latin typeface="Franklin Gothic Book"/>
              </a:rPr>
              <a:t>analogları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İlaç seçimi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Tip 1 </a:t>
            </a:r>
            <a:r>
              <a:rPr lang="tr-TR" dirty="0" err="1" smtClean="0"/>
              <a:t>diabet</a:t>
            </a:r>
            <a:r>
              <a:rPr lang="tr-TR" dirty="0" smtClean="0"/>
              <a:t>; </a:t>
            </a:r>
            <a:r>
              <a:rPr lang="tr-TR" dirty="0" err="1" smtClean="0"/>
              <a:t>insulin</a:t>
            </a:r>
            <a:endParaRPr lang="tr-TR" dirty="0" smtClean="0"/>
          </a:p>
          <a:p>
            <a:r>
              <a:rPr lang="tr-TR" dirty="0" smtClean="0"/>
              <a:t>Tip 2 </a:t>
            </a:r>
            <a:r>
              <a:rPr lang="tr-TR" dirty="0" err="1" smtClean="0"/>
              <a:t>diabet</a:t>
            </a:r>
            <a:r>
              <a:rPr lang="tr-TR" dirty="0" smtClean="0"/>
              <a:t>;</a:t>
            </a:r>
          </a:p>
          <a:p>
            <a:pPr>
              <a:buNone/>
            </a:pPr>
            <a:r>
              <a:rPr lang="tr-TR" dirty="0" smtClean="0"/>
              <a:t>En çok </a:t>
            </a:r>
            <a:r>
              <a:rPr lang="tr-TR" dirty="0" err="1" smtClean="0"/>
              <a:t>metformin</a:t>
            </a:r>
            <a:r>
              <a:rPr lang="tr-TR" dirty="0" smtClean="0"/>
              <a:t> (</a:t>
            </a:r>
            <a:r>
              <a:rPr lang="tr-TR" dirty="0" err="1" smtClean="0"/>
              <a:t>efikasite</a:t>
            </a:r>
            <a:r>
              <a:rPr lang="tr-TR" dirty="0" smtClean="0"/>
              <a:t>, kilo alımı yok, hipoglisemi yok, ucuz)</a:t>
            </a:r>
          </a:p>
          <a:p>
            <a:r>
              <a:rPr lang="tr-TR" dirty="0" smtClean="0"/>
              <a:t>Potansiyel yan etkiler, </a:t>
            </a:r>
            <a:r>
              <a:rPr lang="tr-TR" dirty="0" err="1" smtClean="0"/>
              <a:t>kontrindikasyonlar</a:t>
            </a:r>
            <a:r>
              <a:rPr lang="tr-TR" dirty="0" smtClean="0"/>
              <a:t>!</a:t>
            </a:r>
          </a:p>
          <a:p>
            <a:r>
              <a:rPr lang="tr-TR" dirty="0" smtClean="0"/>
              <a:t>Fiyat, kullanım kolaylığı, uzun dönem güvenilirlik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052736"/>
            <a:ext cx="6840760" cy="517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7920880" cy="78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Dikdörtgen"/>
          <p:cNvSpPr/>
          <p:nvPr/>
        </p:nvSpPr>
        <p:spPr>
          <a:xfrm>
            <a:off x="2843808" y="6211669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b="1" dirty="0" smtClean="0">
                <a:solidFill>
                  <a:srgbClr val="FF0000"/>
                </a:solidFill>
              </a:rPr>
              <a:t>. A </a:t>
            </a:r>
            <a:r>
              <a:rPr lang="tr-TR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approach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r>
              <a:rPr lang="tr-TR" b="1" dirty="0" err="1" smtClean="0">
                <a:solidFill>
                  <a:srgbClr val="FF0000"/>
                </a:solidFill>
              </a:rPr>
              <a:t>Tenth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edition</a:t>
            </a:r>
            <a:endParaRPr lang="tr-TR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8640"/>
            <a:ext cx="6264696" cy="650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084168" y="5445224"/>
            <a:ext cx="23042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b="1" dirty="0" smtClean="0">
                <a:solidFill>
                  <a:srgbClr val="FF0000"/>
                </a:solidFill>
              </a:rPr>
              <a:t>. A </a:t>
            </a:r>
            <a:r>
              <a:rPr lang="tr-TR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approach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r>
              <a:rPr lang="tr-TR" b="1" dirty="0" err="1" smtClean="0">
                <a:solidFill>
                  <a:srgbClr val="FF0000"/>
                </a:solidFill>
              </a:rPr>
              <a:t>Tenth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edition</a:t>
            </a:r>
            <a:endParaRPr lang="tr-TR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Split</a:t>
            </a:r>
            <a:r>
              <a:rPr lang="tr-TR" dirty="0" smtClean="0"/>
              <a:t>-</a:t>
            </a:r>
            <a:r>
              <a:rPr lang="tr-TR" dirty="0" err="1" smtClean="0"/>
              <a:t>mixed</a:t>
            </a:r>
            <a:r>
              <a:rPr lang="tr-TR" dirty="0" smtClean="0"/>
              <a:t> </a:t>
            </a:r>
            <a:r>
              <a:rPr lang="tr-TR" dirty="0" err="1" smtClean="0"/>
              <a:t>injections</a:t>
            </a:r>
            <a:r>
              <a:rPr lang="tr-TR" dirty="0" smtClean="0"/>
              <a:t> (NPH+</a:t>
            </a:r>
            <a:r>
              <a:rPr lang="tr-TR" dirty="0" err="1" smtClean="0"/>
              <a:t>rapid</a:t>
            </a:r>
            <a:r>
              <a:rPr lang="tr-TR" dirty="0" smtClean="0"/>
              <a:t>/</a:t>
            </a:r>
            <a:r>
              <a:rPr lang="tr-TR" dirty="0" err="1" smtClean="0"/>
              <a:t>regular</a:t>
            </a:r>
            <a:r>
              <a:rPr lang="tr-TR" dirty="0" smtClean="0"/>
              <a:t>), sabah ve akşam öğünlerinden önce</a:t>
            </a:r>
          </a:p>
          <a:p>
            <a:r>
              <a:rPr lang="tr-TR" dirty="0" err="1" smtClean="0"/>
              <a:t>Nokturnal</a:t>
            </a:r>
            <a:r>
              <a:rPr lang="tr-TR" dirty="0" smtClean="0"/>
              <a:t> hipoglisemi riski!</a:t>
            </a:r>
          </a:p>
          <a:p>
            <a:r>
              <a:rPr lang="tr-TR" dirty="0" smtClean="0"/>
              <a:t>NPH i geceye taşımak bu riski azaltabilir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Detemir</a:t>
            </a:r>
            <a:r>
              <a:rPr lang="tr-TR" dirty="0" smtClean="0"/>
              <a:t>, </a:t>
            </a:r>
            <a:r>
              <a:rPr lang="tr-TR" dirty="0" err="1" smtClean="0"/>
              <a:t>glargin</a:t>
            </a:r>
            <a:r>
              <a:rPr lang="tr-TR" dirty="0" smtClean="0"/>
              <a:t>, </a:t>
            </a:r>
            <a:r>
              <a:rPr lang="tr-TR" dirty="0" err="1" smtClean="0"/>
              <a:t>degludek</a:t>
            </a:r>
            <a:r>
              <a:rPr lang="tr-TR" dirty="0" smtClean="0"/>
              <a:t> (bazal </a:t>
            </a:r>
            <a:r>
              <a:rPr lang="tr-TR" dirty="0" err="1" smtClean="0"/>
              <a:t>insulin</a:t>
            </a:r>
            <a:r>
              <a:rPr lang="tr-TR" dirty="0" smtClean="0"/>
              <a:t> için)</a:t>
            </a:r>
          </a:p>
          <a:p>
            <a:r>
              <a:rPr lang="tr-TR" dirty="0" err="1" smtClean="0"/>
              <a:t>Regüler</a:t>
            </a:r>
            <a:r>
              <a:rPr lang="tr-TR" dirty="0" smtClean="0"/>
              <a:t>, </a:t>
            </a:r>
            <a:r>
              <a:rPr lang="tr-TR" dirty="0" err="1" smtClean="0"/>
              <a:t>aspart</a:t>
            </a:r>
            <a:r>
              <a:rPr lang="tr-TR" dirty="0" smtClean="0"/>
              <a:t>, </a:t>
            </a:r>
            <a:r>
              <a:rPr lang="tr-TR" dirty="0" err="1" smtClean="0"/>
              <a:t>lispro</a:t>
            </a:r>
            <a:r>
              <a:rPr lang="tr-TR" dirty="0" smtClean="0"/>
              <a:t>, </a:t>
            </a:r>
            <a:r>
              <a:rPr lang="tr-TR" dirty="0" err="1" smtClean="0"/>
              <a:t>glulisin</a:t>
            </a:r>
            <a:r>
              <a:rPr lang="tr-TR" dirty="0" smtClean="0"/>
              <a:t> (</a:t>
            </a:r>
            <a:r>
              <a:rPr lang="tr-TR" dirty="0" err="1" smtClean="0"/>
              <a:t>prandial</a:t>
            </a:r>
            <a:r>
              <a:rPr lang="tr-TR" dirty="0" smtClean="0"/>
              <a:t> </a:t>
            </a:r>
            <a:r>
              <a:rPr lang="tr-TR" dirty="0" err="1" smtClean="0"/>
              <a:t>insulin</a:t>
            </a:r>
            <a:r>
              <a:rPr lang="tr-TR" dirty="0" smtClean="0"/>
              <a:t>)</a:t>
            </a:r>
          </a:p>
          <a:p>
            <a:r>
              <a:rPr lang="tr-TR" dirty="0" smtClean="0"/>
              <a:t>KH alımı/fiziksel aktiviteye göre </a:t>
            </a:r>
            <a:r>
              <a:rPr lang="tr-TR" dirty="0" err="1" smtClean="0"/>
              <a:t>insulin</a:t>
            </a:r>
            <a:r>
              <a:rPr lang="tr-TR" dirty="0" smtClean="0"/>
              <a:t> dozu!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Correction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factor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  <a:r>
              <a:rPr lang="tr-TR" dirty="0" smtClean="0"/>
              <a:t>kısa etkili bir </a:t>
            </a:r>
            <a:r>
              <a:rPr lang="tr-TR" dirty="0" err="1" smtClean="0"/>
              <a:t>insulinin</a:t>
            </a:r>
            <a:r>
              <a:rPr lang="tr-TR" dirty="0" smtClean="0"/>
              <a:t> 1 </a:t>
            </a:r>
            <a:r>
              <a:rPr lang="tr-TR" dirty="0" err="1" smtClean="0"/>
              <a:t>unitesinin</a:t>
            </a:r>
            <a:r>
              <a:rPr lang="tr-TR" dirty="0" smtClean="0"/>
              <a:t> yaklaşık </a:t>
            </a:r>
            <a:r>
              <a:rPr lang="tr-TR" dirty="0" err="1" smtClean="0"/>
              <a:t>glukoz</a:t>
            </a:r>
            <a:r>
              <a:rPr lang="tr-TR" dirty="0" smtClean="0"/>
              <a:t> düşürücü etkisi. </a:t>
            </a:r>
          </a:p>
          <a:p>
            <a:r>
              <a:rPr lang="tr-TR" dirty="0" err="1" smtClean="0"/>
              <a:t>Regüler</a:t>
            </a:r>
            <a:r>
              <a:rPr lang="tr-TR" dirty="0" smtClean="0"/>
              <a:t>, günlük </a:t>
            </a:r>
            <a:r>
              <a:rPr lang="tr-TR" dirty="0" err="1" smtClean="0"/>
              <a:t>insulin</a:t>
            </a:r>
            <a:r>
              <a:rPr lang="tr-TR" dirty="0" smtClean="0"/>
              <a:t> dozu 1,500 e bölünür</a:t>
            </a:r>
          </a:p>
          <a:p>
            <a:r>
              <a:rPr lang="tr-TR" dirty="0" smtClean="0"/>
              <a:t>Hızlı etkili için 1,700-1,800 e bölünür</a:t>
            </a:r>
          </a:p>
          <a:p>
            <a:r>
              <a:rPr lang="tr-TR" dirty="0" smtClean="0"/>
              <a:t>40u bazal ve üç öğün 12 şer U </a:t>
            </a:r>
            <a:r>
              <a:rPr lang="tr-TR" dirty="0" err="1" smtClean="0"/>
              <a:t>rapid</a:t>
            </a:r>
            <a:r>
              <a:rPr lang="tr-TR" dirty="0" smtClean="0"/>
              <a:t> </a:t>
            </a:r>
            <a:r>
              <a:rPr lang="tr-TR" dirty="0" err="1" smtClean="0"/>
              <a:t>acting</a:t>
            </a:r>
            <a:r>
              <a:rPr lang="tr-TR" dirty="0" smtClean="0"/>
              <a:t> </a:t>
            </a:r>
            <a:r>
              <a:rPr lang="tr-TR" dirty="0" err="1" smtClean="0"/>
              <a:t>insulin</a:t>
            </a:r>
            <a:r>
              <a:rPr lang="tr-TR" dirty="0" smtClean="0"/>
              <a:t> alan kişi;1,700/76=22</a:t>
            </a:r>
          </a:p>
          <a:p>
            <a:r>
              <a:rPr lang="tr-TR" dirty="0" smtClean="0"/>
              <a:t>Yani her bir </a:t>
            </a:r>
            <a:r>
              <a:rPr lang="tr-TR" dirty="0" err="1" smtClean="0"/>
              <a:t>rapid</a:t>
            </a:r>
            <a:r>
              <a:rPr lang="tr-TR" dirty="0" smtClean="0"/>
              <a:t> </a:t>
            </a:r>
            <a:r>
              <a:rPr lang="tr-TR" dirty="0" err="1" smtClean="0"/>
              <a:t>acting</a:t>
            </a:r>
            <a:r>
              <a:rPr lang="tr-TR" dirty="0" smtClean="0"/>
              <a:t> U </a:t>
            </a:r>
            <a:r>
              <a:rPr lang="tr-TR" dirty="0" err="1" smtClean="0"/>
              <a:t>insulin</a:t>
            </a:r>
            <a:r>
              <a:rPr lang="tr-TR" dirty="0" smtClean="0"/>
              <a:t> kan şekerini 22 mg/</a:t>
            </a:r>
            <a:r>
              <a:rPr lang="tr-TR" dirty="0" err="1" smtClean="0"/>
              <a:t>dl</a:t>
            </a:r>
            <a:r>
              <a:rPr lang="tr-TR" dirty="0" smtClean="0"/>
              <a:t> (1.2mmol/l) düşürecek demektir.</a:t>
            </a:r>
          </a:p>
          <a:p>
            <a:r>
              <a:rPr lang="tr-TR" dirty="0" smtClean="0"/>
              <a:t>Hasta </a:t>
            </a:r>
            <a:r>
              <a:rPr lang="tr-TR" dirty="0" err="1" smtClean="0"/>
              <a:t>uyuncu</a:t>
            </a:r>
            <a:r>
              <a:rPr lang="tr-TR" dirty="0" smtClean="0"/>
              <a:t> için bu değer 20-25 mg/</a:t>
            </a:r>
            <a:r>
              <a:rPr lang="tr-TR" dirty="0" err="1" smtClean="0"/>
              <a:t>dl</a:t>
            </a:r>
            <a:r>
              <a:rPr lang="tr-TR" dirty="0" smtClean="0"/>
              <a:t> ye yuvarlanabilir.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KH sayımı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İnsulin</a:t>
            </a:r>
            <a:r>
              <a:rPr lang="tr-TR" dirty="0" smtClean="0">
                <a:solidFill>
                  <a:srgbClr val="FF0000"/>
                </a:solidFill>
              </a:rPr>
              <a:t>/</a:t>
            </a:r>
            <a:r>
              <a:rPr lang="tr-TR" dirty="0" err="1" smtClean="0">
                <a:solidFill>
                  <a:srgbClr val="FF0000"/>
                </a:solidFill>
              </a:rPr>
              <a:t>carb</a:t>
            </a:r>
            <a:r>
              <a:rPr lang="tr-TR" dirty="0" smtClean="0">
                <a:solidFill>
                  <a:srgbClr val="FF0000"/>
                </a:solidFill>
              </a:rPr>
              <a:t> oranı</a:t>
            </a:r>
          </a:p>
          <a:p>
            <a:r>
              <a:rPr lang="tr-TR" dirty="0" smtClean="0"/>
              <a:t>500/Günlük </a:t>
            </a:r>
            <a:r>
              <a:rPr lang="tr-TR" dirty="0" err="1" smtClean="0"/>
              <a:t>insulin</a:t>
            </a:r>
            <a:r>
              <a:rPr lang="tr-TR" dirty="0" smtClean="0"/>
              <a:t> U (</a:t>
            </a:r>
            <a:r>
              <a:rPr lang="tr-TR" dirty="0" err="1" smtClean="0"/>
              <a:t>regüler</a:t>
            </a:r>
            <a:r>
              <a:rPr lang="tr-TR" dirty="0" smtClean="0"/>
              <a:t> için 450)</a:t>
            </a:r>
          </a:p>
          <a:p>
            <a:r>
              <a:rPr lang="tr-TR" dirty="0" smtClean="0"/>
              <a:t>Günlük 76U </a:t>
            </a:r>
            <a:r>
              <a:rPr lang="tr-TR" dirty="0" err="1" smtClean="0"/>
              <a:t>insulin</a:t>
            </a:r>
            <a:r>
              <a:rPr lang="tr-TR" dirty="0" smtClean="0"/>
              <a:t> alan kişi, 500/76=6,57</a:t>
            </a:r>
          </a:p>
          <a:p>
            <a:r>
              <a:rPr lang="tr-TR" dirty="0" smtClean="0"/>
              <a:t>1U </a:t>
            </a:r>
            <a:r>
              <a:rPr lang="tr-TR" dirty="0" err="1" smtClean="0"/>
              <a:t>insulin</a:t>
            </a:r>
            <a:r>
              <a:rPr lang="tr-TR" dirty="0" smtClean="0"/>
              <a:t> yaklaşık 7g KH ı karşılayacak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Tip 1 </a:t>
            </a:r>
            <a:r>
              <a:rPr lang="tr-TR" dirty="0" err="1" smtClean="0"/>
              <a:t>diabet</a:t>
            </a:r>
            <a:endParaRPr lang="tr-TR" dirty="0" smtClean="0"/>
          </a:p>
          <a:p>
            <a:r>
              <a:rPr lang="tr-TR" dirty="0" smtClean="0"/>
              <a:t>Tip 2 </a:t>
            </a:r>
            <a:r>
              <a:rPr lang="tr-TR" dirty="0" err="1" smtClean="0"/>
              <a:t>diabet</a:t>
            </a:r>
            <a:endParaRPr lang="tr-TR" dirty="0" smtClean="0"/>
          </a:p>
          <a:p>
            <a:r>
              <a:rPr lang="tr-TR" dirty="0" err="1" smtClean="0"/>
              <a:t>Gestasyonel</a:t>
            </a:r>
            <a:r>
              <a:rPr lang="tr-TR" dirty="0" smtClean="0"/>
              <a:t> </a:t>
            </a:r>
            <a:r>
              <a:rPr lang="tr-TR" dirty="0" err="1" smtClean="0"/>
              <a:t>diabet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Genellikle bazal/</a:t>
            </a:r>
            <a:r>
              <a:rPr lang="tr-TR" dirty="0" err="1" smtClean="0"/>
              <a:t>bolus</a:t>
            </a:r>
            <a:r>
              <a:rPr lang="tr-TR" dirty="0" smtClean="0"/>
              <a:t> </a:t>
            </a:r>
            <a:r>
              <a:rPr lang="tr-TR" dirty="0" err="1" smtClean="0"/>
              <a:t>insulin</a:t>
            </a:r>
            <a:r>
              <a:rPr lang="tr-TR" dirty="0" smtClean="0"/>
              <a:t> oranı %50/%50</a:t>
            </a:r>
          </a:p>
          <a:p>
            <a:r>
              <a:rPr lang="tr-TR" dirty="0" smtClean="0"/>
              <a:t>Tedaviye yeni başlayacak bir tip 1 </a:t>
            </a:r>
            <a:r>
              <a:rPr lang="tr-TR" dirty="0" err="1" smtClean="0"/>
              <a:t>diabetik</a:t>
            </a:r>
            <a:r>
              <a:rPr lang="tr-TR" dirty="0" smtClean="0"/>
              <a:t> için; 0,5-0,6U/kg/gün doz </a:t>
            </a:r>
            <a:r>
              <a:rPr lang="tr-TR" dirty="0" err="1" smtClean="0"/>
              <a:t>insulin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Hipoglisemiyi düzeltmek için </a:t>
            </a:r>
            <a:r>
              <a:rPr lang="tr-TR" dirty="0" smtClean="0">
                <a:solidFill>
                  <a:srgbClr val="FF0000"/>
                </a:solidFill>
              </a:rPr>
              <a:t>“15 kuralı”</a:t>
            </a:r>
          </a:p>
          <a:p>
            <a:r>
              <a:rPr lang="tr-TR" dirty="0" smtClean="0"/>
              <a:t>Hipoglisemi ortaya çıktıysa hasta 15g basit KH almalı (240ml portakal suyu, 240ml süt, 4 </a:t>
            </a:r>
            <a:r>
              <a:rPr lang="tr-TR" dirty="0" err="1" smtClean="0"/>
              <a:t>glukoz</a:t>
            </a:r>
            <a:r>
              <a:rPr lang="tr-TR" dirty="0" smtClean="0"/>
              <a:t> tableti, 1 tüp </a:t>
            </a:r>
            <a:r>
              <a:rPr lang="tr-TR" dirty="0" err="1" smtClean="0"/>
              <a:t>glukoz</a:t>
            </a:r>
            <a:r>
              <a:rPr lang="tr-TR" dirty="0" smtClean="0"/>
              <a:t> jeli)</a:t>
            </a:r>
          </a:p>
          <a:p>
            <a:r>
              <a:rPr lang="tr-TR" dirty="0" smtClean="0"/>
              <a:t>15dak sonra BG ölçülmeli, 70mg/</a:t>
            </a:r>
            <a:r>
              <a:rPr lang="tr-TR" dirty="0" err="1" smtClean="0"/>
              <a:t>dl</a:t>
            </a:r>
            <a:r>
              <a:rPr lang="tr-TR" dirty="0" smtClean="0"/>
              <a:t> </a:t>
            </a:r>
            <a:r>
              <a:rPr lang="tr-TR" dirty="0" err="1" smtClean="0"/>
              <a:t>nin</a:t>
            </a:r>
            <a:r>
              <a:rPr lang="tr-TR" dirty="0" smtClean="0"/>
              <a:t> altındaysa tekrar etmeli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Hipoglisemik</a:t>
            </a:r>
            <a:r>
              <a:rPr lang="tr-TR" dirty="0" smtClean="0"/>
              <a:t> duyarsızlık (</a:t>
            </a:r>
            <a:r>
              <a:rPr lang="tr-TR" dirty="0" err="1" smtClean="0"/>
              <a:t>unawareness</a:t>
            </a:r>
            <a:r>
              <a:rPr lang="tr-TR" dirty="0" smtClean="0"/>
              <a:t>): </a:t>
            </a:r>
            <a:r>
              <a:rPr lang="tr-TR" dirty="0" err="1" smtClean="0"/>
              <a:t>otonomik</a:t>
            </a:r>
            <a:r>
              <a:rPr lang="tr-TR" dirty="0" smtClean="0"/>
              <a:t> </a:t>
            </a:r>
            <a:r>
              <a:rPr lang="tr-TR" dirty="0" err="1" smtClean="0"/>
              <a:t>nöropati</a:t>
            </a:r>
            <a:r>
              <a:rPr lang="tr-TR" dirty="0" smtClean="0"/>
              <a:t> ya da çok sık </a:t>
            </a:r>
            <a:r>
              <a:rPr lang="tr-TR" dirty="0" err="1" smtClean="0"/>
              <a:t>hipoglisemik</a:t>
            </a:r>
            <a:r>
              <a:rPr lang="tr-TR" dirty="0" smtClean="0"/>
              <a:t> atak geçirme sonucu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3" y="908720"/>
            <a:ext cx="8907451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8208912" cy="489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0" y="5661248"/>
            <a:ext cx="51125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AACE, American Association of Clinical Endocrinologists; ACE, American College of Endocrinology; ADA, American</a:t>
            </a:r>
          </a:p>
          <a:p>
            <a:r>
              <a:rPr lang="tr-TR" sz="1400" dirty="0" smtClean="0"/>
              <a:t>Diabetes </a:t>
            </a:r>
            <a:r>
              <a:rPr lang="tr-TR" sz="1400" dirty="0" err="1" smtClean="0"/>
              <a:t>Association</a:t>
            </a:r>
            <a:r>
              <a:rPr lang="tr-TR" sz="1400" dirty="0" smtClean="0"/>
              <a:t>; DCCT, Diabetes </a:t>
            </a:r>
            <a:r>
              <a:rPr lang="tr-TR" sz="1400" dirty="0" err="1" smtClean="0"/>
              <a:t>Control</a:t>
            </a:r>
            <a:r>
              <a:rPr lang="tr-TR" sz="1400" dirty="0" smtClean="0"/>
              <a:t> and </a:t>
            </a:r>
            <a:r>
              <a:rPr lang="tr-TR" sz="1400" dirty="0" err="1" smtClean="0"/>
              <a:t>Complications</a:t>
            </a:r>
            <a:r>
              <a:rPr lang="tr-TR" sz="1400" dirty="0" smtClean="0"/>
              <a:t> </a:t>
            </a:r>
            <a:r>
              <a:rPr lang="tr-TR" sz="1400" dirty="0" err="1" smtClean="0"/>
              <a:t>Trial</a:t>
            </a:r>
            <a:r>
              <a:rPr lang="tr-TR" sz="1400" dirty="0" smtClean="0"/>
              <a:t>.</a:t>
            </a:r>
            <a:endParaRPr lang="tr-TR" sz="1400" dirty="0"/>
          </a:p>
        </p:txBody>
      </p:sp>
      <p:sp>
        <p:nvSpPr>
          <p:cNvPr id="5" name="4 Dikdörtgen"/>
          <p:cNvSpPr/>
          <p:nvPr/>
        </p:nvSpPr>
        <p:spPr>
          <a:xfrm>
            <a:off x="6588224" y="5373216"/>
            <a:ext cx="23042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b="1" dirty="0" smtClean="0">
                <a:solidFill>
                  <a:srgbClr val="FF0000"/>
                </a:solidFill>
              </a:rPr>
              <a:t>. A </a:t>
            </a:r>
            <a:r>
              <a:rPr lang="tr-TR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approach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r>
              <a:rPr lang="tr-TR" b="1" dirty="0" err="1" smtClean="0">
                <a:solidFill>
                  <a:srgbClr val="FF0000"/>
                </a:solidFill>
              </a:rPr>
              <a:t>Tenth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edition</a:t>
            </a:r>
            <a:endParaRPr lang="tr-TR" b="1" dirty="0" smtClean="0">
              <a:solidFill>
                <a:srgbClr val="FF0000"/>
              </a:solidFill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0" y="4149080"/>
            <a:ext cx="6984776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 smtClean="0"/>
              <a:t>aAssay</a:t>
            </a:r>
            <a:r>
              <a:rPr lang="en-US" sz="1100" dirty="0" smtClean="0"/>
              <a:t> should be National </a:t>
            </a:r>
            <a:r>
              <a:rPr lang="en-US" sz="1100" dirty="0" err="1" smtClean="0"/>
              <a:t>Glycohemoglobin</a:t>
            </a:r>
            <a:r>
              <a:rPr lang="en-US" sz="1100" dirty="0" smtClean="0"/>
              <a:t> Standardization Program (NGSP) certified measurement and DCCT</a:t>
            </a:r>
          </a:p>
          <a:p>
            <a:r>
              <a:rPr lang="en-US" sz="1100" dirty="0" smtClean="0"/>
              <a:t>standardized. More stringent </a:t>
            </a:r>
            <a:r>
              <a:rPr lang="en-US" sz="1100" dirty="0" err="1" smtClean="0"/>
              <a:t>glycemic</a:t>
            </a:r>
            <a:r>
              <a:rPr lang="en-US" sz="1100" dirty="0" smtClean="0"/>
              <a:t> control may be appropriate if accomplished without significant hypoglycemia</a:t>
            </a:r>
          </a:p>
          <a:p>
            <a:r>
              <a:rPr lang="en-US" sz="1100" dirty="0" smtClean="0"/>
              <a:t>or adverse effects. Less stringent </a:t>
            </a:r>
            <a:r>
              <a:rPr lang="en-US" sz="1100" dirty="0" err="1" smtClean="0"/>
              <a:t>HbAlc</a:t>
            </a:r>
            <a:r>
              <a:rPr lang="en-US" sz="1100" dirty="0" smtClean="0"/>
              <a:t> goals may be appropriate in patients with a history of severe hypoglycemia,</a:t>
            </a:r>
          </a:p>
          <a:p>
            <a:r>
              <a:rPr lang="en-US" sz="1100" dirty="0" smtClean="0"/>
              <a:t>limited life expectancy, advanced micro/</a:t>
            </a:r>
            <a:r>
              <a:rPr lang="en-US" sz="1100" dirty="0" err="1" smtClean="0"/>
              <a:t>macrovascular</a:t>
            </a:r>
            <a:r>
              <a:rPr lang="en-US" sz="1100" dirty="0" smtClean="0"/>
              <a:t> complications or </a:t>
            </a:r>
            <a:r>
              <a:rPr lang="en-US" sz="1100" dirty="0" err="1" smtClean="0"/>
              <a:t>comorbidities</a:t>
            </a:r>
            <a:r>
              <a:rPr lang="en-US" sz="1100" dirty="0" smtClean="0"/>
              <a:t>, at-risk elderly, dementia, or in</a:t>
            </a:r>
          </a:p>
          <a:p>
            <a:r>
              <a:rPr lang="tr-TR" sz="1100" dirty="0" err="1" smtClean="0"/>
              <a:t>younger</a:t>
            </a:r>
            <a:r>
              <a:rPr lang="tr-TR" sz="1100" dirty="0" smtClean="0"/>
              <a:t> </a:t>
            </a:r>
            <a:r>
              <a:rPr lang="tr-TR" sz="1100" dirty="0" err="1" smtClean="0"/>
              <a:t>children</a:t>
            </a:r>
            <a:r>
              <a:rPr lang="tr-TR" sz="1100" dirty="0" smtClean="0"/>
              <a:t>.</a:t>
            </a:r>
          </a:p>
          <a:p>
            <a:r>
              <a:rPr lang="en-US" sz="1100" dirty="0" err="1" smtClean="0"/>
              <a:t>bPostprandial</a:t>
            </a:r>
            <a:r>
              <a:rPr lang="en-US" sz="1100" dirty="0" smtClean="0"/>
              <a:t> glucose measurements should be made 1-2 hours after the beginning of the meal, generally the time of</a:t>
            </a:r>
          </a:p>
          <a:p>
            <a:r>
              <a:rPr lang="en-US" sz="1100" dirty="0" smtClean="0"/>
              <a:t>peak levels in patients with diabetes.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404664"/>
            <a:ext cx="8760973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0" y="5661248"/>
            <a:ext cx="51125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AACE, American Association of Clinical Endocrinologists; ACE, American College of Endocrinology; ADA, American</a:t>
            </a:r>
          </a:p>
          <a:p>
            <a:r>
              <a:rPr lang="tr-TR" sz="1400" dirty="0" smtClean="0"/>
              <a:t>Diabetes </a:t>
            </a:r>
            <a:r>
              <a:rPr lang="tr-TR" sz="1400" dirty="0" err="1" smtClean="0"/>
              <a:t>Association</a:t>
            </a:r>
            <a:r>
              <a:rPr lang="tr-TR" sz="1400" dirty="0" smtClean="0"/>
              <a:t>; DCCT, Diabetes </a:t>
            </a:r>
            <a:r>
              <a:rPr lang="tr-TR" sz="1400" dirty="0" err="1" smtClean="0"/>
              <a:t>Control</a:t>
            </a:r>
            <a:r>
              <a:rPr lang="tr-TR" sz="1400" dirty="0" smtClean="0"/>
              <a:t> and </a:t>
            </a:r>
            <a:r>
              <a:rPr lang="tr-TR" sz="1400" dirty="0" err="1" smtClean="0"/>
              <a:t>Complications</a:t>
            </a:r>
            <a:r>
              <a:rPr lang="tr-TR" sz="1400" dirty="0" smtClean="0"/>
              <a:t> </a:t>
            </a:r>
            <a:r>
              <a:rPr lang="tr-TR" sz="1400" dirty="0" err="1" smtClean="0"/>
              <a:t>Trial</a:t>
            </a:r>
            <a:r>
              <a:rPr lang="tr-TR" sz="1400" dirty="0" smtClean="0"/>
              <a:t>.</a:t>
            </a:r>
            <a:endParaRPr lang="tr-TR" sz="1400" dirty="0"/>
          </a:p>
        </p:txBody>
      </p:sp>
      <p:sp>
        <p:nvSpPr>
          <p:cNvPr id="6" name="5 Dikdörtgen"/>
          <p:cNvSpPr/>
          <p:nvPr/>
        </p:nvSpPr>
        <p:spPr>
          <a:xfrm>
            <a:off x="6588224" y="5373216"/>
            <a:ext cx="23042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b="1" dirty="0" smtClean="0">
                <a:solidFill>
                  <a:srgbClr val="FF0000"/>
                </a:solidFill>
              </a:rPr>
              <a:t>. A </a:t>
            </a:r>
            <a:r>
              <a:rPr lang="tr-TR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approach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r>
              <a:rPr lang="tr-TR" b="1" dirty="0" err="1" smtClean="0">
                <a:solidFill>
                  <a:srgbClr val="FF0000"/>
                </a:solidFill>
              </a:rPr>
              <a:t>Tenth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edition</a:t>
            </a:r>
            <a:endParaRPr lang="tr-TR" b="1" dirty="0" smtClean="0">
              <a:solidFill>
                <a:srgbClr val="FF0000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23528" y="4581128"/>
            <a:ext cx="78488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cVulnerability</a:t>
            </a:r>
            <a:r>
              <a:rPr lang="en-US" sz="1400" dirty="0" smtClean="0"/>
              <a:t> to hypoglycemia and relatively low risk of complication prior to puberty considered. Adolescents and</a:t>
            </a:r>
            <a:r>
              <a:rPr lang="tr-TR" sz="1400" dirty="0" smtClean="0"/>
              <a:t> </a:t>
            </a:r>
            <a:r>
              <a:rPr lang="en-US" sz="1400" dirty="0" smtClean="0"/>
              <a:t>young adults may have adult goals if without developmental and psychological issues, and if without excessive</a:t>
            </a:r>
            <a:r>
              <a:rPr lang="tr-TR" sz="1400" dirty="0" smtClean="0"/>
              <a:t> </a:t>
            </a:r>
            <a:r>
              <a:rPr lang="tr-TR" sz="1400" dirty="0" err="1" smtClean="0"/>
              <a:t>hypoglycemia</a:t>
            </a:r>
            <a:endParaRPr lang="tr-TR" sz="1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548680"/>
            <a:ext cx="8848343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7020272" y="5657671"/>
            <a:ext cx="23042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b="1" dirty="0" smtClean="0">
                <a:solidFill>
                  <a:srgbClr val="FF0000"/>
                </a:solidFill>
              </a:rPr>
              <a:t>. A </a:t>
            </a:r>
            <a:r>
              <a:rPr lang="tr-TR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approach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r>
              <a:rPr lang="tr-TR" b="1" dirty="0" err="1" smtClean="0">
                <a:solidFill>
                  <a:srgbClr val="FF0000"/>
                </a:solidFill>
              </a:rPr>
              <a:t>Tenth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edition</a:t>
            </a:r>
            <a:endParaRPr lang="tr-TR" b="1" dirty="0" smtClean="0">
              <a:solidFill>
                <a:srgbClr val="FF0000"/>
              </a:solidFill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0" y="4869160"/>
            <a:ext cx="80648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^A lower A1C goal may be set for an individual if achievable without recurrent or severe hypoglycemia or undue</a:t>
            </a:r>
          </a:p>
          <a:p>
            <a:r>
              <a:rPr lang="tr-TR" sz="1200" dirty="0" err="1" smtClean="0"/>
              <a:t>treatment</a:t>
            </a:r>
            <a:r>
              <a:rPr lang="tr-TR" sz="1200" dirty="0" smtClean="0"/>
              <a:t> </a:t>
            </a:r>
            <a:r>
              <a:rPr lang="tr-TR" sz="1200" dirty="0" err="1" smtClean="0"/>
              <a:t>burden</a:t>
            </a:r>
            <a:r>
              <a:rPr lang="tr-TR" sz="1200" dirty="0" smtClean="0"/>
              <a:t>.</a:t>
            </a:r>
          </a:p>
          <a:p>
            <a:r>
              <a:rPr lang="en-US" sz="1200" dirty="0" smtClean="0"/>
              <a:t>*Coexisting chronic illnesses are conditions serious enough to require medications or lifestyle management and may</a:t>
            </a:r>
          </a:p>
          <a:p>
            <a:r>
              <a:rPr lang="en-US" sz="1200" dirty="0" smtClean="0"/>
              <a:t>include arthritis, cancer, congestive heart failure, depression, emphysema, falls, hypertension, incontinence, stage 3 or</a:t>
            </a:r>
          </a:p>
          <a:p>
            <a:r>
              <a:rPr lang="en-US" sz="1200" dirty="0" smtClean="0"/>
              <a:t>worse chronic kidney disease, myocardial infarction, and stroke. By “multiple,” we mean at least three, but many</a:t>
            </a:r>
          </a:p>
          <a:p>
            <a:r>
              <a:rPr lang="en-US" sz="1200" dirty="0" smtClean="0"/>
              <a:t>patients may have five or more (6).</a:t>
            </a:r>
          </a:p>
          <a:p>
            <a:r>
              <a:rPr lang="en-US" sz="1200" dirty="0" smtClean="0"/>
              <a:t>**The presence of a single end-stage chronic illness, such as stage 3-4 congestive heart failure or oxygen-dependent</a:t>
            </a:r>
          </a:p>
          <a:p>
            <a:r>
              <a:rPr lang="en-US" sz="1200" dirty="0" smtClean="0"/>
              <a:t>lung disease, chronic kidney disease requiring dialysis, or uncontrolled metastatic cancer, may cause significant</a:t>
            </a:r>
          </a:p>
          <a:p>
            <a:r>
              <a:rPr lang="en-US" sz="1200" dirty="0" smtClean="0"/>
              <a:t>symptoms or impairment of functional status and significantly reduce life expectancy.</a:t>
            </a:r>
            <a:endParaRPr lang="tr-TR" sz="1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Tip 2 </a:t>
            </a:r>
            <a:r>
              <a:rPr lang="tr-TR" dirty="0" err="1" smtClean="0"/>
              <a:t>diabetik</a:t>
            </a:r>
            <a:r>
              <a:rPr lang="tr-TR" dirty="0" smtClean="0"/>
              <a:t> hasta;</a:t>
            </a:r>
          </a:p>
          <a:p>
            <a:r>
              <a:rPr lang="tr-TR" dirty="0" smtClean="0"/>
              <a:t>HbA1c≤7.5 (hipoglisemi yapmayan ve tek bir </a:t>
            </a:r>
            <a:r>
              <a:rPr lang="tr-TR" dirty="0" err="1" smtClean="0"/>
              <a:t>antidiabetik</a:t>
            </a:r>
            <a:r>
              <a:rPr lang="tr-TR" dirty="0" smtClean="0"/>
              <a:t> ajan)</a:t>
            </a:r>
          </a:p>
          <a:p>
            <a:r>
              <a:rPr lang="tr-TR" dirty="0" smtClean="0"/>
              <a:t>HbA1c 7.5-8.5 (tek ya da kombinasyon)</a:t>
            </a:r>
          </a:p>
          <a:p>
            <a:r>
              <a:rPr lang="tr-TR" dirty="0" smtClean="0"/>
              <a:t>HbA1c ≥8.5 (kombinasyon ya da </a:t>
            </a:r>
            <a:r>
              <a:rPr lang="tr-TR" dirty="0" err="1" smtClean="0"/>
              <a:t>insulin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51520" y="-27384"/>
            <a:ext cx="8892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Antihyperglycemic</a:t>
            </a:r>
            <a:r>
              <a:rPr lang="en-US" sz="1600" dirty="0" smtClean="0"/>
              <a:t> Therapy Recommendations in Type 2 Diabetes. General Recommendations. (Data from reference</a:t>
            </a:r>
            <a:r>
              <a:rPr lang="tr-TR" sz="1600" dirty="0" smtClean="0"/>
              <a:t>20.)</a:t>
            </a:r>
            <a:endParaRPr lang="tr-TR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20688"/>
            <a:ext cx="8598419" cy="5850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6660232" y="5949280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/>
              <a:t>İnsulin</a:t>
            </a:r>
            <a:r>
              <a:rPr lang="tr-TR" dirty="0" smtClean="0"/>
              <a:t>;</a:t>
            </a:r>
          </a:p>
          <a:p>
            <a:r>
              <a:rPr lang="tr-TR" dirty="0" smtClean="0"/>
              <a:t>Alerji?</a:t>
            </a:r>
          </a:p>
          <a:p>
            <a:r>
              <a:rPr lang="tr-TR" dirty="0" err="1" smtClean="0"/>
              <a:t>Lipodistrofi</a:t>
            </a:r>
            <a:endParaRPr lang="tr-TR" dirty="0" smtClean="0"/>
          </a:p>
          <a:p>
            <a:r>
              <a:rPr lang="tr-TR" dirty="0" smtClean="0"/>
              <a:t>Hipoglisemi</a:t>
            </a:r>
          </a:p>
          <a:p>
            <a:r>
              <a:rPr lang="tr-TR" dirty="0" smtClean="0"/>
              <a:t>Gece hipoglisemisi</a:t>
            </a:r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395536" y="0"/>
            <a:ext cx="705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Simplified Insulin algorithm for type 2 DM in children and adults</a:t>
            </a:r>
            <a:endParaRPr lang="tr-T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7797551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93296"/>
            <a:ext cx="3962557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332656"/>
            <a:ext cx="8280920" cy="612068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/>
              <a:t>Tip 2 </a:t>
            </a:r>
            <a:r>
              <a:rPr lang="tr-TR" dirty="0" err="1" smtClean="0"/>
              <a:t>diabet</a:t>
            </a:r>
            <a:r>
              <a:rPr lang="tr-TR" dirty="0" smtClean="0"/>
              <a:t> risk faktörleri;</a:t>
            </a:r>
          </a:p>
          <a:p>
            <a:r>
              <a:rPr lang="tr-TR" dirty="0" err="1" smtClean="0"/>
              <a:t>Obezite</a:t>
            </a:r>
            <a:endParaRPr lang="tr-TR" dirty="0" smtClean="0"/>
          </a:p>
          <a:p>
            <a:r>
              <a:rPr lang="tr-TR" dirty="0" smtClean="0"/>
              <a:t>Aile öyküsü</a:t>
            </a:r>
          </a:p>
          <a:p>
            <a:r>
              <a:rPr lang="tr-TR" dirty="0" smtClean="0"/>
              <a:t>Kronik fiziksel hareket azlığı</a:t>
            </a:r>
          </a:p>
          <a:p>
            <a:r>
              <a:rPr lang="tr-TR" dirty="0" smtClean="0"/>
              <a:t>Irk/</a:t>
            </a:r>
            <a:r>
              <a:rPr lang="tr-TR" dirty="0" err="1" smtClean="0"/>
              <a:t>etnisite</a:t>
            </a:r>
            <a:endParaRPr lang="tr-TR" dirty="0" smtClean="0"/>
          </a:p>
          <a:p>
            <a:r>
              <a:rPr lang="tr-TR" dirty="0" smtClean="0"/>
              <a:t>Bozulmuş </a:t>
            </a:r>
            <a:r>
              <a:rPr lang="tr-TR" dirty="0" err="1" smtClean="0"/>
              <a:t>glukoz</a:t>
            </a:r>
            <a:r>
              <a:rPr lang="tr-TR" dirty="0" smtClean="0"/>
              <a:t> toleransı </a:t>
            </a:r>
          </a:p>
          <a:p>
            <a:r>
              <a:rPr lang="tr-TR" dirty="0" smtClean="0"/>
              <a:t>Bozulmuş açlık şekeri/HbA1c</a:t>
            </a:r>
          </a:p>
          <a:p>
            <a:r>
              <a:rPr lang="tr-TR" dirty="0" smtClean="0"/>
              <a:t>Hipertansiyon (≥140/90mmHg)</a:t>
            </a:r>
          </a:p>
          <a:p>
            <a:r>
              <a:rPr lang="tr-TR" dirty="0" smtClean="0"/>
              <a:t>HDL≤35mg/</a:t>
            </a:r>
            <a:r>
              <a:rPr lang="tr-TR" dirty="0" err="1" smtClean="0"/>
              <a:t>dl</a:t>
            </a:r>
            <a:r>
              <a:rPr lang="tr-TR" dirty="0" smtClean="0"/>
              <a:t>, </a:t>
            </a:r>
            <a:r>
              <a:rPr lang="tr-TR" dirty="0" err="1" smtClean="0"/>
              <a:t>trigliserid</a:t>
            </a:r>
            <a:r>
              <a:rPr lang="tr-TR" dirty="0" smtClean="0"/>
              <a:t> ≥250mg/</a:t>
            </a:r>
            <a:r>
              <a:rPr lang="tr-TR" dirty="0" err="1" smtClean="0"/>
              <a:t>dl</a:t>
            </a:r>
            <a:endParaRPr lang="tr-TR" dirty="0" smtClean="0"/>
          </a:p>
          <a:p>
            <a:r>
              <a:rPr lang="tr-TR" dirty="0" smtClean="0"/>
              <a:t>GDM öyküsü/4kg dan ağır bebek doğurma</a:t>
            </a:r>
          </a:p>
          <a:p>
            <a:r>
              <a:rPr lang="tr-TR" dirty="0" err="1" smtClean="0"/>
              <a:t>Vasküler</a:t>
            </a:r>
            <a:r>
              <a:rPr lang="tr-TR" dirty="0" smtClean="0"/>
              <a:t> hastalık öyküsü</a:t>
            </a:r>
          </a:p>
          <a:p>
            <a:r>
              <a:rPr lang="tr-TR" dirty="0" err="1" smtClean="0"/>
              <a:t>Acanthosis</a:t>
            </a:r>
            <a:r>
              <a:rPr lang="tr-TR" dirty="0" smtClean="0"/>
              <a:t> </a:t>
            </a:r>
            <a:r>
              <a:rPr lang="tr-TR" dirty="0" err="1" smtClean="0"/>
              <a:t>nigricans</a:t>
            </a:r>
            <a:r>
              <a:rPr lang="tr-TR" dirty="0" smtClean="0"/>
              <a:t> olması</a:t>
            </a:r>
          </a:p>
          <a:p>
            <a:r>
              <a:rPr lang="tr-TR" dirty="0" err="1" smtClean="0"/>
              <a:t>Polikistik</a:t>
            </a:r>
            <a:r>
              <a:rPr lang="tr-TR" dirty="0" smtClean="0"/>
              <a:t> </a:t>
            </a:r>
            <a:r>
              <a:rPr lang="tr-TR" dirty="0" err="1" smtClean="0"/>
              <a:t>over</a:t>
            </a:r>
            <a:r>
              <a:rPr lang="tr-TR" dirty="0" smtClean="0"/>
              <a:t> sendromu olması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/>
              <a:t>Diabetik</a:t>
            </a:r>
            <a:r>
              <a:rPr lang="tr-TR" dirty="0" smtClean="0"/>
              <a:t> çocuk ve </a:t>
            </a:r>
            <a:r>
              <a:rPr lang="tr-TR" dirty="0" err="1" smtClean="0"/>
              <a:t>adolesanlar</a:t>
            </a:r>
            <a:r>
              <a:rPr lang="tr-TR" dirty="0" smtClean="0"/>
              <a:t>:</a:t>
            </a:r>
          </a:p>
          <a:p>
            <a:r>
              <a:rPr lang="tr-TR" dirty="0" err="1" smtClean="0"/>
              <a:t>Metformin</a:t>
            </a:r>
            <a:r>
              <a:rPr lang="tr-TR" dirty="0" smtClean="0"/>
              <a:t> (10-16 yaş için)</a:t>
            </a:r>
          </a:p>
          <a:p>
            <a:r>
              <a:rPr lang="tr-TR" dirty="0" err="1" smtClean="0"/>
              <a:t>Sulfonilüreler</a:t>
            </a:r>
            <a:endParaRPr lang="tr-TR" dirty="0" smtClean="0"/>
          </a:p>
          <a:p>
            <a:r>
              <a:rPr lang="tr-TR" dirty="0" err="1" smtClean="0"/>
              <a:t>İnsulin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620688"/>
            <a:ext cx="8363272" cy="550547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 err="1" smtClean="0"/>
              <a:t>Diabetik</a:t>
            </a:r>
            <a:r>
              <a:rPr lang="tr-TR" dirty="0" smtClean="0"/>
              <a:t> yaşlı hastalarda </a:t>
            </a:r>
            <a:r>
              <a:rPr lang="tr-TR" dirty="0" err="1" smtClean="0"/>
              <a:t>glisemik</a:t>
            </a:r>
            <a:r>
              <a:rPr lang="tr-TR" dirty="0" smtClean="0"/>
              <a:t> hedefleri ve ilaç seçimini;</a:t>
            </a:r>
          </a:p>
          <a:p>
            <a:r>
              <a:rPr lang="tr-TR" dirty="0" smtClean="0"/>
              <a:t>Hipoglisemi riski, eşlik eden hastalıklar, kendi kendine bakabilme durumu, beslenme, düşme </a:t>
            </a:r>
            <a:r>
              <a:rPr lang="tr-TR" dirty="0" err="1" smtClean="0"/>
              <a:t>riki</a:t>
            </a:r>
            <a:r>
              <a:rPr lang="tr-TR" dirty="0" smtClean="0"/>
              <a:t>, </a:t>
            </a:r>
            <a:r>
              <a:rPr lang="tr-TR" dirty="0" err="1" smtClean="0"/>
              <a:t>mental</a:t>
            </a:r>
            <a:r>
              <a:rPr lang="tr-TR" dirty="0" smtClean="0"/>
              <a:t> durum</a:t>
            </a:r>
          </a:p>
          <a:p>
            <a:r>
              <a:rPr lang="tr-TR" dirty="0" smtClean="0"/>
              <a:t>Kısa etkili </a:t>
            </a:r>
            <a:r>
              <a:rPr lang="tr-TR" dirty="0" err="1" smtClean="0"/>
              <a:t>insulin</a:t>
            </a:r>
            <a:r>
              <a:rPr lang="tr-TR" dirty="0" smtClean="0"/>
              <a:t> </a:t>
            </a:r>
            <a:r>
              <a:rPr lang="tr-TR" dirty="0" err="1" smtClean="0"/>
              <a:t>sekretagogları</a:t>
            </a:r>
            <a:r>
              <a:rPr lang="tr-TR" dirty="0" smtClean="0"/>
              <a:t>, DPP-4 inhibitörleri, düşük doz </a:t>
            </a:r>
            <a:r>
              <a:rPr lang="tr-TR" dirty="0" err="1" smtClean="0"/>
              <a:t>sulfonilüre</a:t>
            </a:r>
            <a:r>
              <a:rPr lang="tr-TR" dirty="0" smtClean="0"/>
              <a:t>, </a:t>
            </a:r>
            <a:r>
              <a:rPr lang="el-GR" dirty="0" smtClean="0">
                <a:latin typeface="Franklin Gothic Book"/>
              </a:rPr>
              <a:t>α</a:t>
            </a:r>
            <a:r>
              <a:rPr lang="tr-TR" dirty="0" smtClean="0">
                <a:latin typeface="Franklin Gothic Book"/>
              </a:rPr>
              <a:t>-</a:t>
            </a:r>
            <a:r>
              <a:rPr lang="tr-TR" dirty="0" err="1" smtClean="0">
                <a:latin typeface="Franklin Gothic Book"/>
              </a:rPr>
              <a:t>glukozidaz</a:t>
            </a:r>
            <a:r>
              <a:rPr lang="tr-TR" dirty="0" smtClean="0">
                <a:latin typeface="Franklin Gothic Book"/>
              </a:rPr>
              <a:t> inhibitörleri (hipoglisemi riskini azaltır)</a:t>
            </a:r>
          </a:p>
          <a:p>
            <a:r>
              <a:rPr lang="tr-TR" dirty="0" err="1" smtClean="0">
                <a:latin typeface="Franklin Gothic Book"/>
              </a:rPr>
              <a:t>Metformin</a:t>
            </a:r>
            <a:r>
              <a:rPr lang="tr-TR" dirty="0" smtClean="0">
                <a:latin typeface="Franklin Gothic Book"/>
              </a:rPr>
              <a:t>? GFH 30 ml/</a:t>
            </a:r>
            <a:r>
              <a:rPr lang="tr-TR" dirty="0" err="1" smtClean="0">
                <a:latin typeface="Franklin Gothic Book"/>
              </a:rPr>
              <a:t>min</a:t>
            </a:r>
            <a:r>
              <a:rPr lang="tr-TR" dirty="0" smtClean="0">
                <a:latin typeface="Franklin Gothic Book"/>
              </a:rPr>
              <a:t>/1.73m</a:t>
            </a:r>
            <a:r>
              <a:rPr lang="tr-TR" baseline="30000" dirty="0" smtClean="0">
                <a:latin typeface="Franklin Gothic Book"/>
              </a:rPr>
              <a:t>2</a:t>
            </a:r>
            <a:r>
              <a:rPr lang="tr-TR" dirty="0" smtClean="0">
                <a:latin typeface="Franklin Gothic Book"/>
              </a:rPr>
              <a:t> ise düşük doz </a:t>
            </a:r>
            <a:r>
              <a:rPr lang="tr-TR" dirty="0" err="1" smtClean="0">
                <a:latin typeface="Franklin Gothic Book"/>
              </a:rPr>
              <a:t>metformin</a:t>
            </a:r>
            <a:endParaRPr lang="tr-TR" dirty="0" smtClean="0">
              <a:latin typeface="Franklin Gothic Book"/>
            </a:endParaRPr>
          </a:p>
          <a:p>
            <a:r>
              <a:rPr lang="tr-TR" dirty="0" smtClean="0">
                <a:latin typeface="Franklin Gothic Book"/>
              </a:rPr>
              <a:t>SGLT2 </a:t>
            </a:r>
            <a:r>
              <a:rPr lang="tr-TR" dirty="0" err="1" smtClean="0">
                <a:latin typeface="Franklin Gothic Book"/>
              </a:rPr>
              <a:t>inh</a:t>
            </a:r>
            <a:r>
              <a:rPr lang="tr-TR" dirty="0" smtClean="0">
                <a:latin typeface="Franklin Gothic Book"/>
              </a:rPr>
              <a:t> ? </a:t>
            </a:r>
            <a:r>
              <a:rPr lang="tr-TR" dirty="0" err="1" smtClean="0">
                <a:latin typeface="Franklin Gothic Book"/>
              </a:rPr>
              <a:t>Renal</a:t>
            </a:r>
            <a:r>
              <a:rPr lang="tr-TR" dirty="0" smtClean="0">
                <a:latin typeface="Franklin Gothic Book"/>
              </a:rPr>
              <a:t> </a:t>
            </a:r>
            <a:r>
              <a:rPr lang="tr-TR" dirty="0" err="1" smtClean="0">
                <a:latin typeface="Franklin Gothic Book"/>
              </a:rPr>
              <a:t>fonks</a:t>
            </a:r>
            <a:r>
              <a:rPr lang="tr-TR" dirty="0" smtClean="0">
                <a:latin typeface="Franklin Gothic Book"/>
              </a:rPr>
              <a:t>-</a:t>
            </a:r>
            <a:r>
              <a:rPr lang="tr-TR" dirty="0" err="1" smtClean="0">
                <a:latin typeface="Franklin Gothic Book"/>
              </a:rPr>
              <a:t>efikasite</a:t>
            </a:r>
            <a:r>
              <a:rPr lang="tr-TR" dirty="0" smtClean="0">
                <a:latin typeface="Franklin Gothic Book"/>
              </a:rPr>
              <a:t> ilişkisi, idrara çıkma-</a:t>
            </a:r>
            <a:r>
              <a:rPr lang="tr-TR" dirty="0" err="1" smtClean="0">
                <a:latin typeface="Franklin Gothic Book"/>
              </a:rPr>
              <a:t>ortostatik</a:t>
            </a:r>
            <a:r>
              <a:rPr lang="tr-TR" dirty="0" smtClean="0">
                <a:latin typeface="Franklin Gothic Book"/>
              </a:rPr>
              <a:t> değişim-düşme riski</a:t>
            </a:r>
          </a:p>
          <a:p>
            <a:r>
              <a:rPr lang="tr-TR" dirty="0" err="1" smtClean="0">
                <a:latin typeface="Franklin Gothic Book"/>
              </a:rPr>
              <a:t>TZDs</a:t>
            </a:r>
            <a:r>
              <a:rPr lang="tr-TR" dirty="0" smtClean="0">
                <a:latin typeface="Franklin Gothic Book"/>
              </a:rPr>
              <a:t> –düşme-kırık riski!</a:t>
            </a:r>
          </a:p>
          <a:p>
            <a:r>
              <a:rPr lang="tr-TR" dirty="0" smtClean="0">
                <a:latin typeface="Franklin Gothic Book"/>
              </a:rPr>
              <a:t>Günlük bazal </a:t>
            </a:r>
            <a:r>
              <a:rPr lang="tr-TR" dirty="0" err="1" smtClean="0">
                <a:latin typeface="Franklin Gothic Book"/>
              </a:rPr>
              <a:t>insulin</a:t>
            </a:r>
            <a:r>
              <a:rPr lang="tr-TR" dirty="0" smtClean="0">
                <a:latin typeface="Franklin Gothic Book"/>
              </a:rPr>
              <a:t> için basit </a:t>
            </a:r>
            <a:r>
              <a:rPr lang="tr-TR" dirty="0" err="1" smtClean="0">
                <a:latin typeface="Franklin Gothic Book"/>
              </a:rPr>
              <a:t>insulin</a:t>
            </a:r>
            <a:r>
              <a:rPr lang="tr-TR" dirty="0" smtClean="0">
                <a:latin typeface="Franklin Gothic Book"/>
              </a:rPr>
              <a:t> rejimi (sıkı </a:t>
            </a:r>
            <a:r>
              <a:rPr lang="tr-TR" dirty="0" err="1" smtClean="0">
                <a:latin typeface="Franklin Gothic Book"/>
              </a:rPr>
              <a:t>glisemik</a:t>
            </a:r>
            <a:r>
              <a:rPr lang="tr-TR" dirty="0" smtClean="0">
                <a:latin typeface="Franklin Gothic Book"/>
              </a:rPr>
              <a:t> kontrol gerekmiyorsa)</a:t>
            </a:r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GDM</a:t>
            </a:r>
          </a:p>
          <a:p>
            <a:r>
              <a:rPr lang="tr-TR" dirty="0" smtClean="0"/>
              <a:t>GDM; doğum </a:t>
            </a:r>
            <a:r>
              <a:rPr lang="tr-TR" dirty="0" err="1" smtClean="0"/>
              <a:t>defekti</a:t>
            </a:r>
            <a:r>
              <a:rPr lang="tr-TR" dirty="0" smtClean="0"/>
              <a:t>, sezaryen doğum, düşük, </a:t>
            </a:r>
            <a:r>
              <a:rPr lang="tr-TR" dirty="0" err="1" smtClean="0"/>
              <a:t>maternal</a:t>
            </a:r>
            <a:r>
              <a:rPr lang="tr-TR" dirty="0" smtClean="0"/>
              <a:t> </a:t>
            </a:r>
            <a:r>
              <a:rPr lang="tr-TR" dirty="0" err="1" smtClean="0"/>
              <a:t>preeklempsi</a:t>
            </a:r>
            <a:r>
              <a:rPr lang="tr-TR" dirty="0" smtClean="0"/>
              <a:t>/</a:t>
            </a:r>
            <a:r>
              <a:rPr lang="tr-TR" dirty="0" err="1" smtClean="0"/>
              <a:t>eklempsi</a:t>
            </a:r>
            <a:r>
              <a:rPr lang="tr-TR" dirty="0" smtClean="0"/>
              <a:t>, erken doğum, </a:t>
            </a:r>
            <a:r>
              <a:rPr lang="tr-TR" dirty="0" err="1" smtClean="0"/>
              <a:t>neonatal</a:t>
            </a:r>
            <a:r>
              <a:rPr lang="tr-TR" dirty="0" smtClean="0"/>
              <a:t> hipoglisemi, omuz çıkığı, doğum </a:t>
            </a:r>
            <a:r>
              <a:rPr lang="tr-TR" dirty="0" err="1" smtClean="0"/>
              <a:t>defektleri</a:t>
            </a:r>
            <a:r>
              <a:rPr lang="tr-TR" dirty="0" smtClean="0"/>
              <a:t>, </a:t>
            </a:r>
            <a:r>
              <a:rPr lang="tr-TR" dirty="0" err="1" smtClean="0"/>
              <a:t>hiperbilurubinemi</a:t>
            </a:r>
            <a:endParaRPr lang="tr-TR" dirty="0" smtClean="0"/>
          </a:p>
          <a:p>
            <a:r>
              <a:rPr lang="tr-TR" dirty="0" smtClean="0"/>
              <a:t>BG hedefleri; FBG 90mg/</a:t>
            </a:r>
            <a:r>
              <a:rPr lang="tr-TR" dirty="0" err="1" smtClean="0"/>
              <a:t>dl</a:t>
            </a:r>
            <a:r>
              <a:rPr lang="tr-TR" dirty="0" smtClean="0"/>
              <a:t> ve altı, 1h-BG 120mg/</a:t>
            </a:r>
            <a:r>
              <a:rPr lang="tr-TR" dirty="0" err="1" smtClean="0"/>
              <a:t>dl</a:t>
            </a:r>
            <a:r>
              <a:rPr lang="tr-TR" dirty="0" smtClean="0"/>
              <a:t> ve altı, 2h-BG 110mg/</a:t>
            </a:r>
            <a:r>
              <a:rPr lang="tr-TR" dirty="0" err="1" smtClean="0"/>
              <a:t>dl</a:t>
            </a:r>
            <a:r>
              <a:rPr lang="tr-TR" dirty="0" smtClean="0"/>
              <a:t> ve altı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Gebelik öncesi DM</a:t>
            </a:r>
          </a:p>
          <a:p>
            <a:r>
              <a:rPr lang="tr-TR" dirty="0" smtClean="0"/>
              <a:t>Yemek öncesi, yatmadan önce ve gece BG 60-90mg/</a:t>
            </a:r>
            <a:r>
              <a:rPr lang="tr-TR" dirty="0" err="1" smtClean="0"/>
              <a:t>dl</a:t>
            </a:r>
            <a:r>
              <a:rPr lang="tr-TR" dirty="0" smtClean="0"/>
              <a:t> olmalı</a:t>
            </a:r>
          </a:p>
          <a:p>
            <a:r>
              <a:rPr lang="tr-TR" dirty="0" smtClean="0"/>
              <a:t>Yemek sonrası 100-120mg/</a:t>
            </a:r>
            <a:r>
              <a:rPr lang="tr-TR" dirty="0" err="1" smtClean="0"/>
              <a:t>dl</a:t>
            </a:r>
            <a:endParaRPr lang="tr-TR" dirty="0" smtClean="0"/>
          </a:p>
          <a:p>
            <a:r>
              <a:rPr lang="tr-TR" dirty="0" smtClean="0"/>
              <a:t>Bazal </a:t>
            </a:r>
            <a:r>
              <a:rPr lang="tr-TR" dirty="0" err="1" smtClean="0"/>
              <a:t>insulin</a:t>
            </a:r>
            <a:r>
              <a:rPr lang="tr-TR" dirty="0" smtClean="0"/>
              <a:t> olarak NPH </a:t>
            </a:r>
            <a:r>
              <a:rPr lang="tr-TR" dirty="0" err="1" smtClean="0"/>
              <a:t>guvenli</a:t>
            </a:r>
            <a:r>
              <a:rPr lang="tr-TR" dirty="0" smtClean="0"/>
              <a:t>, </a:t>
            </a:r>
            <a:r>
              <a:rPr lang="tr-TR" dirty="0" err="1" smtClean="0"/>
              <a:t>detemir</a:t>
            </a:r>
            <a:r>
              <a:rPr lang="tr-TR" dirty="0" smtClean="0"/>
              <a:t> 2012 de B kategorisi, </a:t>
            </a:r>
          </a:p>
          <a:p>
            <a:r>
              <a:rPr lang="tr-TR" dirty="0" err="1" smtClean="0"/>
              <a:t>Metformin</a:t>
            </a:r>
            <a:r>
              <a:rPr lang="tr-TR" dirty="0" smtClean="0"/>
              <a:t>/</a:t>
            </a:r>
            <a:r>
              <a:rPr lang="tr-TR" dirty="0" err="1" smtClean="0"/>
              <a:t>gliburid</a:t>
            </a:r>
            <a:endParaRPr lang="tr-TR" dirty="0" smtClean="0"/>
          </a:p>
          <a:p>
            <a:r>
              <a:rPr lang="tr-TR" dirty="0" err="1" smtClean="0"/>
              <a:t>Gliburid</a:t>
            </a:r>
            <a:r>
              <a:rPr lang="tr-TR" dirty="0" smtClean="0"/>
              <a:t> </a:t>
            </a:r>
            <a:r>
              <a:rPr lang="tr-TR" dirty="0" smtClean="0"/>
              <a:t>kordon serumunda </a:t>
            </a:r>
            <a:r>
              <a:rPr lang="tr-TR" dirty="0" smtClean="0"/>
              <a:t>bulunmamış</a:t>
            </a:r>
          </a:p>
          <a:p>
            <a:r>
              <a:rPr lang="tr-TR" dirty="0" err="1" smtClean="0"/>
              <a:t>Metformin</a:t>
            </a:r>
            <a:r>
              <a:rPr lang="tr-TR" dirty="0" smtClean="0"/>
              <a:t> plasentayı geçer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Hastalık durumu,</a:t>
            </a:r>
          </a:p>
          <a:p>
            <a:r>
              <a:rPr lang="tr-TR" dirty="0" err="1" smtClean="0"/>
              <a:t>İnsulin</a:t>
            </a:r>
            <a:r>
              <a:rPr lang="tr-TR" dirty="0" smtClean="0"/>
              <a:t> ihtiyacı artar, </a:t>
            </a:r>
            <a:r>
              <a:rPr lang="tr-TR" dirty="0" err="1" smtClean="0"/>
              <a:t>rapid</a:t>
            </a:r>
            <a:r>
              <a:rPr lang="tr-TR" dirty="0" smtClean="0"/>
              <a:t> </a:t>
            </a:r>
            <a:r>
              <a:rPr lang="tr-TR" dirty="0" err="1" smtClean="0"/>
              <a:t>acting</a:t>
            </a:r>
            <a:r>
              <a:rPr lang="tr-TR" dirty="0" smtClean="0"/>
              <a:t> </a:t>
            </a:r>
            <a:r>
              <a:rPr lang="tr-TR" dirty="0" err="1" smtClean="0"/>
              <a:t>insulin</a:t>
            </a:r>
            <a:r>
              <a:rPr lang="tr-TR" dirty="0" smtClean="0"/>
              <a:t> eklemek gerekebilir, kusma varsa ya da takip eden iki ölçümde BG 250mg/</a:t>
            </a:r>
            <a:r>
              <a:rPr lang="tr-TR" dirty="0" err="1" smtClean="0"/>
              <a:t>dl</a:t>
            </a:r>
            <a:r>
              <a:rPr lang="tr-TR" dirty="0" smtClean="0"/>
              <a:t> ve üstü ise keton ölçmek gerekebilir</a:t>
            </a:r>
          </a:p>
          <a:p>
            <a:r>
              <a:rPr lang="tr-TR" dirty="0" smtClean="0"/>
              <a:t>GI/</a:t>
            </a:r>
            <a:r>
              <a:rPr lang="tr-TR" dirty="0" err="1" smtClean="0"/>
              <a:t>üriner</a:t>
            </a:r>
            <a:r>
              <a:rPr lang="tr-TR" dirty="0" smtClean="0"/>
              <a:t> kayıp varsa, elektrolit/sıvı desteği</a:t>
            </a:r>
          </a:p>
          <a:p>
            <a:r>
              <a:rPr lang="tr-TR" dirty="0" smtClean="0"/>
              <a:t>Enfeksiyon, </a:t>
            </a:r>
            <a:r>
              <a:rPr lang="tr-TR" dirty="0" err="1" smtClean="0"/>
              <a:t>kortizol</a:t>
            </a:r>
            <a:r>
              <a:rPr lang="tr-TR" dirty="0" smtClean="0"/>
              <a:t>/</a:t>
            </a:r>
            <a:r>
              <a:rPr lang="tr-TR" dirty="0" err="1" smtClean="0"/>
              <a:t>katekolamin</a:t>
            </a:r>
            <a:r>
              <a:rPr lang="tr-TR" dirty="0" smtClean="0"/>
              <a:t>/</a:t>
            </a:r>
            <a:r>
              <a:rPr lang="tr-TR" dirty="0" err="1" smtClean="0"/>
              <a:t>glukagon</a:t>
            </a:r>
            <a:r>
              <a:rPr lang="tr-TR" dirty="0" smtClean="0"/>
              <a:t>/GH artışına neden olan durumlarda DKA riski!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Ameliyat öncesi DM</a:t>
            </a:r>
          </a:p>
          <a:p>
            <a:r>
              <a:rPr lang="tr-TR" dirty="0" err="1" smtClean="0"/>
              <a:t>İnsuline</a:t>
            </a:r>
            <a:r>
              <a:rPr lang="tr-TR" dirty="0" smtClean="0"/>
              <a:t> geçilir</a:t>
            </a:r>
          </a:p>
          <a:p>
            <a:pPr>
              <a:buNone/>
            </a:pPr>
            <a:r>
              <a:rPr lang="tr-TR" dirty="0" smtClean="0"/>
              <a:t>Ameliyat sonrası;</a:t>
            </a:r>
          </a:p>
          <a:p>
            <a:r>
              <a:rPr lang="tr-TR" dirty="0" smtClean="0"/>
              <a:t>Bir süre bazal </a:t>
            </a:r>
            <a:r>
              <a:rPr lang="tr-TR" dirty="0" err="1" smtClean="0"/>
              <a:t>insulin</a:t>
            </a:r>
            <a:r>
              <a:rPr lang="tr-TR" dirty="0" smtClean="0"/>
              <a:t> ile devam edilir</a:t>
            </a:r>
          </a:p>
          <a:p>
            <a:r>
              <a:rPr lang="tr-TR" dirty="0" smtClean="0"/>
              <a:t>Oral beslenmeyen hastalarda sürekli iv </a:t>
            </a:r>
            <a:r>
              <a:rPr lang="tr-TR" dirty="0" err="1" smtClean="0"/>
              <a:t>infüzyon</a:t>
            </a:r>
            <a:r>
              <a:rPr lang="tr-TR" dirty="0" smtClean="0"/>
              <a:t> tercih edilir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88640"/>
            <a:ext cx="8507288" cy="666936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sz="3400" dirty="0" smtClean="0"/>
              <a:t>HIV hastaları</a:t>
            </a:r>
          </a:p>
          <a:p>
            <a:r>
              <a:rPr lang="tr-TR" sz="3400" dirty="0" smtClean="0"/>
              <a:t>Tip 2 </a:t>
            </a:r>
            <a:r>
              <a:rPr lang="tr-TR" sz="3400" dirty="0" err="1" smtClean="0"/>
              <a:t>diabet</a:t>
            </a:r>
            <a:r>
              <a:rPr lang="tr-TR" sz="3400" dirty="0" smtClean="0"/>
              <a:t> gelişme olasılığı yüksek (HIV, hepatit c gibi diğer enfeksiyonlar, tedavide kullanılan </a:t>
            </a:r>
            <a:r>
              <a:rPr lang="tr-TR" sz="3400" dirty="0" smtClean="0"/>
              <a:t>ilaçlar </a:t>
            </a:r>
            <a:r>
              <a:rPr lang="tr-TR" sz="3400" dirty="0" smtClean="0"/>
              <a:t>ve eşlik eden diğer durumlar)</a:t>
            </a:r>
          </a:p>
          <a:p>
            <a:r>
              <a:rPr lang="tr-TR" sz="3400" dirty="0" err="1" smtClean="0"/>
              <a:t>Pentamidin</a:t>
            </a:r>
            <a:r>
              <a:rPr lang="tr-TR" sz="3400" dirty="0" smtClean="0"/>
              <a:t>, P.carini </a:t>
            </a:r>
            <a:r>
              <a:rPr lang="tr-TR" sz="3400" dirty="0" err="1" smtClean="0"/>
              <a:t>pnömonisi</a:t>
            </a:r>
            <a:r>
              <a:rPr lang="tr-TR" sz="3400" dirty="0" smtClean="0"/>
              <a:t> için, Beta </a:t>
            </a:r>
            <a:r>
              <a:rPr lang="tr-TR" sz="3400" dirty="0" err="1" smtClean="0"/>
              <a:t>cell</a:t>
            </a:r>
            <a:r>
              <a:rPr lang="tr-TR" sz="3400" dirty="0" smtClean="0"/>
              <a:t> toksini, hipoglisemi riski</a:t>
            </a:r>
          </a:p>
          <a:p>
            <a:r>
              <a:rPr lang="tr-TR" sz="3400" dirty="0" err="1" smtClean="0"/>
              <a:t>Megestrol</a:t>
            </a:r>
            <a:r>
              <a:rPr lang="tr-TR" sz="3400" dirty="0" smtClean="0"/>
              <a:t>, iştah uyarıcı, </a:t>
            </a:r>
            <a:r>
              <a:rPr lang="tr-TR" sz="3400" dirty="0" err="1" smtClean="0"/>
              <a:t>hiperglisemi</a:t>
            </a:r>
            <a:r>
              <a:rPr lang="tr-TR" sz="3400" dirty="0" smtClean="0"/>
              <a:t> riski</a:t>
            </a:r>
          </a:p>
          <a:p>
            <a:r>
              <a:rPr lang="tr-TR" sz="3400" dirty="0" err="1" smtClean="0"/>
              <a:t>Proteaz</a:t>
            </a:r>
            <a:r>
              <a:rPr lang="tr-TR" sz="3400" dirty="0" smtClean="0"/>
              <a:t> inhibitörleri, </a:t>
            </a:r>
            <a:r>
              <a:rPr lang="tr-TR" sz="3400" dirty="0" err="1" smtClean="0"/>
              <a:t>insulin</a:t>
            </a:r>
            <a:r>
              <a:rPr lang="tr-TR" sz="3400" dirty="0" smtClean="0"/>
              <a:t> </a:t>
            </a:r>
            <a:r>
              <a:rPr lang="tr-TR" sz="3400" dirty="0" err="1" smtClean="0"/>
              <a:t>sensitivitesini</a:t>
            </a:r>
            <a:r>
              <a:rPr lang="tr-TR" sz="3400" dirty="0" smtClean="0"/>
              <a:t> bozar, </a:t>
            </a:r>
            <a:r>
              <a:rPr lang="tr-TR" sz="3400" dirty="0" err="1" smtClean="0"/>
              <a:t>insulin</a:t>
            </a:r>
            <a:r>
              <a:rPr lang="tr-TR" sz="3400" dirty="0" smtClean="0"/>
              <a:t> </a:t>
            </a:r>
            <a:r>
              <a:rPr lang="tr-TR" sz="3400" dirty="0" err="1" smtClean="0"/>
              <a:t>sekresyonunu</a:t>
            </a:r>
            <a:r>
              <a:rPr lang="tr-TR" sz="3400" dirty="0" smtClean="0"/>
              <a:t> bozar, </a:t>
            </a:r>
            <a:r>
              <a:rPr lang="tr-TR" sz="3400" dirty="0" err="1" smtClean="0"/>
              <a:t>lipotoksisiteyi</a:t>
            </a:r>
            <a:r>
              <a:rPr lang="tr-TR" sz="3400" dirty="0" smtClean="0"/>
              <a:t> kötüleştirir</a:t>
            </a:r>
          </a:p>
          <a:p>
            <a:r>
              <a:rPr lang="tr-TR" sz="3400" dirty="0" smtClean="0"/>
              <a:t>Uzun süre kullanılan </a:t>
            </a:r>
            <a:r>
              <a:rPr lang="tr-TR" sz="3400" dirty="0" err="1" smtClean="0"/>
              <a:t>Stavudin</a:t>
            </a:r>
            <a:r>
              <a:rPr lang="tr-TR" sz="3400" dirty="0" smtClean="0"/>
              <a:t>, </a:t>
            </a:r>
            <a:r>
              <a:rPr lang="tr-TR" sz="3400" dirty="0" err="1" smtClean="0"/>
              <a:t>diabet</a:t>
            </a:r>
            <a:r>
              <a:rPr lang="tr-TR" sz="3400" dirty="0" smtClean="0"/>
              <a:t> riskini artırır</a:t>
            </a:r>
          </a:p>
          <a:p>
            <a:r>
              <a:rPr lang="tr-TR" sz="3400" dirty="0" err="1" smtClean="0"/>
              <a:t>Subkutan</a:t>
            </a:r>
            <a:r>
              <a:rPr lang="tr-TR" sz="3400" dirty="0" smtClean="0"/>
              <a:t> yağın </a:t>
            </a:r>
            <a:r>
              <a:rPr lang="tr-TR" sz="3400" dirty="0" err="1" smtClean="0"/>
              <a:t>viseral</a:t>
            </a:r>
            <a:r>
              <a:rPr lang="tr-TR" sz="3400" dirty="0" smtClean="0"/>
              <a:t> kısma </a:t>
            </a:r>
            <a:r>
              <a:rPr lang="tr-TR" sz="3400" dirty="0" err="1" smtClean="0"/>
              <a:t>redistribüsyonu</a:t>
            </a:r>
            <a:r>
              <a:rPr lang="tr-TR" sz="3400" dirty="0" smtClean="0"/>
              <a:t> </a:t>
            </a:r>
            <a:r>
              <a:rPr lang="tr-TR" sz="3400" dirty="0" err="1" smtClean="0"/>
              <a:t>diabet</a:t>
            </a:r>
            <a:r>
              <a:rPr lang="tr-TR" sz="3400" dirty="0" smtClean="0"/>
              <a:t> riskini artırır</a:t>
            </a:r>
          </a:p>
          <a:p>
            <a:r>
              <a:rPr lang="tr-TR" sz="3400" dirty="0" err="1" smtClean="0">
                <a:solidFill>
                  <a:srgbClr val="FF0000"/>
                </a:solidFill>
              </a:rPr>
              <a:t>Metformin</a:t>
            </a:r>
            <a:r>
              <a:rPr lang="tr-TR" sz="3400" dirty="0" smtClean="0"/>
              <a:t> tercih edilir (</a:t>
            </a:r>
            <a:r>
              <a:rPr lang="tr-TR" sz="3400" dirty="0" err="1" smtClean="0"/>
              <a:t>zidovudin</a:t>
            </a:r>
            <a:r>
              <a:rPr lang="tr-TR" sz="3400" dirty="0" smtClean="0"/>
              <a:t>, </a:t>
            </a:r>
            <a:r>
              <a:rPr lang="tr-TR" sz="3400" dirty="0" err="1" smtClean="0"/>
              <a:t>stavudin</a:t>
            </a:r>
            <a:r>
              <a:rPr lang="tr-TR" sz="3400" dirty="0" smtClean="0"/>
              <a:t>, </a:t>
            </a:r>
            <a:r>
              <a:rPr lang="tr-TR" sz="3400" dirty="0" err="1" smtClean="0"/>
              <a:t>didanozin</a:t>
            </a:r>
            <a:r>
              <a:rPr lang="tr-TR" sz="3400" dirty="0" smtClean="0"/>
              <a:t> kullanılıyorsa başlamadan önce </a:t>
            </a:r>
            <a:r>
              <a:rPr lang="tr-TR" sz="3400" dirty="0" err="1" smtClean="0"/>
              <a:t>laktat</a:t>
            </a:r>
            <a:r>
              <a:rPr lang="tr-TR" sz="3400" dirty="0" smtClean="0"/>
              <a:t> bakılmalı!)</a:t>
            </a:r>
          </a:p>
          <a:p>
            <a:r>
              <a:rPr lang="tr-TR" sz="3400" dirty="0" err="1" smtClean="0"/>
              <a:t>TZDs</a:t>
            </a:r>
            <a:r>
              <a:rPr lang="tr-TR" sz="3400" dirty="0" smtClean="0"/>
              <a:t>, yağ </a:t>
            </a:r>
            <a:r>
              <a:rPr lang="tr-TR" sz="3400" dirty="0" err="1" smtClean="0"/>
              <a:t>redistribüsyonu</a:t>
            </a:r>
            <a:r>
              <a:rPr lang="tr-TR" sz="3400" dirty="0" smtClean="0"/>
              <a:t> için yararlı olabilir</a:t>
            </a:r>
          </a:p>
          <a:p>
            <a:r>
              <a:rPr lang="tr-TR" sz="3400" dirty="0" smtClean="0"/>
              <a:t>Kilo kaybı yapan ilaç!</a:t>
            </a:r>
          </a:p>
          <a:p>
            <a:r>
              <a:rPr lang="tr-TR" sz="3400" dirty="0" smtClean="0"/>
              <a:t>İlaç etkileşimleri!</a:t>
            </a:r>
          </a:p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0" y="0"/>
            <a:ext cx="8532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TABLE 74-7. Available Insulin Preparations and other </a:t>
            </a:r>
            <a:r>
              <a:rPr lang="en-US" dirty="0" err="1" smtClean="0"/>
              <a:t>Injectables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2"/>
            <a:ext cx="9144000" cy="15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084" y="2049450"/>
            <a:ext cx="9041916" cy="3035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57192"/>
            <a:ext cx="7884368" cy="479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5733256"/>
            <a:ext cx="7632848" cy="44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7745920" cy="47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11" y="1052736"/>
            <a:ext cx="9107489" cy="407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57192"/>
            <a:ext cx="7884368" cy="479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6" y="5733256"/>
            <a:ext cx="7560840" cy="440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764704"/>
            <a:ext cx="8727731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7745920" cy="47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797152"/>
            <a:ext cx="828092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6" y="5445224"/>
            <a:ext cx="8647711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Yoğun </a:t>
            </a:r>
            <a:r>
              <a:rPr lang="tr-TR" dirty="0" err="1" smtClean="0"/>
              <a:t>glisemik</a:t>
            </a:r>
            <a:r>
              <a:rPr lang="tr-TR" dirty="0" smtClean="0"/>
              <a:t> kontrol (makro/</a:t>
            </a:r>
            <a:r>
              <a:rPr lang="tr-TR" dirty="0" err="1" smtClean="0"/>
              <a:t>mikrovasküler</a:t>
            </a:r>
            <a:r>
              <a:rPr lang="tr-TR" dirty="0" smtClean="0"/>
              <a:t> komplikasyon gelişimi)</a:t>
            </a:r>
            <a:endParaRPr lang="tr-T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Regüler</a:t>
            </a:r>
            <a:r>
              <a:rPr lang="tr-TR" dirty="0" smtClean="0"/>
              <a:t> kristal </a:t>
            </a:r>
            <a:r>
              <a:rPr lang="tr-TR" dirty="0" err="1" smtClean="0"/>
              <a:t>insulin</a:t>
            </a:r>
            <a:r>
              <a:rPr lang="tr-TR" dirty="0" smtClean="0"/>
              <a:t> eğer çinko varsa </a:t>
            </a:r>
            <a:r>
              <a:rPr lang="tr-TR" dirty="0" err="1" smtClean="0"/>
              <a:t>injeksiyondan</a:t>
            </a:r>
            <a:r>
              <a:rPr lang="tr-TR" dirty="0" smtClean="0"/>
              <a:t> sonra </a:t>
            </a:r>
            <a:r>
              <a:rPr lang="tr-TR" dirty="0" err="1" smtClean="0"/>
              <a:t>hexamerik</a:t>
            </a:r>
            <a:r>
              <a:rPr lang="tr-TR" dirty="0" smtClean="0"/>
              <a:t> formuna ayrılır (sırasıyla </a:t>
            </a:r>
            <a:r>
              <a:rPr lang="tr-TR" dirty="0" err="1" smtClean="0"/>
              <a:t>dimer</a:t>
            </a:r>
            <a:r>
              <a:rPr lang="tr-TR" dirty="0" smtClean="0"/>
              <a:t> ve </a:t>
            </a:r>
            <a:r>
              <a:rPr lang="tr-TR" dirty="0" err="1" smtClean="0"/>
              <a:t>monomer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Protamin</a:t>
            </a:r>
            <a:r>
              <a:rPr lang="tr-TR" dirty="0" smtClean="0"/>
              <a:t> ve ekstra çinko </a:t>
            </a:r>
            <a:r>
              <a:rPr lang="tr-TR" dirty="0" err="1" smtClean="0"/>
              <a:t>hekzamerik</a:t>
            </a:r>
            <a:r>
              <a:rPr lang="tr-TR" dirty="0" smtClean="0"/>
              <a:t> formu güçlendireceği için etkinin başlamasını pik yapmasını ve süresini geciktirir</a:t>
            </a:r>
          </a:p>
          <a:p>
            <a:r>
              <a:rPr lang="tr-TR" dirty="0" err="1" smtClean="0"/>
              <a:t>Lispro</a:t>
            </a:r>
            <a:r>
              <a:rPr lang="tr-TR" dirty="0" smtClean="0"/>
              <a:t>, </a:t>
            </a:r>
            <a:r>
              <a:rPr lang="tr-TR" dirty="0" err="1" smtClean="0"/>
              <a:t>aspart</a:t>
            </a:r>
            <a:r>
              <a:rPr lang="tr-TR" dirty="0" smtClean="0"/>
              <a:t> ve </a:t>
            </a:r>
            <a:r>
              <a:rPr lang="tr-TR" dirty="0" err="1" smtClean="0"/>
              <a:t>glulisin</a:t>
            </a:r>
            <a:r>
              <a:rPr lang="tr-TR" dirty="0" smtClean="0"/>
              <a:t> hızla </a:t>
            </a:r>
            <a:r>
              <a:rPr lang="tr-TR" dirty="0" err="1" smtClean="0"/>
              <a:t>monomere</a:t>
            </a:r>
            <a:r>
              <a:rPr lang="tr-TR" dirty="0" smtClean="0"/>
              <a:t> ayrıldığı için etki çabuk başlar</a:t>
            </a:r>
            <a:endParaRPr lang="tr-T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Glargin</a:t>
            </a:r>
            <a:r>
              <a:rPr lang="tr-TR" dirty="0" smtClean="0"/>
              <a:t>, </a:t>
            </a:r>
            <a:r>
              <a:rPr lang="tr-TR" dirty="0" err="1" smtClean="0"/>
              <a:t>ph</a:t>
            </a:r>
            <a:r>
              <a:rPr lang="tr-TR" dirty="0" smtClean="0"/>
              <a:t> 4, </a:t>
            </a:r>
            <a:r>
              <a:rPr lang="tr-TR" dirty="0" err="1" smtClean="0"/>
              <a:t>injeksiyon</a:t>
            </a:r>
            <a:r>
              <a:rPr lang="tr-TR" dirty="0" smtClean="0"/>
              <a:t> yerinde </a:t>
            </a:r>
            <a:r>
              <a:rPr lang="tr-TR" dirty="0" err="1" smtClean="0"/>
              <a:t>mikropresipite</a:t>
            </a:r>
            <a:r>
              <a:rPr lang="tr-TR" dirty="0" smtClean="0"/>
              <a:t> oluyor</a:t>
            </a:r>
          </a:p>
          <a:p>
            <a:r>
              <a:rPr lang="tr-TR" dirty="0" err="1" smtClean="0"/>
              <a:t>Detemir</a:t>
            </a:r>
            <a:r>
              <a:rPr lang="tr-TR" dirty="0" smtClean="0"/>
              <a:t>, hem </a:t>
            </a:r>
            <a:r>
              <a:rPr lang="tr-TR" dirty="0" err="1" smtClean="0"/>
              <a:t>albumine</a:t>
            </a:r>
            <a:r>
              <a:rPr lang="tr-TR" dirty="0" smtClean="0"/>
              <a:t> güçlü bağlanır hem de güçlü </a:t>
            </a:r>
            <a:r>
              <a:rPr lang="tr-TR" dirty="0" err="1" smtClean="0"/>
              <a:t>hekzamer</a:t>
            </a:r>
            <a:r>
              <a:rPr lang="tr-TR" dirty="0" smtClean="0"/>
              <a:t> oluşturur</a:t>
            </a:r>
          </a:p>
          <a:p>
            <a:r>
              <a:rPr lang="tr-TR" dirty="0" err="1" smtClean="0"/>
              <a:t>Degludec</a:t>
            </a:r>
            <a:r>
              <a:rPr lang="tr-TR" dirty="0" smtClean="0"/>
              <a:t>, </a:t>
            </a:r>
            <a:r>
              <a:rPr lang="tr-TR" dirty="0" err="1" smtClean="0"/>
              <a:t>multihekzamer</a:t>
            </a:r>
            <a:r>
              <a:rPr lang="tr-TR" dirty="0" smtClean="0"/>
              <a:t> oluşturur</a:t>
            </a:r>
            <a:endParaRPr lang="tr-T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857727" cy="48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85184"/>
            <a:ext cx="7956376" cy="1338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0035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676455" cy="1477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1700808"/>
            <a:ext cx="8856984" cy="4386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016"/>
            <a:ext cx="9144000" cy="3661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77072"/>
            <a:ext cx="8892480" cy="257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54496"/>
            <a:ext cx="8907336" cy="539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624"/>
            <a:ext cx="8748464" cy="5877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898038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355"/>
            <a:ext cx="9075855" cy="4959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Tip 1 </a:t>
            </a:r>
            <a:r>
              <a:rPr lang="tr-TR" dirty="0" err="1" smtClean="0"/>
              <a:t>diabet</a:t>
            </a:r>
            <a:r>
              <a:rPr lang="tr-TR" dirty="0" smtClean="0"/>
              <a:t>; </a:t>
            </a:r>
            <a:r>
              <a:rPr lang="tr-TR" dirty="0" err="1" smtClean="0"/>
              <a:t>insulin</a:t>
            </a:r>
            <a:endParaRPr lang="tr-TR" dirty="0" smtClean="0"/>
          </a:p>
          <a:p>
            <a:r>
              <a:rPr lang="tr-TR" dirty="0" smtClean="0"/>
              <a:t>Tip 2 </a:t>
            </a:r>
            <a:r>
              <a:rPr lang="tr-TR" dirty="0" err="1" smtClean="0"/>
              <a:t>diabet</a:t>
            </a:r>
            <a:r>
              <a:rPr lang="tr-TR" dirty="0" smtClean="0"/>
              <a:t>; oral </a:t>
            </a:r>
            <a:r>
              <a:rPr lang="tr-TR" dirty="0" err="1" smtClean="0"/>
              <a:t>antidiabetikler</a:t>
            </a:r>
            <a:r>
              <a:rPr lang="tr-TR" dirty="0" smtClean="0"/>
              <a:t> (gerekirse </a:t>
            </a:r>
            <a:r>
              <a:rPr lang="tr-TR" dirty="0" err="1" smtClean="0"/>
              <a:t>insulin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1886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72816"/>
            <a:ext cx="9144001" cy="4360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2302"/>
            <a:ext cx="9144000" cy="6402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53589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624"/>
            <a:ext cx="9019184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835348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898085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65162"/>
            <a:ext cx="9161000" cy="5596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44624"/>
            <a:ext cx="9007085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5940152" y="5949280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72008"/>
            <a:ext cx="9065489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003193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Tip 2 </a:t>
            </a:r>
            <a:r>
              <a:rPr lang="tr-TR" dirty="0" err="1" smtClean="0"/>
              <a:t>diabet</a:t>
            </a:r>
            <a:r>
              <a:rPr lang="tr-TR" dirty="0" smtClean="0"/>
              <a:t> çoklu </a:t>
            </a:r>
            <a:r>
              <a:rPr lang="tr-TR" dirty="0" err="1" smtClean="0"/>
              <a:t>defektlere</a:t>
            </a:r>
            <a:r>
              <a:rPr lang="tr-TR" dirty="0" smtClean="0"/>
              <a:t> bağlı olarak gelişebilir;</a:t>
            </a:r>
          </a:p>
          <a:p>
            <a:r>
              <a:rPr lang="tr-TR" dirty="0" err="1" smtClean="0"/>
              <a:t>İnsulin</a:t>
            </a:r>
            <a:r>
              <a:rPr lang="tr-TR" dirty="0" smtClean="0"/>
              <a:t> </a:t>
            </a:r>
            <a:r>
              <a:rPr lang="tr-TR" dirty="0" err="1" smtClean="0"/>
              <a:t>sekresyonunun</a:t>
            </a:r>
            <a:r>
              <a:rPr lang="tr-TR" dirty="0" smtClean="0"/>
              <a:t> bozulması</a:t>
            </a:r>
          </a:p>
          <a:p>
            <a:r>
              <a:rPr lang="tr-TR" dirty="0" err="1" smtClean="0"/>
              <a:t>İnkretin</a:t>
            </a:r>
            <a:r>
              <a:rPr lang="tr-TR" dirty="0" smtClean="0"/>
              <a:t> hormonların eksikliği/rezistans</a:t>
            </a:r>
          </a:p>
          <a:p>
            <a:r>
              <a:rPr lang="tr-TR" dirty="0" err="1" smtClean="0"/>
              <a:t>İnsulin</a:t>
            </a:r>
            <a:r>
              <a:rPr lang="tr-TR" dirty="0" smtClean="0"/>
              <a:t> rezistansı (kas/KC/</a:t>
            </a:r>
            <a:r>
              <a:rPr lang="tr-TR" dirty="0" err="1" smtClean="0"/>
              <a:t>adipozitler</a:t>
            </a:r>
            <a:r>
              <a:rPr lang="tr-TR" dirty="0" smtClean="0"/>
              <a:t>)</a:t>
            </a:r>
          </a:p>
          <a:p>
            <a:r>
              <a:rPr lang="tr-TR" dirty="0" smtClean="0"/>
              <a:t>Aşırı </a:t>
            </a:r>
            <a:r>
              <a:rPr lang="tr-TR" dirty="0" err="1" smtClean="0"/>
              <a:t>glukagon</a:t>
            </a:r>
            <a:r>
              <a:rPr lang="tr-TR" dirty="0" smtClean="0"/>
              <a:t> </a:t>
            </a:r>
            <a:r>
              <a:rPr lang="tr-TR" dirty="0" err="1" smtClean="0"/>
              <a:t>sekresyonu</a:t>
            </a:r>
            <a:endParaRPr lang="tr-TR" dirty="0" smtClean="0"/>
          </a:p>
          <a:p>
            <a:r>
              <a:rPr lang="tr-TR" dirty="0" smtClean="0"/>
              <a:t>Böbrekte sodyum-</a:t>
            </a:r>
            <a:r>
              <a:rPr lang="tr-TR" dirty="0" err="1" smtClean="0"/>
              <a:t>glukoz</a:t>
            </a:r>
            <a:r>
              <a:rPr lang="tr-TR" dirty="0" smtClean="0"/>
              <a:t> </a:t>
            </a:r>
            <a:r>
              <a:rPr lang="tr-TR" dirty="0" err="1" smtClean="0"/>
              <a:t>cotransporter</a:t>
            </a:r>
            <a:r>
              <a:rPr lang="tr-TR" dirty="0" smtClean="0"/>
              <a:t> </a:t>
            </a:r>
            <a:r>
              <a:rPr lang="tr-TR" dirty="0" err="1" smtClean="0"/>
              <a:t>upregülasyonu</a:t>
            </a:r>
            <a:endParaRPr lang="tr-TR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820472" cy="671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4067944" y="6146720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97274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80928"/>
            <a:ext cx="9049527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0427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27384"/>
            <a:ext cx="8604449" cy="323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028" y="2636912"/>
            <a:ext cx="8519460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4283968" y="6218728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27512" cy="47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8947895" cy="22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2276872"/>
            <a:ext cx="9158201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028384" cy="6832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2627784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0"/>
            <a:ext cx="7596336" cy="7361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Metformin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Ucuz</a:t>
            </a:r>
          </a:p>
          <a:p>
            <a:r>
              <a:rPr lang="tr-TR" dirty="0" smtClean="0"/>
              <a:t>Güvenli</a:t>
            </a:r>
          </a:p>
          <a:p>
            <a:r>
              <a:rPr lang="tr-TR" dirty="0" err="1" smtClean="0"/>
              <a:t>Pleotropik</a:t>
            </a:r>
            <a:r>
              <a:rPr lang="tr-TR" dirty="0" smtClean="0"/>
              <a:t> etkiler</a:t>
            </a:r>
          </a:p>
          <a:p>
            <a:r>
              <a:rPr lang="tr-TR" dirty="0" smtClean="0"/>
              <a:t>HbA1c de %1.5-2 </a:t>
            </a:r>
            <a:r>
              <a:rPr lang="tr-TR" dirty="0" err="1" smtClean="0"/>
              <a:t>lik</a:t>
            </a:r>
            <a:r>
              <a:rPr lang="tr-TR" dirty="0" smtClean="0"/>
              <a:t> düşüş</a:t>
            </a:r>
          </a:p>
          <a:p>
            <a:r>
              <a:rPr lang="tr-TR" dirty="0" smtClean="0"/>
              <a:t>Kilo kaybı</a:t>
            </a:r>
          </a:p>
          <a:p>
            <a:r>
              <a:rPr lang="tr-TR" dirty="0" smtClean="0"/>
              <a:t>TRİ ve LDL azaltıcı, HDL artırıcı</a:t>
            </a:r>
          </a:p>
          <a:p>
            <a:r>
              <a:rPr lang="tr-TR" dirty="0" smtClean="0"/>
              <a:t>Pankreas, meme ve kolon </a:t>
            </a:r>
            <a:r>
              <a:rPr lang="tr-TR" dirty="0" err="1" smtClean="0"/>
              <a:t>ca</a:t>
            </a:r>
            <a:r>
              <a:rPr lang="tr-TR" dirty="0" smtClean="0"/>
              <a:t> riskini azaltıcı</a:t>
            </a:r>
          </a:p>
          <a:p>
            <a:r>
              <a:rPr lang="tr-TR" dirty="0" smtClean="0"/>
              <a:t>CV ola, tüm nedenli </a:t>
            </a:r>
            <a:r>
              <a:rPr lang="tr-TR" dirty="0" err="1" smtClean="0"/>
              <a:t>mortalite</a:t>
            </a:r>
            <a:r>
              <a:rPr lang="tr-TR" dirty="0" smtClean="0"/>
              <a:t>, inme, MI, </a:t>
            </a:r>
            <a:r>
              <a:rPr lang="tr-TR" dirty="0" err="1" smtClean="0"/>
              <a:t>diabet</a:t>
            </a:r>
            <a:r>
              <a:rPr lang="tr-TR" dirty="0" smtClean="0"/>
              <a:t> kaynaklı ölüm riskini azaltmış (UKDPS </a:t>
            </a:r>
            <a:r>
              <a:rPr lang="tr-TR" dirty="0" err="1" smtClean="0"/>
              <a:t>trial</a:t>
            </a:r>
            <a:r>
              <a:rPr lang="tr-TR" dirty="0" smtClean="0"/>
              <a:t>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500mg ile başlanır, bu dozla haftalar içinde artırılır</a:t>
            </a:r>
          </a:p>
          <a:p>
            <a:r>
              <a:rPr lang="tr-TR" dirty="0" smtClean="0"/>
              <a:t>B12 eksikliği!</a:t>
            </a:r>
          </a:p>
          <a:p>
            <a:r>
              <a:rPr lang="tr-TR" dirty="0" smtClean="0"/>
              <a:t>CHF, ciddi akciğer hastalığı, şok, septisemi, ciddi KC hastalığı ve kronik alkol kullanımı (</a:t>
            </a:r>
            <a:r>
              <a:rPr lang="tr-TR" dirty="0" err="1" smtClean="0"/>
              <a:t>abuse</a:t>
            </a:r>
            <a:r>
              <a:rPr lang="tr-TR" dirty="0" smtClean="0"/>
              <a:t>) laktik </a:t>
            </a:r>
            <a:r>
              <a:rPr lang="tr-TR" dirty="0" err="1" smtClean="0"/>
              <a:t>asidoz</a:t>
            </a:r>
            <a:r>
              <a:rPr lang="tr-TR" dirty="0" smtClean="0"/>
              <a:t> riskini (</a:t>
            </a:r>
            <a:r>
              <a:rPr lang="tr-TR" dirty="0" err="1" smtClean="0"/>
              <a:t>nonspesifik</a:t>
            </a:r>
            <a:r>
              <a:rPr lang="tr-TR" dirty="0" smtClean="0"/>
              <a:t> </a:t>
            </a:r>
            <a:r>
              <a:rPr lang="tr-TR" dirty="0" err="1" smtClean="0"/>
              <a:t>flu</a:t>
            </a:r>
            <a:r>
              <a:rPr lang="tr-TR" dirty="0" smtClean="0"/>
              <a:t> benzeri tablo) artırır!</a:t>
            </a:r>
          </a:p>
          <a:p>
            <a:r>
              <a:rPr lang="tr-TR" dirty="0" smtClean="0"/>
              <a:t>Böbrek yetmezliğinde !!!</a:t>
            </a:r>
          </a:p>
          <a:p>
            <a:r>
              <a:rPr lang="tr-TR" dirty="0" smtClean="0"/>
              <a:t>KC hasarında!!!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772975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05064"/>
            <a:ext cx="740092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4355976" y="59492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b="1" dirty="0" smtClean="0">
                <a:solidFill>
                  <a:srgbClr val="FF0000"/>
                </a:solidFill>
              </a:rPr>
              <a:t>. A </a:t>
            </a:r>
            <a:r>
              <a:rPr lang="tr-TR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approach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r>
              <a:rPr lang="tr-TR" b="1" dirty="0" err="1" smtClean="0">
                <a:solidFill>
                  <a:srgbClr val="FF0000"/>
                </a:solidFill>
              </a:rPr>
              <a:t>Tenth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edition</a:t>
            </a:r>
            <a:endParaRPr lang="tr-TR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GLP-1 </a:t>
            </a:r>
            <a:r>
              <a:rPr lang="tr-TR" dirty="0" err="1" smtClean="0"/>
              <a:t>analogları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İnsulin</a:t>
            </a:r>
            <a:r>
              <a:rPr lang="tr-TR" dirty="0" smtClean="0"/>
              <a:t> </a:t>
            </a:r>
            <a:r>
              <a:rPr lang="tr-TR" dirty="0" err="1" smtClean="0"/>
              <a:t>sekresyonunu</a:t>
            </a:r>
            <a:r>
              <a:rPr lang="tr-TR" dirty="0" smtClean="0"/>
              <a:t> uyarır, </a:t>
            </a:r>
            <a:r>
              <a:rPr lang="tr-TR" dirty="0" err="1" smtClean="0"/>
              <a:t>postprandial</a:t>
            </a:r>
            <a:r>
              <a:rPr lang="tr-TR" dirty="0" smtClean="0"/>
              <a:t> </a:t>
            </a:r>
            <a:r>
              <a:rPr lang="tr-TR" dirty="0" err="1" smtClean="0"/>
              <a:t>glukagon</a:t>
            </a:r>
            <a:r>
              <a:rPr lang="tr-TR" dirty="0" smtClean="0"/>
              <a:t> </a:t>
            </a:r>
            <a:r>
              <a:rPr lang="tr-TR" dirty="0" err="1" smtClean="0"/>
              <a:t>sekresyonunu</a:t>
            </a:r>
            <a:r>
              <a:rPr lang="tr-TR" dirty="0" smtClean="0"/>
              <a:t> baskılar, tokluğu artırır, mide boşalmasını yavaşlatır, kilo kaybını uyarır.</a:t>
            </a:r>
          </a:p>
          <a:p>
            <a:r>
              <a:rPr lang="tr-TR" dirty="0" smtClean="0"/>
              <a:t>Haftada bir kez uzatılmış </a:t>
            </a:r>
            <a:r>
              <a:rPr lang="tr-TR" dirty="0" err="1" smtClean="0"/>
              <a:t>salımlı</a:t>
            </a:r>
            <a:r>
              <a:rPr lang="tr-TR" dirty="0" smtClean="0"/>
              <a:t> </a:t>
            </a:r>
            <a:r>
              <a:rPr lang="tr-TR" dirty="0" err="1" smtClean="0"/>
              <a:t>exanatid</a:t>
            </a:r>
            <a:r>
              <a:rPr lang="tr-TR" dirty="0" smtClean="0"/>
              <a:t> ile HbA1c düşüşü %1.9, günde iki kez </a:t>
            </a:r>
            <a:r>
              <a:rPr lang="tr-TR" dirty="0" err="1" smtClean="0"/>
              <a:t>eksenatid</a:t>
            </a:r>
            <a:r>
              <a:rPr lang="tr-TR" dirty="0" smtClean="0"/>
              <a:t> ile %0.9</a:t>
            </a:r>
          </a:p>
          <a:p>
            <a:r>
              <a:rPr lang="tr-TR" dirty="0" err="1" smtClean="0"/>
              <a:t>Pankeatit</a:t>
            </a:r>
            <a:r>
              <a:rPr lang="tr-TR" dirty="0" smtClean="0"/>
              <a:t>  riski!</a:t>
            </a:r>
          </a:p>
          <a:p>
            <a:r>
              <a:rPr lang="tr-TR" dirty="0" err="1" smtClean="0"/>
              <a:t>Liraglutid</a:t>
            </a:r>
            <a:r>
              <a:rPr lang="tr-TR" dirty="0" smtClean="0"/>
              <a:t> ile CV yarar!</a:t>
            </a:r>
          </a:p>
          <a:p>
            <a:r>
              <a:rPr lang="tr-TR" dirty="0" err="1" smtClean="0"/>
              <a:t>Hipersensitivite</a:t>
            </a:r>
            <a:r>
              <a:rPr lang="tr-TR" dirty="0" smtClean="0"/>
              <a:t> riski (anafilaksi, </a:t>
            </a:r>
            <a:r>
              <a:rPr lang="tr-TR" dirty="0" err="1" smtClean="0"/>
              <a:t>anjiyoödem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1257" cy="47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5158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9" y="72008"/>
            <a:ext cx="9058455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8812104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90496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48880"/>
            <a:ext cx="9035975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0" y="5257562"/>
            <a:ext cx="639045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CNS, central nervous system; GI, gastrointestinal; t1/2, half-life of medication; </a:t>
            </a:r>
            <a:r>
              <a:rPr lang="en-US" sz="1400" dirty="0" err="1" smtClean="0"/>
              <a:t>tmax</a:t>
            </a:r>
            <a:r>
              <a:rPr lang="en-US" sz="1400" dirty="0" smtClean="0"/>
              <a:t>, time at maximum concentration.</a:t>
            </a:r>
          </a:p>
          <a:p>
            <a:r>
              <a:rPr lang="tr-TR" sz="1400" dirty="0" smtClean="0"/>
              <a:t>a</a:t>
            </a:r>
            <a:r>
              <a:rPr lang="en-US" sz="1400" dirty="0" smtClean="0"/>
              <a:t>All diabetes </a:t>
            </a:r>
            <a:r>
              <a:rPr lang="en-US" sz="1400" dirty="0" err="1" smtClean="0"/>
              <a:t>injectables</a:t>
            </a:r>
            <a:r>
              <a:rPr lang="en-US" sz="1400" dirty="0" smtClean="0"/>
              <a:t> available in the US are now made by human recombinant DNA technology. An insulin analog</a:t>
            </a:r>
            <a:r>
              <a:rPr lang="tr-TR" sz="1400" dirty="0" smtClean="0"/>
              <a:t> </a:t>
            </a:r>
            <a:r>
              <a:rPr lang="en-US" sz="1400" dirty="0" smtClean="0"/>
              <a:t>is a modified human insulin molecule that imparts particular pharmacokinetic advantages.</a:t>
            </a:r>
          </a:p>
          <a:p>
            <a:r>
              <a:rPr lang="en-US" sz="1400" dirty="0" err="1" smtClean="0"/>
              <a:t>bRoom</a:t>
            </a:r>
            <a:r>
              <a:rPr lang="en-US" sz="1400" dirty="0" smtClean="0"/>
              <a:t> temperature defined as 59-86°F (15-30°C). All products are good until expiration date on product if unopened</a:t>
            </a:r>
            <a:r>
              <a:rPr lang="tr-TR" sz="1400" dirty="0" smtClean="0"/>
              <a:t> and </a:t>
            </a:r>
            <a:r>
              <a:rPr lang="tr-TR" sz="1400" dirty="0" err="1" smtClean="0"/>
              <a:t>stored</a:t>
            </a:r>
            <a:r>
              <a:rPr lang="tr-TR" sz="1400" dirty="0" smtClean="0"/>
              <a:t> </a:t>
            </a:r>
            <a:r>
              <a:rPr lang="tr-TR" sz="1400" dirty="0" err="1" smtClean="0"/>
              <a:t>correctly</a:t>
            </a:r>
            <a:r>
              <a:rPr lang="tr-TR" sz="1200" dirty="0" smtClean="0"/>
              <a:t>.</a:t>
            </a:r>
            <a:endParaRPr lang="tr-TR" sz="1200" dirty="0"/>
          </a:p>
        </p:txBody>
      </p:sp>
      <p:sp>
        <p:nvSpPr>
          <p:cNvPr id="7" name="6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Sülfonilüreler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%1.5-2 HbA1c düşüşü</a:t>
            </a:r>
          </a:p>
          <a:p>
            <a:r>
              <a:rPr lang="tr-TR" dirty="0" smtClean="0"/>
              <a:t>Güvenli, ucuz, etkinlik zamanla azalır</a:t>
            </a:r>
          </a:p>
          <a:p>
            <a:r>
              <a:rPr lang="tr-TR" dirty="0" err="1" smtClean="0"/>
              <a:t>Mikrovasküler</a:t>
            </a:r>
            <a:r>
              <a:rPr lang="tr-TR" dirty="0" smtClean="0"/>
              <a:t> komplikasyonları azaltıyor</a:t>
            </a:r>
          </a:p>
          <a:p>
            <a:r>
              <a:rPr lang="tr-TR" dirty="0" smtClean="0"/>
              <a:t>CVD riskine etkisi tartışmalı</a:t>
            </a:r>
            <a:endParaRPr lang="tr-TR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DPP-4 inhibitörleri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HbA1c düşüşü %0.7-1</a:t>
            </a:r>
          </a:p>
          <a:p>
            <a:r>
              <a:rPr lang="tr-TR" dirty="0" err="1" smtClean="0"/>
              <a:t>Saxagliptin</a:t>
            </a:r>
            <a:r>
              <a:rPr lang="tr-TR" dirty="0" smtClean="0"/>
              <a:t>, </a:t>
            </a:r>
            <a:r>
              <a:rPr lang="tr-TR" dirty="0" err="1" smtClean="0"/>
              <a:t>alogliptin</a:t>
            </a:r>
            <a:r>
              <a:rPr lang="tr-TR" dirty="0" smtClean="0"/>
              <a:t> HF nedeniyle hastaneye yatış riskinde artış!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SGLT2 inhibitörleri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HbA1c düşüşü %0.5-1</a:t>
            </a:r>
          </a:p>
          <a:p>
            <a:r>
              <a:rPr lang="tr-TR" dirty="0" err="1" smtClean="0"/>
              <a:t>Empagliflozin</a:t>
            </a:r>
            <a:r>
              <a:rPr lang="tr-TR" dirty="0" smtClean="0"/>
              <a:t> CV riskte, her nedenle </a:t>
            </a:r>
            <a:r>
              <a:rPr lang="tr-TR" dirty="0" err="1" smtClean="0"/>
              <a:t>mortalite</a:t>
            </a:r>
            <a:r>
              <a:rPr lang="tr-TR" dirty="0" smtClean="0"/>
              <a:t> ve CV kaynaklı ölümde azalma</a:t>
            </a:r>
          </a:p>
          <a:p>
            <a:r>
              <a:rPr lang="tr-TR" dirty="0" smtClean="0"/>
              <a:t>GU enfeksiyon riski</a:t>
            </a:r>
          </a:p>
          <a:p>
            <a:r>
              <a:rPr lang="tr-TR" dirty="0" err="1" smtClean="0"/>
              <a:t>eGFR</a:t>
            </a:r>
            <a:r>
              <a:rPr lang="tr-TR" dirty="0" smtClean="0"/>
              <a:t> 60 ml/</a:t>
            </a:r>
            <a:r>
              <a:rPr lang="tr-TR" dirty="0" err="1" smtClean="0"/>
              <a:t>min</a:t>
            </a:r>
            <a:r>
              <a:rPr lang="tr-TR" dirty="0" smtClean="0"/>
              <a:t>/1.73m2 ise </a:t>
            </a:r>
            <a:r>
              <a:rPr lang="tr-TR" dirty="0" err="1" smtClean="0"/>
              <a:t>semptomatik</a:t>
            </a:r>
            <a:r>
              <a:rPr lang="tr-TR" dirty="0" smtClean="0"/>
              <a:t> hipotansiyon gelişebilir</a:t>
            </a:r>
          </a:p>
          <a:p>
            <a:r>
              <a:rPr lang="tr-TR" dirty="0" err="1" smtClean="0"/>
              <a:t>Öglisemik</a:t>
            </a:r>
            <a:r>
              <a:rPr lang="tr-TR" dirty="0" smtClean="0"/>
              <a:t> DKA riski! (daha </a:t>
            </a:r>
            <a:r>
              <a:rPr lang="tr-TR" dirty="0" err="1" smtClean="0"/>
              <a:t>cok</a:t>
            </a:r>
            <a:r>
              <a:rPr lang="tr-TR" dirty="0" smtClean="0"/>
              <a:t> tip 1 DM de)</a:t>
            </a:r>
          </a:p>
          <a:p>
            <a:r>
              <a:rPr lang="tr-TR" dirty="0" err="1" smtClean="0"/>
              <a:t>Dapagliflozin</a:t>
            </a:r>
            <a:r>
              <a:rPr lang="tr-TR" dirty="0" smtClean="0"/>
              <a:t> mesane </a:t>
            </a:r>
            <a:r>
              <a:rPr lang="tr-TR" dirty="0" err="1" smtClean="0"/>
              <a:t>ca</a:t>
            </a:r>
            <a:r>
              <a:rPr lang="tr-TR" dirty="0" smtClean="0"/>
              <a:t>!</a:t>
            </a:r>
          </a:p>
          <a:p>
            <a:r>
              <a:rPr lang="tr-TR" dirty="0" err="1" smtClean="0"/>
              <a:t>Canagliflozin</a:t>
            </a:r>
            <a:r>
              <a:rPr lang="tr-TR" dirty="0" smtClean="0"/>
              <a:t> kemik kırığı riski! (1 yıldan sonra)</a:t>
            </a:r>
            <a:endParaRPr lang="tr-TR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TZDs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HbA1c düşüşü %1-1.5</a:t>
            </a:r>
          </a:p>
          <a:p>
            <a:r>
              <a:rPr lang="tr-TR" dirty="0" err="1" smtClean="0"/>
              <a:t>Makrovasküler</a:t>
            </a:r>
            <a:r>
              <a:rPr lang="tr-TR" dirty="0" smtClean="0"/>
              <a:t> komplikasyon riski!</a:t>
            </a:r>
          </a:p>
          <a:p>
            <a:r>
              <a:rPr lang="tr-TR" dirty="0" smtClean="0"/>
              <a:t>HF sınıf 3 ve dörtte </a:t>
            </a:r>
            <a:r>
              <a:rPr lang="tr-TR" dirty="0" err="1" smtClean="0"/>
              <a:t>kontrindike</a:t>
            </a:r>
            <a:r>
              <a:rPr lang="tr-TR" dirty="0" smtClean="0"/>
              <a:t>, 1 ve 2 de dikkatli kullanılmalı</a:t>
            </a:r>
          </a:p>
          <a:p>
            <a:r>
              <a:rPr lang="tr-TR" dirty="0" smtClean="0"/>
              <a:t>Kırık, ödem riski</a:t>
            </a:r>
          </a:p>
          <a:p>
            <a:r>
              <a:rPr lang="tr-TR" dirty="0" smtClean="0"/>
              <a:t>Mesane </a:t>
            </a:r>
            <a:r>
              <a:rPr lang="tr-TR" dirty="0" err="1" smtClean="0"/>
              <a:t>ca</a:t>
            </a:r>
            <a:r>
              <a:rPr lang="tr-TR" dirty="0" smtClean="0"/>
              <a:t>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04" y="260648"/>
            <a:ext cx="9074696" cy="4919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4355976" y="59492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b="1" dirty="0" smtClean="0">
                <a:solidFill>
                  <a:srgbClr val="FF0000"/>
                </a:solidFill>
              </a:rPr>
              <a:t>. A </a:t>
            </a:r>
            <a:r>
              <a:rPr lang="tr-TR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approach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r>
              <a:rPr lang="tr-TR" b="1" dirty="0" err="1" smtClean="0">
                <a:solidFill>
                  <a:srgbClr val="FF0000"/>
                </a:solidFill>
              </a:rPr>
              <a:t>Tenth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edition</a:t>
            </a:r>
            <a:endParaRPr lang="tr-TR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</a:t>
            </a:r>
            <a:r>
              <a:rPr lang="tr-TR" dirty="0" smtClean="0"/>
              <a:t>-</a:t>
            </a:r>
            <a:r>
              <a:rPr lang="tr-TR" dirty="0" err="1" smtClean="0"/>
              <a:t>glukozidaz</a:t>
            </a:r>
            <a:r>
              <a:rPr lang="tr-TR" dirty="0" smtClean="0"/>
              <a:t> inhibitörleri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İnce </a:t>
            </a:r>
            <a:r>
              <a:rPr lang="tr-TR" dirty="0" err="1" smtClean="0"/>
              <a:t>barsakta</a:t>
            </a:r>
            <a:r>
              <a:rPr lang="tr-TR" dirty="0" smtClean="0"/>
              <a:t> </a:t>
            </a:r>
            <a:r>
              <a:rPr lang="tr-TR" dirty="0" err="1" smtClean="0"/>
              <a:t>maltaz</a:t>
            </a:r>
            <a:r>
              <a:rPr lang="tr-TR" dirty="0" smtClean="0"/>
              <a:t>, </a:t>
            </a:r>
            <a:r>
              <a:rPr lang="tr-TR" dirty="0" err="1" smtClean="0"/>
              <a:t>izomaltaz</a:t>
            </a:r>
            <a:r>
              <a:rPr lang="tr-TR" dirty="0" smtClean="0"/>
              <a:t>, </a:t>
            </a:r>
            <a:r>
              <a:rPr lang="tr-TR" dirty="0" err="1" smtClean="0"/>
              <a:t>sukraz</a:t>
            </a:r>
            <a:r>
              <a:rPr lang="tr-TR" dirty="0" smtClean="0"/>
              <a:t> ve </a:t>
            </a:r>
            <a:r>
              <a:rPr lang="tr-TR" dirty="0" err="1" smtClean="0"/>
              <a:t>glukoamilazı</a:t>
            </a:r>
            <a:r>
              <a:rPr lang="tr-TR" dirty="0" smtClean="0"/>
              <a:t> </a:t>
            </a:r>
            <a:r>
              <a:rPr lang="tr-TR" dirty="0" err="1" smtClean="0"/>
              <a:t>inhibe</a:t>
            </a:r>
            <a:r>
              <a:rPr lang="tr-TR" dirty="0" smtClean="0"/>
              <a:t> eder. Kompleks KH ve </a:t>
            </a:r>
            <a:r>
              <a:rPr lang="tr-TR" dirty="0" err="1" smtClean="0"/>
              <a:t>sukrozun</a:t>
            </a:r>
            <a:r>
              <a:rPr lang="tr-TR" dirty="0" smtClean="0"/>
              <a:t> yıkımını geciktirir</a:t>
            </a:r>
          </a:p>
          <a:p>
            <a:r>
              <a:rPr lang="tr-TR" dirty="0" smtClean="0"/>
              <a:t>HbA1c düşüşü %0.3-1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Glinidler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HbA1c düşüşü %0.8-1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amilinomimetikler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HbA1c düşüşü %0.6 (tip 2 DM)</a:t>
            </a:r>
          </a:p>
          <a:p>
            <a:r>
              <a:rPr lang="tr-TR" dirty="0" smtClean="0"/>
              <a:t>%0.4-0.5 (tip 1 DM)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Safra asidi bağlayıcılar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HbA1c düşüşü %0.4</a:t>
            </a:r>
            <a:endParaRPr lang="tr-TR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Dopamin</a:t>
            </a:r>
            <a:r>
              <a:rPr lang="tr-TR" dirty="0" smtClean="0"/>
              <a:t> </a:t>
            </a:r>
            <a:r>
              <a:rPr lang="tr-TR" dirty="0" err="1" smtClean="0"/>
              <a:t>agonistleri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HbA1c düşüşü %0.3-0.6</a:t>
            </a:r>
            <a:endParaRPr lang="tr-TR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DM de komplikasyon takibi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Dilate</a:t>
            </a:r>
            <a:r>
              <a:rPr lang="tr-TR" dirty="0" smtClean="0"/>
              <a:t> göz muayenesi (tip 1 de ilk 3-5 yılında, sonrasında her yıl)</a:t>
            </a:r>
          </a:p>
          <a:p>
            <a:r>
              <a:rPr lang="tr-TR" dirty="0" smtClean="0"/>
              <a:t>BP takibi</a:t>
            </a:r>
          </a:p>
          <a:p>
            <a:r>
              <a:rPr lang="tr-TR" dirty="0" smtClean="0"/>
              <a:t>Ayak muayenesi</a:t>
            </a:r>
          </a:p>
          <a:p>
            <a:r>
              <a:rPr lang="tr-TR" dirty="0" smtClean="0"/>
              <a:t>Böbrek kontrolü, idrarda </a:t>
            </a:r>
            <a:r>
              <a:rPr lang="tr-TR" dirty="0" err="1" smtClean="0"/>
              <a:t>mikroalbumin</a:t>
            </a:r>
            <a:r>
              <a:rPr lang="tr-TR" dirty="0" smtClean="0"/>
              <a:t> (tip 2 DM de teşhiste, tip 1 DM de teşhisten 5 yıl sonra)</a:t>
            </a:r>
          </a:p>
          <a:p>
            <a:r>
              <a:rPr lang="tr-TR" dirty="0" smtClean="0"/>
              <a:t>Tip 1 DM ve LADA da TSH kontrolü</a:t>
            </a:r>
            <a:endParaRPr lang="tr-TR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7524328" cy="6598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844740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075327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8824459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883545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877739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4355976" y="59492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b="1" dirty="0" smtClean="0">
                <a:solidFill>
                  <a:srgbClr val="FF0000"/>
                </a:solidFill>
              </a:rPr>
              <a:t>. A </a:t>
            </a:r>
            <a:r>
              <a:rPr lang="tr-TR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approach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r>
              <a:rPr lang="tr-TR" b="1" dirty="0" err="1" smtClean="0">
                <a:solidFill>
                  <a:srgbClr val="FF0000"/>
                </a:solidFill>
              </a:rPr>
              <a:t>Tenth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edition</a:t>
            </a:r>
            <a:endParaRPr lang="tr-TR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230204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712120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5508104" cy="6830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76256" cy="6833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60648"/>
            <a:ext cx="6969641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660232" y="6119336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>
                <a:solidFill>
                  <a:srgbClr val="FF0000"/>
                </a:solidFill>
              </a:rPr>
              <a:t>Pharmacotherapy</a:t>
            </a:r>
            <a:r>
              <a:rPr lang="tr-TR" sz="1400" b="1" dirty="0" smtClean="0">
                <a:solidFill>
                  <a:srgbClr val="FF0000"/>
                </a:solidFill>
              </a:rPr>
              <a:t>. A </a:t>
            </a:r>
            <a:r>
              <a:rPr lang="tr-TR" sz="1400" b="1" dirty="0" err="1" smtClean="0">
                <a:solidFill>
                  <a:srgbClr val="FF0000"/>
                </a:solidFill>
              </a:rPr>
              <a:t>pathophysiologic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approach</a:t>
            </a:r>
            <a:r>
              <a:rPr lang="tr-TR" sz="1400" b="1" dirty="0" smtClean="0">
                <a:solidFill>
                  <a:srgbClr val="FF0000"/>
                </a:solidFill>
              </a:rPr>
              <a:t>. </a:t>
            </a:r>
            <a:r>
              <a:rPr lang="tr-TR" sz="1400" b="1" dirty="0" err="1" smtClean="0">
                <a:solidFill>
                  <a:srgbClr val="FF0000"/>
                </a:solidFill>
              </a:rPr>
              <a:t>Tenth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edition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2391</TotalTime>
  <Words>2116</Words>
  <Application>Microsoft Office PowerPoint</Application>
  <PresentationFormat>Ekran Gösterisi (4:3)</PresentationFormat>
  <Paragraphs>276</Paragraphs>
  <Slides>94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94</vt:i4>
      </vt:variant>
    </vt:vector>
  </HeadingPairs>
  <TitlesOfParts>
    <vt:vector size="95" baseType="lpstr">
      <vt:lpstr>Ofis Teması</vt:lpstr>
      <vt:lpstr>Diabet Farmakoterapisi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Tedavi</vt:lpstr>
      <vt:lpstr>İlaç seçimi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  <vt:lpstr>Slayt 40</vt:lpstr>
      <vt:lpstr>Slayt 41</vt:lpstr>
      <vt:lpstr>Slayt 42</vt:lpstr>
      <vt:lpstr>Slayt 43</vt:lpstr>
      <vt:lpstr>Slayt 44</vt:lpstr>
      <vt:lpstr>Slayt 45</vt:lpstr>
      <vt:lpstr>Slayt 46</vt:lpstr>
      <vt:lpstr>Slayt 47</vt:lpstr>
      <vt:lpstr>Slayt 48</vt:lpstr>
      <vt:lpstr>Slayt 49</vt:lpstr>
      <vt:lpstr>Slayt 50</vt:lpstr>
      <vt:lpstr>Slayt 51</vt:lpstr>
      <vt:lpstr>Slayt 52</vt:lpstr>
      <vt:lpstr>Slayt 53</vt:lpstr>
      <vt:lpstr>Slayt 54</vt:lpstr>
      <vt:lpstr>Slayt 55</vt:lpstr>
      <vt:lpstr>Slayt 56</vt:lpstr>
      <vt:lpstr>Slayt 57</vt:lpstr>
      <vt:lpstr>Slayt 58</vt:lpstr>
      <vt:lpstr>Slayt 59</vt:lpstr>
      <vt:lpstr>Slayt 60</vt:lpstr>
      <vt:lpstr>Slayt 61</vt:lpstr>
      <vt:lpstr>Slayt 62</vt:lpstr>
      <vt:lpstr>Slayt 63</vt:lpstr>
      <vt:lpstr>Slayt 64</vt:lpstr>
      <vt:lpstr>Slayt 65</vt:lpstr>
      <vt:lpstr>Slayt 66</vt:lpstr>
      <vt:lpstr>Slayt 67</vt:lpstr>
      <vt:lpstr>Metformin</vt:lpstr>
      <vt:lpstr>Slayt 69</vt:lpstr>
      <vt:lpstr>GLP-1 analogları</vt:lpstr>
      <vt:lpstr>Slayt 71</vt:lpstr>
      <vt:lpstr>Slayt 72</vt:lpstr>
      <vt:lpstr>Slayt 73</vt:lpstr>
      <vt:lpstr>Slayt 74</vt:lpstr>
      <vt:lpstr>Slayt 75</vt:lpstr>
      <vt:lpstr>Sülfonilüreler </vt:lpstr>
      <vt:lpstr>DPP-4 inhibitörleri</vt:lpstr>
      <vt:lpstr>SGLT2 inhibitörleri</vt:lpstr>
      <vt:lpstr>TZDs</vt:lpstr>
      <vt:lpstr>Α-glukozidaz inhibitörleri</vt:lpstr>
      <vt:lpstr>Glinidler</vt:lpstr>
      <vt:lpstr>amilinomimetikler</vt:lpstr>
      <vt:lpstr>Safra asidi bağlayıcılar</vt:lpstr>
      <vt:lpstr>Dopamin agonistleri</vt:lpstr>
      <vt:lpstr>DM de komplikasyon takibi</vt:lpstr>
      <vt:lpstr>Slayt 86</vt:lpstr>
      <vt:lpstr>Slayt 87</vt:lpstr>
      <vt:lpstr>Slayt 88</vt:lpstr>
      <vt:lpstr>Slayt 89</vt:lpstr>
      <vt:lpstr>Slayt 90</vt:lpstr>
      <vt:lpstr>Slayt 91</vt:lpstr>
      <vt:lpstr>Slayt 92</vt:lpstr>
      <vt:lpstr>Slayt 93</vt:lpstr>
      <vt:lpstr>Slayt 94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Diabet Farmakoterapisi</dc:title>
  <dc:creator>ebru</dc:creator>
  <cp:lastModifiedBy>ebru</cp:lastModifiedBy>
  <cp:revision>50</cp:revision>
  <dcterms:created xsi:type="dcterms:W3CDTF">2020-04-27T09:27:47Z</dcterms:created>
  <dcterms:modified xsi:type="dcterms:W3CDTF">2020-05-05T09:54:59Z</dcterms:modified>
</cp:coreProperties>
</file>