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72" r:id="rId4"/>
    <p:sldId id="677" r:id="rId5"/>
    <p:sldId id="678" r:id="rId6"/>
    <p:sldId id="679" r:id="rId7"/>
    <p:sldId id="681" r:id="rId8"/>
    <p:sldId id="682" r:id="rId9"/>
    <p:sldId id="684" r:id="rId10"/>
    <p:sldId id="685"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1"/>
            <a:ext cx="7520222" cy="1766637"/>
          </a:xfrm>
          <a:prstGeom prst="rect">
            <a:avLst/>
          </a:prstGeom>
        </p:spPr>
        <p:txBody>
          <a:bodyPr wrap="square">
            <a:spAutoFit/>
          </a:bodyPr>
          <a:lstStyle/>
          <a:p>
            <a:pPr marL="0" lvl="1" algn="ctr">
              <a:spcBef>
                <a:spcPct val="20000"/>
              </a:spcBef>
              <a:buClr>
                <a:schemeClr val="accent1"/>
              </a:buClr>
            </a:pPr>
            <a:r>
              <a:rPr lang="tr-TR" sz="3200" b="1" dirty="0" smtClean="0"/>
              <a:t>GGY429</a:t>
            </a:r>
          </a:p>
          <a:p>
            <a:pPr marL="0" lvl="1" algn="ctr">
              <a:spcBef>
                <a:spcPct val="20000"/>
              </a:spcBef>
              <a:buClr>
                <a:schemeClr val="accent1"/>
              </a:buClr>
            </a:pPr>
            <a:endParaRPr lang="tr-TR" sz="3200" b="1" dirty="0" smtClean="0"/>
          </a:p>
          <a:p>
            <a:pPr marL="0" lvl="1" algn="ctr">
              <a:spcBef>
                <a:spcPct val="20000"/>
              </a:spcBef>
              <a:buClr>
                <a:schemeClr val="accent1"/>
              </a:buClr>
            </a:pPr>
            <a:r>
              <a:rPr lang="es-ES" sz="3200" b="1" dirty="0"/>
              <a:t>Tesis </a:t>
            </a:r>
            <a:r>
              <a:rPr lang="es-ES" sz="3200" b="1" dirty="0" smtClean="0"/>
              <a:t>Programlama</a:t>
            </a:r>
            <a:r>
              <a:rPr lang="tr-TR" sz="3200" b="1" dirty="0" smtClean="0"/>
              <a:t> v</a:t>
            </a:r>
            <a:r>
              <a:rPr lang="es-ES" sz="3200" b="1" dirty="0" smtClean="0"/>
              <a:t>e </a:t>
            </a:r>
            <a:r>
              <a:rPr lang="es-ES" sz="3200" b="1" dirty="0"/>
              <a:t>Tasarımına Giriş</a:t>
            </a:r>
            <a:endParaRPr lang="tr-TR" sz="3200" b="1" dirty="0">
              <a:solidFill>
                <a:schemeClr val="tx2"/>
              </a:solidFill>
            </a:endParaRPr>
          </a:p>
        </p:txBody>
      </p:sp>
    </p:spTree>
    <p:extLst>
      <p:ext uri="{BB962C8B-B14F-4D97-AF65-F5344CB8AC3E}">
        <p14:creationId xmlns:p14="http://schemas.microsoft.com/office/powerpoint/2010/main" val="1407815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Tesis Yönetiminde Tasarım ve Programlamanın Temel İlkeleri</a:t>
            </a:r>
          </a:p>
        </p:txBody>
      </p:sp>
      <p:sp>
        <p:nvSpPr>
          <p:cNvPr id="4" name="Dikdörtgen 3"/>
          <p:cNvSpPr/>
          <p:nvPr/>
        </p:nvSpPr>
        <p:spPr>
          <a:xfrm>
            <a:off x="782858" y="967636"/>
            <a:ext cx="7557470" cy="2708434"/>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algn="just">
              <a:spcBef>
                <a:spcPts val="600"/>
              </a:spcBef>
              <a:spcAft>
                <a:spcPts val="600"/>
              </a:spcAft>
            </a:pPr>
            <a:r>
              <a:rPr lang="tr-TR" sz="2000" b="1" dirty="0" smtClean="0"/>
              <a:t>Tesis Tasarımı</a:t>
            </a:r>
          </a:p>
          <a:p>
            <a:pPr marL="342900" indent="-342900" algn="just">
              <a:spcBef>
                <a:spcPts val="600"/>
              </a:spcBef>
              <a:spcAft>
                <a:spcPts val="600"/>
              </a:spcAft>
              <a:buFont typeface="Wingdings" panose="05000000000000000000" pitchFamily="2" charset="2"/>
              <a:buChar char="Ø"/>
            </a:pPr>
            <a:r>
              <a:rPr lang="tr-TR" sz="2000" dirty="0" smtClean="0"/>
              <a:t>Tasarım problemleri genellikle seçici, birikimli ve geçici olan bileşen kararlarının sentezlenmesiyle çözülür (</a:t>
            </a:r>
            <a:r>
              <a:rPr lang="tr-TR" sz="2000" dirty="0" err="1" smtClean="0"/>
              <a:t>Simon</a:t>
            </a:r>
            <a:r>
              <a:rPr lang="tr-TR" sz="2000" dirty="0" smtClean="0"/>
              <a:t>, 1975). Bu nedenle, yalnızca farklı tasarımcılar bulması muhtemel olan farklı tasarımcılar değil, aynı zamanda son tasarıma ulaşmak için uyguladıkları prosedürler veya yöntemler de önemli ölçüde farklıdır.</a:t>
            </a: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869607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Tesis Yönetiminde Tasarım ve Programlamanın Temel İlkeleri</a:t>
            </a:r>
          </a:p>
        </p:txBody>
      </p:sp>
      <p:sp>
        <p:nvSpPr>
          <p:cNvPr id="4" name="Dikdörtgen 3"/>
          <p:cNvSpPr/>
          <p:nvPr/>
        </p:nvSpPr>
        <p:spPr>
          <a:xfrm>
            <a:off x="782858" y="967636"/>
            <a:ext cx="7557470" cy="2708434"/>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algn="just">
              <a:spcBef>
                <a:spcPts val="600"/>
              </a:spcBef>
              <a:spcAft>
                <a:spcPts val="600"/>
              </a:spcAft>
            </a:pPr>
            <a:r>
              <a:rPr lang="tr-TR" sz="2000" b="1" dirty="0" smtClean="0"/>
              <a:t>Tesis Tasarımı</a:t>
            </a:r>
          </a:p>
          <a:p>
            <a:pPr marL="342900" indent="-342900" algn="just">
              <a:spcBef>
                <a:spcPts val="600"/>
              </a:spcBef>
              <a:spcAft>
                <a:spcPts val="600"/>
              </a:spcAft>
              <a:buFont typeface="Wingdings" panose="05000000000000000000" pitchFamily="2" charset="2"/>
              <a:buChar char="Ø"/>
            </a:pPr>
            <a:r>
              <a:rPr lang="tr-TR" sz="2000" dirty="0"/>
              <a:t>Grup teknolojisi (GT), benzer tasarım veya üretim özelliklerine sahip ürünleri veya her ikisini birden gruplandırmaya çalışan bir yönetim felsefesidir (</a:t>
            </a:r>
            <a:r>
              <a:rPr lang="tr-TR" sz="2000" dirty="0" err="1"/>
              <a:t>Mitrofanov</a:t>
            </a:r>
            <a:r>
              <a:rPr lang="tr-TR" sz="2000" dirty="0"/>
              <a:t>, 1983). Hücresel üretim (CM), ürettikleri parçalara göre gruplama makinelerini içeren bir GT uygulaması olarak tanımlanabilir.</a:t>
            </a: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578007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Tesis Yönetiminde Tasarım ve Programlamanın Temel İlkeleri</a:t>
            </a:r>
          </a:p>
        </p:txBody>
      </p:sp>
      <p:sp>
        <p:nvSpPr>
          <p:cNvPr id="4" name="Dikdörtgen 3"/>
          <p:cNvSpPr/>
          <p:nvPr/>
        </p:nvSpPr>
        <p:spPr>
          <a:xfrm>
            <a:off x="782858" y="967635"/>
            <a:ext cx="7557470" cy="3016210"/>
          </a:xfrm>
          <a:prstGeom prst="rect">
            <a:avLst/>
          </a:prstGeom>
        </p:spPr>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algn="just">
              <a:spcBef>
                <a:spcPts val="600"/>
              </a:spcBef>
              <a:spcAft>
                <a:spcPts val="600"/>
              </a:spcAft>
            </a:pPr>
            <a:r>
              <a:rPr lang="tr-TR" sz="2000" b="1" dirty="0" smtClean="0"/>
              <a:t>Tesis Tasarımı</a:t>
            </a:r>
          </a:p>
          <a:p>
            <a:pPr marL="342900" indent="-342900" algn="just">
              <a:spcBef>
                <a:spcPts val="600"/>
              </a:spcBef>
              <a:spcAft>
                <a:spcPts val="600"/>
              </a:spcAft>
              <a:buFont typeface="Wingdings" panose="05000000000000000000" pitchFamily="2" charset="2"/>
              <a:buChar char="Ø"/>
            </a:pPr>
            <a:r>
              <a:rPr lang="tr-TR" sz="2000" dirty="0" err="1"/>
              <a:t>CM'nin</a:t>
            </a:r>
            <a:r>
              <a:rPr lang="tr-TR" sz="2000" dirty="0"/>
              <a:t> temel amacı, makine hücrelerini ve parça ailelerini aynı anda tanımlamak ve parça ailelerini parça hücrelerinin hareketini en aza indirecek şekilde makine hücrelerine tahsis etmektir. CM kavramını başarılı bir şekilde uygulamak için analistler, hücre içi ve hücre içi malzeme taşıma maliyetlerini en aza indirecek şekilde hücrelerin içindeki makinelerin yerleşimini geliştirmelidir. </a:t>
            </a: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745721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Tesis Yönetiminde Tasarım ve Programlamanın Temel İlkeleri</a:t>
            </a:r>
          </a:p>
        </p:txBody>
      </p:sp>
      <p:sp>
        <p:nvSpPr>
          <p:cNvPr id="4" name="Dikdörtgen 3"/>
          <p:cNvSpPr/>
          <p:nvPr/>
        </p:nvSpPr>
        <p:spPr>
          <a:xfrm>
            <a:off x="782858" y="1311283"/>
            <a:ext cx="7557470" cy="4555093"/>
          </a:xfrm>
          <a:prstGeom prst="rect">
            <a:avLst/>
          </a:prstGeom>
        </p:spPr>
        <p:txBody>
          <a:bodyPr wrap="square">
            <a:spAutoFit/>
          </a:bodyPr>
          <a:lstStyle/>
          <a:p>
            <a:pPr algn="just">
              <a:spcBef>
                <a:spcPts val="600"/>
              </a:spcBef>
              <a:spcAft>
                <a:spcPts val="600"/>
              </a:spcAft>
            </a:pPr>
            <a:r>
              <a:rPr lang="tr-TR" sz="2000" b="1" dirty="0" smtClean="0"/>
              <a:t>Tesis Tasarımı</a:t>
            </a:r>
          </a:p>
          <a:p>
            <a:pPr marL="342900" indent="-342900" algn="just">
              <a:spcBef>
                <a:spcPts val="600"/>
              </a:spcBef>
              <a:spcAft>
                <a:spcPts val="600"/>
              </a:spcAft>
              <a:buFont typeface="Wingdings" panose="05000000000000000000" pitchFamily="2" charset="2"/>
              <a:buChar char="Ø"/>
            </a:pPr>
            <a:r>
              <a:rPr lang="tr-TR" sz="2000" dirty="0"/>
              <a:t>Kurulum zamanını azaltma </a:t>
            </a:r>
            <a:endParaRPr lang="tr-TR" sz="2000" dirty="0" smtClean="0"/>
          </a:p>
          <a:p>
            <a:pPr marL="342900" indent="-342900" algn="just">
              <a:spcBef>
                <a:spcPts val="600"/>
              </a:spcBef>
              <a:spcAft>
                <a:spcPts val="600"/>
              </a:spcAft>
              <a:buFont typeface="Wingdings" panose="05000000000000000000" pitchFamily="2" charset="2"/>
              <a:buChar char="Ø"/>
            </a:pPr>
            <a:r>
              <a:rPr lang="tr-TR" sz="2000" dirty="0" smtClean="0"/>
              <a:t>İşlem </a:t>
            </a:r>
            <a:r>
              <a:rPr lang="tr-TR" sz="2000" dirty="0"/>
              <a:t>içi çalışma envanterini </a:t>
            </a:r>
            <a:r>
              <a:rPr lang="tr-TR" sz="2000" dirty="0" smtClean="0"/>
              <a:t>azaltma</a:t>
            </a:r>
          </a:p>
          <a:p>
            <a:pPr marL="342900" indent="-342900" algn="just">
              <a:spcBef>
                <a:spcPts val="600"/>
              </a:spcBef>
              <a:spcAft>
                <a:spcPts val="600"/>
              </a:spcAft>
              <a:buFont typeface="Wingdings" panose="05000000000000000000" pitchFamily="2" charset="2"/>
              <a:buChar char="Ø"/>
            </a:pPr>
            <a:r>
              <a:rPr lang="tr-TR" sz="2000" dirty="0" smtClean="0"/>
              <a:t>Malzeme </a:t>
            </a:r>
            <a:r>
              <a:rPr lang="tr-TR" sz="2000" dirty="0"/>
              <a:t>taşıma maliyetini azaltma </a:t>
            </a:r>
            <a:endParaRPr lang="tr-TR" sz="2000" dirty="0" smtClean="0"/>
          </a:p>
          <a:p>
            <a:pPr marL="342900" indent="-342900" algn="just">
              <a:spcBef>
                <a:spcPts val="600"/>
              </a:spcBef>
              <a:spcAft>
                <a:spcPts val="600"/>
              </a:spcAft>
              <a:buFont typeface="Wingdings" panose="05000000000000000000" pitchFamily="2" charset="2"/>
              <a:buChar char="Ø"/>
            </a:pPr>
            <a:r>
              <a:rPr lang="tr-TR" sz="2000" dirty="0" smtClean="0"/>
              <a:t>Doğrudan </a:t>
            </a:r>
            <a:r>
              <a:rPr lang="tr-TR" sz="2000" dirty="0"/>
              <a:t>ve dolaylı işgücü maliyetini azaltma </a:t>
            </a:r>
            <a:endParaRPr lang="tr-TR" sz="2000" dirty="0" smtClean="0"/>
          </a:p>
          <a:p>
            <a:pPr marL="342900" indent="-342900" algn="just">
              <a:spcBef>
                <a:spcPts val="600"/>
              </a:spcBef>
              <a:spcAft>
                <a:spcPts val="600"/>
              </a:spcAft>
              <a:buFont typeface="Wingdings" panose="05000000000000000000" pitchFamily="2" charset="2"/>
              <a:buChar char="Ø"/>
            </a:pPr>
            <a:r>
              <a:rPr lang="tr-TR" sz="2000" dirty="0" smtClean="0"/>
              <a:t>Kalite </a:t>
            </a:r>
            <a:r>
              <a:rPr lang="tr-TR" sz="2000" dirty="0"/>
              <a:t>iyileştirme </a:t>
            </a:r>
            <a:endParaRPr lang="tr-TR" sz="2000" dirty="0" smtClean="0"/>
          </a:p>
          <a:p>
            <a:pPr marL="342900" indent="-342900" algn="just">
              <a:spcBef>
                <a:spcPts val="600"/>
              </a:spcBef>
              <a:spcAft>
                <a:spcPts val="600"/>
              </a:spcAft>
              <a:buFont typeface="Wingdings" panose="05000000000000000000" pitchFamily="2" charset="2"/>
              <a:buChar char="Ø"/>
            </a:pPr>
            <a:r>
              <a:rPr lang="tr-TR" sz="2000" dirty="0" smtClean="0"/>
              <a:t>Malzeme </a:t>
            </a:r>
            <a:r>
              <a:rPr lang="tr-TR" sz="2000" dirty="0"/>
              <a:t>akışındaki </a:t>
            </a:r>
            <a:r>
              <a:rPr lang="tr-TR" sz="2000" dirty="0" smtClean="0"/>
              <a:t>iyileştirme</a:t>
            </a:r>
          </a:p>
          <a:p>
            <a:pPr marL="342900" indent="-342900" algn="just">
              <a:spcBef>
                <a:spcPts val="600"/>
              </a:spcBef>
              <a:spcAft>
                <a:spcPts val="600"/>
              </a:spcAft>
              <a:buFont typeface="Wingdings" panose="05000000000000000000" pitchFamily="2" charset="2"/>
              <a:buChar char="Ø"/>
            </a:pPr>
            <a:r>
              <a:rPr lang="tr-TR" sz="2000" dirty="0" smtClean="0"/>
              <a:t>Makine </a:t>
            </a:r>
            <a:r>
              <a:rPr lang="tr-TR" sz="2000" dirty="0"/>
              <a:t>kullanımındaki iyileştirme </a:t>
            </a:r>
            <a:endParaRPr lang="tr-TR" sz="2000" dirty="0" smtClean="0"/>
          </a:p>
          <a:p>
            <a:pPr marL="342900" indent="-342900" algn="just">
              <a:spcBef>
                <a:spcPts val="600"/>
              </a:spcBef>
              <a:spcAft>
                <a:spcPts val="600"/>
              </a:spcAft>
              <a:buFont typeface="Wingdings" panose="05000000000000000000" pitchFamily="2" charset="2"/>
              <a:buChar char="Ø"/>
            </a:pPr>
            <a:r>
              <a:rPr lang="tr-TR" sz="2000" dirty="0" smtClean="0"/>
              <a:t>Alan </a:t>
            </a:r>
            <a:r>
              <a:rPr lang="tr-TR" sz="2000" dirty="0"/>
              <a:t>kullanımındaki iyileştirme </a:t>
            </a:r>
            <a:endParaRPr lang="tr-TR" sz="2000" dirty="0" smtClean="0"/>
          </a:p>
          <a:p>
            <a:pPr marL="342900" indent="-342900" algn="just">
              <a:spcBef>
                <a:spcPts val="600"/>
              </a:spcBef>
              <a:spcAft>
                <a:spcPts val="600"/>
              </a:spcAft>
              <a:buFont typeface="Wingdings" panose="05000000000000000000" pitchFamily="2" charset="2"/>
              <a:buChar char="Ø"/>
            </a:pPr>
            <a:r>
              <a:rPr lang="tr-TR" sz="2000" dirty="0" smtClean="0"/>
              <a:t>Çalışanların </a:t>
            </a:r>
            <a:r>
              <a:rPr lang="tr-TR" sz="2000" dirty="0"/>
              <a:t>moralindeki iyileştirme</a:t>
            </a: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498907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Tesis Yönetiminde Tasarım ve Programlamanın Temel İlkeleri</a:t>
            </a:r>
          </a:p>
        </p:txBody>
      </p:sp>
      <p:sp>
        <p:nvSpPr>
          <p:cNvPr id="4" name="Dikdörtgen 3"/>
          <p:cNvSpPr/>
          <p:nvPr/>
        </p:nvSpPr>
        <p:spPr>
          <a:xfrm>
            <a:off x="782858" y="1311282"/>
            <a:ext cx="7557470" cy="3016210"/>
          </a:xfrm>
          <a:prstGeom prst="rect">
            <a:avLst/>
          </a:prstGeom>
        </p:spPr>
        <p:txBody>
          <a:bodyPr wrap="square">
            <a:spAutoFit/>
          </a:bodyPr>
          <a:lstStyle/>
          <a:p>
            <a:pPr algn="just">
              <a:spcBef>
                <a:spcPts val="600"/>
              </a:spcBef>
              <a:spcAft>
                <a:spcPts val="600"/>
              </a:spcAft>
            </a:pPr>
            <a:r>
              <a:rPr lang="tr-TR" sz="2000" b="1" dirty="0" smtClean="0"/>
              <a:t>Tesis Tasarımı</a:t>
            </a:r>
          </a:p>
          <a:p>
            <a:pPr marL="342900" indent="-342900" algn="just">
              <a:spcBef>
                <a:spcPts val="600"/>
              </a:spcBef>
              <a:spcAft>
                <a:spcPts val="600"/>
              </a:spcAft>
              <a:buFont typeface="Wingdings" panose="05000000000000000000" pitchFamily="2" charset="2"/>
              <a:buChar char="Ø"/>
            </a:pPr>
            <a:r>
              <a:rPr lang="tr-TR" sz="2000" dirty="0"/>
              <a:t>Geleneksel bir atölye ortamı ile CM ortamı arasındaki temel fark, makinelerin gruplandırılması ve düzenlenmesidir (</a:t>
            </a:r>
            <a:r>
              <a:rPr lang="tr-TR" sz="2000" dirty="0" err="1"/>
              <a:t>Burbidge</a:t>
            </a:r>
            <a:r>
              <a:rPr lang="tr-TR" sz="2000" dirty="0"/>
              <a:t>, 1992). Bir atölye ortamında, makineler tipik olarak fonksiyonel benzerliklerine göre gruplandırılır (bkz. Şekil 6.1). Öte yandan, bir CM ortamında, makineler her biri belirli bir parça ailesinin imalatına adanmış hücrelere </a:t>
            </a:r>
            <a:r>
              <a:rPr lang="tr-TR" sz="2000" dirty="0" smtClean="0"/>
              <a:t>ayrılmıştır. </a:t>
            </a:r>
            <a:r>
              <a:rPr lang="tr-TR" sz="2000" dirty="0"/>
              <a:t>Tipik olarak, her bir hücredeki makineler farklı işlevlere sahiptir. CM dizilimi, hücresel üretim sisteminin (CMS) daha kolay kontrol edilmesini sağlar.</a:t>
            </a: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395549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769441"/>
          </a:xfrm>
          <a:prstGeom prst="rect">
            <a:avLst/>
          </a:prstGeom>
        </p:spPr>
        <p:txBody>
          <a:bodyPr wrap="square">
            <a:spAutoFit/>
          </a:bodyPr>
          <a:lstStyle/>
          <a:p>
            <a:pPr marL="0" lvl="1" algn="ctr">
              <a:spcBef>
                <a:spcPct val="20000"/>
              </a:spcBef>
              <a:buClr>
                <a:schemeClr val="accent1"/>
              </a:buClr>
            </a:pPr>
            <a:r>
              <a:rPr lang="tr-TR" sz="2200" b="1" dirty="0">
                <a:solidFill>
                  <a:schemeClr val="tx2"/>
                </a:solidFill>
              </a:rPr>
              <a:t>Tesis Yönetiminde Tasarım ve Programlamanın Temel İlkeleri</a:t>
            </a:r>
          </a:p>
        </p:txBody>
      </p:sp>
      <p:sp>
        <p:nvSpPr>
          <p:cNvPr id="4" name="Dikdörtgen 3"/>
          <p:cNvSpPr/>
          <p:nvPr/>
        </p:nvSpPr>
        <p:spPr>
          <a:xfrm>
            <a:off x="782858" y="1311283"/>
            <a:ext cx="7557470" cy="2708434"/>
          </a:xfrm>
          <a:prstGeom prst="rect">
            <a:avLst/>
          </a:prstGeom>
        </p:spPr>
        <p:txBody>
          <a:bodyPr wrap="square">
            <a:spAutoFit/>
          </a:bodyPr>
          <a:lstStyle/>
          <a:p>
            <a:pPr algn="just">
              <a:spcBef>
                <a:spcPts val="600"/>
              </a:spcBef>
              <a:spcAft>
                <a:spcPts val="600"/>
              </a:spcAft>
            </a:pPr>
            <a:r>
              <a:rPr lang="tr-TR" sz="2000" b="1" dirty="0" smtClean="0"/>
              <a:t>Tesis Tasarımında Lojistik Olgusu</a:t>
            </a:r>
          </a:p>
          <a:p>
            <a:pPr marL="342900" indent="-342900" algn="just">
              <a:spcBef>
                <a:spcPts val="600"/>
              </a:spcBef>
              <a:spcAft>
                <a:spcPts val="600"/>
              </a:spcAft>
              <a:buFont typeface="Wingdings" panose="05000000000000000000" pitchFamily="2" charset="2"/>
              <a:buChar char="Ø"/>
            </a:pPr>
            <a:r>
              <a:rPr lang="tr-TR" sz="2000" dirty="0" smtClean="0"/>
              <a:t>Tesisler için oluşturulan lojistik tasarımlarının 3 sınıfta toplandığı bilinmektedir. Analog, fiziksel ve matematiksel modeller. Bu tasarım modelleriyle tesise ait lojistik tasarımları oluşturulmakta veya mevcut tasarımın aksayan yanları geliştirilmektedir. Tasarım modellerinden günümüzde en sık rastlananı fiziksel ve analog olduğu söylenebilir. Okul, hastane, kamu hizmet binaları ve otel tesisleri için kullanılan yöntemlerdendir. </a:t>
            </a: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901469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5"/>
            <a:ext cx="7557470" cy="3000821"/>
          </a:xfrm>
          <a:prstGeom prst="rect">
            <a:avLst/>
          </a:prstGeom>
        </p:spPr>
        <p:txBody>
          <a:bodyPr wrap="square">
            <a:spAutoFit/>
          </a:bodyPr>
          <a:lstStyle/>
          <a:p>
            <a:pPr algn="ctr">
              <a:lnSpc>
                <a:spcPct val="150000"/>
              </a:lnSpc>
            </a:pPr>
            <a:r>
              <a:rPr lang="tr-TR" sz="1400" b="1" dirty="0" smtClean="0"/>
              <a:t>Kaynaklar</a:t>
            </a:r>
            <a:endParaRPr lang="tr-TR" sz="1400" b="1" dirty="0"/>
          </a:p>
          <a:p>
            <a:pPr marL="342900" indent="-342900" algn="just">
              <a:lnSpc>
                <a:spcPct val="150000"/>
              </a:lnSpc>
              <a:buFont typeface="Wingdings" panose="05000000000000000000" pitchFamily="2" charset="2"/>
              <a:buChar char="Ø"/>
            </a:pPr>
            <a:r>
              <a:rPr lang="tr-TR" sz="1400" dirty="0"/>
              <a:t>Bon, R., 1994. Ten </a:t>
            </a:r>
            <a:r>
              <a:rPr lang="tr-TR" sz="1400" dirty="0" err="1"/>
              <a:t>Principles</a:t>
            </a:r>
            <a:r>
              <a:rPr lang="tr-TR" sz="1400" dirty="0"/>
              <a:t> of </a:t>
            </a:r>
            <a:r>
              <a:rPr lang="tr-TR" sz="1400" dirty="0" err="1"/>
              <a:t>Corporate</a:t>
            </a:r>
            <a:r>
              <a:rPr lang="tr-TR" sz="1400" dirty="0"/>
              <a:t> Real </a:t>
            </a:r>
            <a:r>
              <a:rPr lang="tr-TR" sz="1400" dirty="0" err="1"/>
              <a:t>Estate</a:t>
            </a:r>
            <a:r>
              <a:rPr lang="tr-TR" sz="1400" dirty="0"/>
              <a:t> Management. </a:t>
            </a:r>
            <a:r>
              <a:rPr lang="tr-TR" sz="1400" dirty="0" err="1"/>
              <a:t>Facilities</a:t>
            </a:r>
            <a:r>
              <a:rPr lang="tr-TR" sz="1400" dirty="0"/>
              <a:t>, 12(5): 9-10</a:t>
            </a:r>
          </a:p>
          <a:p>
            <a:pPr marL="342900" indent="-342900" algn="just">
              <a:lnSpc>
                <a:spcPct val="150000"/>
              </a:lnSpc>
              <a:buFont typeface="Wingdings" panose="05000000000000000000" pitchFamily="2" charset="2"/>
              <a:buChar char="Ø"/>
            </a:pPr>
            <a:r>
              <a:rPr lang="tr-TR" sz="1400" dirty="0" err="1"/>
              <a:t>Hall</a:t>
            </a:r>
            <a:r>
              <a:rPr lang="tr-TR" sz="1400" dirty="0"/>
              <a:t>, D.J., 2016. </a:t>
            </a:r>
            <a:r>
              <a:rPr lang="tr-TR" sz="1400" dirty="0" err="1"/>
              <a:t>Architectural</a:t>
            </a:r>
            <a:r>
              <a:rPr lang="tr-TR" sz="1400" dirty="0"/>
              <a:t> </a:t>
            </a:r>
            <a:r>
              <a:rPr lang="tr-TR" sz="1400" dirty="0" err="1"/>
              <a:t>Graphic</a:t>
            </a:r>
            <a:r>
              <a:rPr lang="tr-TR" sz="1400" dirty="0"/>
              <a:t> </a:t>
            </a:r>
            <a:r>
              <a:rPr lang="tr-TR" sz="1400" dirty="0" err="1"/>
              <a:t>Standards</a:t>
            </a:r>
            <a:r>
              <a:rPr lang="tr-TR" sz="1400" dirty="0"/>
              <a:t>, 12th Edition, </a:t>
            </a:r>
            <a:r>
              <a:rPr lang="tr-TR" sz="1400" dirty="0" err="1"/>
              <a:t>The</a:t>
            </a:r>
            <a:r>
              <a:rPr lang="tr-TR" sz="1400" dirty="0"/>
              <a:t> </a:t>
            </a:r>
            <a:r>
              <a:rPr lang="tr-TR" sz="1400" dirty="0" err="1"/>
              <a:t>American</a:t>
            </a:r>
            <a:r>
              <a:rPr lang="tr-TR" sz="1400" dirty="0"/>
              <a:t> </a:t>
            </a:r>
            <a:r>
              <a:rPr lang="tr-TR" sz="1400" dirty="0" err="1"/>
              <a:t>Institute</a:t>
            </a:r>
            <a:r>
              <a:rPr lang="tr-TR" sz="1400" dirty="0"/>
              <a:t> of </a:t>
            </a:r>
            <a:r>
              <a:rPr lang="tr-TR" sz="1400" dirty="0" err="1"/>
              <a:t>Architects</a:t>
            </a:r>
            <a:r>
              <a:rPr lang="tr-TR" sz="1400" dirty="0"/>
              <a:t>, John </a:t>
            </a:r>
            <a:r>
              <a:rPr lang="tr-TR" sz="1400" dirty="0" err="1"/>
              <a:t>Wiley</a:t>
            </a:r>
            <a:r>
              <a:rPr lang="tr-TR" sz="1400" dirty="0"/>
              <a:t> &amp; </a:t>
            </a:r>
            <a:r>
              <a:rPr lang="tr-TR" sz="1400" dirty="0" err="1"/>
              <a:t>Sons</a:t>
            </a:r>
            <a:r>
              <a:rPr lang="tr-TR" sz="1400" dirty="0"/>
              <a:t>, USA.</a:t>
            </a:r>
          </a:p>
          <a:p>
            <a:pPr marL="342900" indent="-342900" algn="just">
              <a:lnSpc>
                <a:spcPct val="150000"/>
              </a:lnSpc>
              <a:buFont typeface="Wingdings" panose="05000000000000000000" pitchFamily="2" charset="2"/>
              <a:buChar char="Ø"/>
            </a:pPr>
            <a:r>
              <a:rPr lang="tr-TR" sz="1400" dirty="0" err="1"/>
              <a:t>Neufert</a:t>
            </a:r>
            <a:r>
              <a:rPr lang="tr-TR" sz="1400" dirty="0"/>
              <a:t>, E., 2016. Yapı Tasarımı, Beta Yayınları, Ankara, </a:t>
            </a:r>
            <a:r>
              <a:rPr lang="tr-TR" sz="1400" dirty="0" err="1"/>
              <a:t>Turkey</a:t>
            </a:r>
            <a:r>
              <a:rPr lang="tr-TR" sz="1400" dirty="0"/>
              <a:t>.</a:t>
            </a:r>
          </a:p>
          <a:p>
            <a:pPr marL="342900" indent="-342900" algn="just">
              <a:lnSpc>
                <a:spcPct val="150000"/>
              </a:lnSpc>
              <a:buFont typeface="Wingdings" panose="05000000000000000000" pitchFamily="2" charset="2"/>
              <a:buChar char="Ø"/>
            </a:pPr>
            <a:r>
              <a:rPr lang="tr-TR" sz="1400" dirty="0" err="1"/>
              <a:t>Preiser</a:t>
            </a:r>
            <a:r>
              <a:rPr lang="tr-TR" sz="1400" dirty="0"/>
              <a:t>, W.F.E. 2016. Professional </a:t>
            </a:r>
            <a:r>
              <a:rPr lang="tr-TR" sz="1400" dirty="0" err="1"/>
              <a:t>Practice</a:t>
            </a:r>
            <a:r>
              <a:rPr lang="tr-TR" sz="1400" dirty="0"/>
              <a:t> in </a:t>
            </a:r>
            <a:r>
              <a:rPr lang="tr-TR" sz="1400" dirty="0" err="1"/>
              <a:t>Facility</a:t>
            </a:r>
            <a:r>
              <a:rPr lang="tr-TR" sz="1400" dirty="0"/>
              <a:t> Programming. </a:t>
            </a:r>
            <a:r>
              <a:rPr lang="tr-TR" sz="1400" dirty="0" err="1"/>
              <a:t>Routledge</a:t>
            </a:r>
            <a:r>
              <a:rPr lang="tr-TR" sz="1400" dirty="0"/>
              <a:t>. UK.</a:t>
            </a:r>
          </a:p>
          <a:p>
            <a:pPr marL="342900" indent="-342900" algn="just">
              <a:lnSpc>
                <a:spcPct val="150000"/>
              </a:lnSpc>
              <a:buFont typeface="Wingdings" panose="05000000000000000000" pitchFamily="2" charset="2"/>
              <a:buChar char="Ø"/>
            </a:pPr>
            <a:r>
              <a:rPr lang="tr-TR" sz="1400" dirty="0" err="1"/>
              <a:t>Roper</a:t>
            </a:r>
            <a:r>
              <a:rPr lang="tr-TR" sz="1400" dirty="0"/>
              <a:t>, K.O. 2014. </a:t>
            </a:r>
            <a:r>
              <a:rPr lang="tr-TR" sz="1400" dirty="0" err="1"/>
              <a:t>The</a:t>
            </a:r>
            <a:r>
              <a:rPr lang="tr-TR" sz="1400" dirty="0"/>
              <a:t> </a:t>
            </a:r>
            <a:r>
              <a:rPr lang="tr-TR" sz="1400" dirty="0" err="1"/>
              <a:t>Facility</a:t>
            </a:r>
            <a:r>
              <a:rPr lang="tr-TR" sz="1400" dirty="0"/>
              <a:t> Management </a:t>
            </a:r>
            <a:r>
              <a:rPr lang="tr-TR" sz="1400" dirty="0" err="1"/>
              <a:t>Handbook</a:t>
            </a:r>
            <a:r>
              <a:rPr lang="tr-TR" sz="1400" dirty="0"/>
              <a:t>. AMACOM. USA.</a:t>
            </a:r>
          </a:p>
          <a:p>
            <a:pPr marL="342900" indent="-342900" algn="just">
              <a:lnSpc>
                <a:spcPct val="150000"/>
              </a:lnSpc>
              <a:buFont typeface="Wingdings" panose="05000000000000000000" pitchFamily="2" charset="2"/>
              <a:buChar char="Ø"/>
            </a:pPr>
            <a:r>
              <a:rPr lang="tr-TR" sz="1400" dirty="0" err="1"/>
              <a:t>Teicholz</a:t>
            </a:r>
            <a:r>
              <a:rPr lang="tr-TR" sz="1400" dirty="0"/>
              <a:t>, E., 2004. </a:t>
            </a:r>
            <a:r>
              <a:rPr lang="tr-TR" sz="1400" dirty="0" err="1"/>
              <a:t>Facility</a:t>
            </a:r>
            <a:r>
              <a:rPr lang="tr-TR" sz="1400" dirty="0"/>
              <a:t> Design </a:t>
            </a:r>
            <a:r>
              <a:rPr lang="tr-TR" sz="1400" dirty="0" err="1"/>
              <a:t>and</a:t>
            </a:r>
            <a:r>
              <a:rPr lang="tr-TR" sz="1400" dirty="0"/>
              <a:t> Management </a:t>
            </a:r>
            <a:r>
              <a:rPr lang="tr-TR" sz="1400" dirty="0" err="1"/>
              <a:t>Handbook</a:t>
            </a:r>
            <a:r>
              <a:rPr lang="tr-TR" sz="1400" dirty="0"/>
              <a:t>, </a:t>
            </a:r>
            <a:r>
              <a:rPr lang="tr-TR" sz="1400" dirty="0" err="1"/>
              <a:t>Hill</a:t>
            </a:r>
            <a:r>
              <a:rPr lang="tr-TR" sz="1400" dirty="0"/>
              <a:t> </a:t>
            </a:r>
            <a:r>
              <a:rPr lang="tr-TR" sz="1400" dirty="0" err="1"/>
              <a:t>McGraw</a:t>
            </a:r>
            <a:r>
              <a:rPr lang="tr-TR" sz="1400" dirty="0"/>
              <a:t>, USA.</a:t>
            </a:r>
          </a:p>
          <a:p>
            <a:pPr marL="342900" indent="-342900" algn="just">
              <a:lnSpc>
                <a:spcPct val="150000"/>
              </a:lnSpc>
              <a:buFont typeface="Wingdings" panose="05000000000000000000" pitchFamily="2" charset="2"/>
              <a:buChar char="Ø"/>
            </a:pPr>
            <a:r>
              <a:rPr lang="tr-TR" sz="1400" dirty="0" err="1"/>
              <a:t>Walker</a:t>
            </a:r>
            <a:r>
              <a:rPr lang="tr-TR" sz="1400" dirty="0"/>
              <a:t>, A., 2015. Project Management in Construction, 6th Edition, </a:t>
            </a:r>
            <a:r>
              <a:rPr lang="tr-TR" sz="1400" dirty="0" err="1"/>
              <a:t>Wiley-Blackwell</a:t>
            </a:r>
            <a:r>
              <a:rPr lang="tr-TR" sz="1400" dirty="0"/>
              <a:t>, USA.</a:t>
            </a:r>
          </a:p>
        </p:txBody>
      </p:sp>
    </p:spTree>
    <p:extLst>
      <p:ext uri="{BB962C8B-B14F-4D97-AF65-F5344CB8AC3E}">
        <p14:creationId xmlns:p14="http://schemas.microsoft.com/office/powerpoint/2010/main" val="1505584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17075</TotalTime>
  <Words>506</Words>
  <Application>Microsoft Office PowerPoint</Application>
  <PresentationFormat>Ekran Gösterisi (4:3)</PresentationFormat>
  <Paragraphs>40</Paragraphs>
  <Slides>8</Slides>
  <Notes>0</Notes>
  <HiddenSlides>0</HiddenSlides>
  <MMClips>0</MMClips>
  <ScaleCrop>false</ScaleCrop>
  <HeadingPairs>
    <vt:vector size="4" baseType="variant">
      <vt:variant>
        <vt:lpstr>Tema</vt:lpstr>
      </vt:variant>
      <vt:variant>
        <vt:i4>3</vt:i4>
      </vt:variant>
      <vt:variant>
        <vt:lpstr>Slayt Başlıkları</vt:lpstr>
      </vt:variant>
      <vt:variant>
        <vt:i4>8</vt:i4>
      </vt:variant>
    </vt:vector>
  </HeadingPairs>
  <TitlesOfParts>
    <vt:vector size="11"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848</cp:revision>
  <cp:lastPrinted>2016-10-24T07:53:35Z</cp:lastPrinted>
  <dcterms:created xsi:type="dcterms:W3CDTF">2016-09-18T09:35:24Z</dcterms:created>
  <dcterms:modified xsi:type="dcterms:W3CDTF">2020-02-24T08:36:20Z</dcterms:modified>
</cp:coreProperties>
</file>