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69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79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 ISI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52075" y="1923678"/>
            <a:ext cx="8434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1 g suya, 1 kalori ısı verildiğinde suyun sıcaklığı 1 </a:t>
            </a:r>
            <a:r>
              <a:rPr lang="tr-TR" sz="1400" dirty="0" err="1"/>
              <a:t>Celsius</a:t>
            </a:r>
            <a:r>
              <a:rPr lang="tr-TR" sz="1400" dirty="0"/>
              <a:t> derece yükselir. </a:t>
            </a:r>
            <a:r>
              <a:rPr lang="tr-TR" sz="1400" dirty="0" smtClean="0"/>
              <a:t>Bununla birlikte </a:t>
            </a:r>
            <a:r>
              <a:rPr lang="tr-TR" sz="1400" dirty="0"/>
              <a:t>1 g gliserinin sıcaklığını 1 derece arttırmak için sadece 0.60 kalori gerekir ve </a:t>
            </a:r>
            <a:r>
              <a:rPr lang="tr-TR" sz="1400" dirty="0" smtClean="0"/>
              <a:t>1 g </a:t>
            </a:r>
            <a:r>
              <a:rPr lang="tr-TR" sz="1400" dirty="0"/>
              <a:t>alüminyumun sıcaklığını 1 derece yükseltmek için sadece 0.22 kalori gereklidir. </a:t>
            </a:r>
            <a:r>
              <a:rPr lang="tr-TR" sz="1400" dirty="0" smtClean="0"/>
              <a:t>Öz ısı </a:t>
            </a:r>
            <a:r>
              <a:rPr lang="tr-TR" sz="1400" dirty="0"/>
              <a:t>aşağıdaki denklem ile açıklanır:</a:t>
            </a:r>
          </a:p>
        </p:txBody>
      </p:sp>
      <p:pic>
        <p:nvPicPr>
          <p:cNvPr id="1026" name="Picture 2" descr="C:\Users\Taliha\Desktop\Serdar\SUNUM\PNG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147814"/>
            <a:ext cx="4094163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8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680945" y="2583195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 VE ISI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351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FAHRENHEIT SICAKLIK ÖLÇEĞİ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2499742"/>
            <a:ext cx="843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Fahrenheit</a:t>
            </a:r>
            <a:r>
              <a:rPr lang="tr-TR" sz="1400" dirty="0"/>
              <a:t> sıcaklık ölçeği, iki nokta baz alınarak tanımlanmıştır: saf suyun </a:t>
            </a:r>
            <a:r>
              <a:rPr lang="tr-TR" sz="1400" dirty="0" smtClean="0"/>
              <a:t>donma noktası </a:t>
            </a:r>
            <a:r>
              <a:rPr lang="tr-TR" sz="1400" dirty="0"/>
              <a:t>32ºF olarak ve kaynama noktası 212ºF olarak belirlenmiştir.</a:t>
            </a:r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86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CELSIUS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ÖLÇEĞİ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55835" y="2211710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Tıpkı </a:t>
            </a:r>
            <a:r>
              <a:rPr lang="tr-TR" sz="1400" dirty="0" err="1"/>
              <a:t>Fahrenheit</a:t>
            </a:r>
            <a:r>
              <a:rPr lang="tr-TR" sz="1400" dirty="0"/>
              <a:t> ölçeği gibi keyfi olarak belirlenmiş olmasına rağmen, </a:t>
            </a:r>
            <a:r>
              <a:rPr lang="tr-TR" sz="1400" dirty="0" err="1"/>
              <a:t>Celsius</a:t>
            </a:r>
            <a:r>
              <a:rPr lang="tr-TR" sz="1400" dirty="0"/>
              <a:t> (</a:t>
            </a:r>
            <a:r>
              <a:rPr lang="tr-TR" sz="1400" dirty="0" smtClean="0"/>
              <a:t>veya </a:t>
            </a:r>
            <a:r>
              <a:rPr lang="tr-TR" sz="1400" dirty="0" err="1" smtClean="0"/>
              <a:t>santigrad</a:t>
            </a:r>
            <a:r>
              <a:rPr lang="tr-TR" sz="1400" dirty="0"/>
              <a:t>) ölçeği metrik sistemin birimidir.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err="1" smtClean="0"/>
              <a:t>Celsius</a:t>
            </a:r>
            <a:r>
              <a:rPr lang="tr-TR" sz="1400" dirty="0" smtClean="0"/>
              <a:t> </a:t>
            </a:r>
            <a:r>
              <a:rPr lang="tr-TR" sz="1400" dirty="0"/>
              <a:t>ölçeği dünyada geçerli </a:t>
            </a:r>
            <a:r>
              <a:rPr lang="tr-TR" sz="1400" dirty="0" smtClean="0"/>
              <a:t>ortak ölçektir.</a:t>
            </a:r>
          </a:p>
          <a:p>
            <a:endParaRPr lang="tr-TR" sz="1400" dirty="0"/>
          </a:p>
          <a:p>
            <a:r>
              <a:rPr lang="tr-TR" sz="1400" dirty="0" smtClean="0"/>
              <a:t>Ölçeğin </a:t>
            </a:r>
            <a:r>
              <a:rPr lang="tr-TR" sz="1400" dirty="0"/>
              <a:t>sabit iki noktası, suyun 0ºC de donma noktasını ve 100ºC’de </a:t>
            </a:r>
            <a:r>
              <a:rPr lang="tr-TR" sz="1400" dirty="0" smtClean="0"/>
              <a:t>kaynama noktasını </a:t>
            </a:r>
            <a:r>
              <a:rPr lang="tr-TR" sz="1400" dirty="0"/>
              <a:t>belirtir.</a:t>
            </a:r>
          </a:p>
        </p:txBody>
      </p:sp>
    </p:spTree>
    <p:extLst>
      <p:ext uri="{BB962C8B-B14F-4D97-AF65-F5344CB8AC3E}">
        <p14:creationId xmlns:p14="http://schemas.microsoft.com/office/powerpoint/2010/main" val="2942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755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KELVİN ÖLÇEĞİ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4915" y="2067694"/>
            <a:ext cx="8434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Kelvin ölçeğinde, mümkün olan en düşük sıcaklık –273.15ºC olarak görülebilir. </a:t>
            </a:r>
            <a:r>
              <a:rPr lang="tr-TR" sz="1400" dirty="0" smtClean="0"/>
              <a:t>Bu değer </a:t>
            </a:r>
            <a:r>
              <a:rPr lang="tr-TR" sz="1400" dirty="0"/>
              <a:t>en soğuk sıcaklık değeridir.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O </a:t>
            </a:r>
            <a:r>
              <a:rPr lang="tr-TR" sz="1400" dirty="0"/>
              <a:t>zaman, başka bir sabit nokta belirlemek </a:t>
            </a:r>
            <a:r>
              <a:rPr lang="tr-TR" sz="1400" dirty="0" smtClean="0"/>
              <a:t>yerine kolayca </a:t>
            </a:r>
            <a:r>
              <a:rPr lang="tr-TR" sz="1400" dirty="0"/>
              <a:t>Kelvin ölçeğinin üzerindeki bir bölmenin, </a:t>
            </a:r>
            <a:r>
              <a:rPr lang="tr-TR" sz="1400" dirty="0" err="1"/>
              <a:t>Celsius</a:t>
            </a:r>
            <a:r>
              <a:rPr lang="tr-TR" sz="1400" dirty="0"/>
              <a:t> ölçeğindeki bir </a:t>
            </a:r>
            <a:r>
              <a:rPr lang="tr-TR" sz="1400" dirty="0" smtClean="0"/>
              <a:t>bölmeye eşit </a:t>
            </a:r>
            <a:r>
              <a:rPr lang="tr-TR" sz="1400" dirty="0"/>
              <a:t>olduğunu söyleyebiliriz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nedenle, saf suyun donma noktası Kelvin </a:t>
            </a:r>
            <a:r>
              <a:rPr lang="tr-TR" sz="1400" dirty="0" smtClean="0"/>
              <a:t>ölçeğinde 273.15K’dir</a:t>
            </a:r>
            <a:r>
              <a:rPr lang="tr-TR" sz="1400" dirty="0"/>
              <a:t>.(Bu ölçek ile derece sembolü kullanılmaz. 290 K, 290 Kelvin </a:t>
            </a:r>
            <a:r>
              <a:rPr lang="tr-TR" sz="1400" dirty="0" smtClean="0"/>
              <a:t>olarak okunur</a:t>
            </a:r>
            <a:r>
              <a:rPr lang="tr-TR" sz="1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616967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526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SICAKLIĞA BAĞLI GENLEŞME: TERMOMETRELER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4915" y="2067694"/>
            <a:ext cx="8434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Birçok madde sıcaklığı arttırıldığında genleşir.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nedenle, sıcak havalarda </a:t>
            </a:r>
            <a:r>
              <a:rPr lang="tr-TR" sz="1400" dirty="0" smtClean="0"/>
              <a:t>yapı malzemelerinin </a:t>
            </a:r>
            <a:r>
              <a:rPr lang="tr-TR" sz="1400" dirty="0"/>
              <a:t>genleşmeleri dikkate alınarak boşluklar </a:t>
            </a:r>
            <a:r>
              <a:rPr lang="tr-TR" sz="1400" dirty="0" smtClean="0"/>
              <a:t>bırakılır.</a:t>
            </a:r>
          </a:p>
          <a:p>
            <a:endParaRPr lang="tr-TR" sz="1400" dirty="0"/>
          </a:p>
          <a:p>
            <a:r>
              <a:rPr lang="tr-TR" sz="1400" dirty="0" smtClean="0"/>
              <a:t>Genel olarak </a:t>
            </a:r>
            <a:r>
              <a:rPr lang="tr-TR" sz="1400" dirty="0"/>
              <a:t>çok bilinmeyen şey ise, farklı maddelerin aynı sıcaklık </a:t>
            </a:r>
            <a:r>
              <a:rPr lang="tr-TR" sz="1400" dirty="0" smtClean="0"/>
              <a:t>artışında farklı </a:t>
            </a:r>
            <a:r>
              <a:rPr lang="tr-TR" sz="1400" dirty="0"/>
              <a:t>miktarlarda genleştiğidir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gerçek sıradan cıva </a:t>
            </a:r>
            <a:r>
              <a:rPr lang="tr-TR" sz="1400" dirty="0" smtClean="0"/>
              <a:t>termometresinin sıcaklığı </a:t>
            </a:r>
            <a:r>
              <a:rPr lang="tr-TR" sz="1400" dirty="0"/>
              <a:t>ölçebilmesini sağlar.</a:t>
            </a:r>
          </a:p>
        </p:txBody>
      </p:sp>
    </p:spTree>
    <p:extLst>
      <p:ext uri="{BB962C8B-B14F-4D97-AF65-F5344CB8AC3E}">
        <p14:creationId xmlns:p14="http://schemas.microsoft.com/office/powerpoint/2010/main" val="1516094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SICAKLIK, İÇ ENERJİ VE ISI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4915" y="1635646"/>
            <a:ext cx="843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Şimdiye kadar sıcaklığın nasıl ölçüldüğünü ve cisimlerin boyutlarının </a:t>
            </a:r>
            <a:r>
              <a:rPr lang="tr-TR" sz="1400" dirty="0" smtClean="0"/>
              <a:t>sıcaklıkla değişimini </a:t>
            </a:r>
            <a:r>
              <a:rPr lang="tr-TR" sz="1400" dirty="0"/>
              <a:t>gördük.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Sıcaklığı </a:t>
            </a:r>
            <a:r>
              <a:rPr lang="tr-TR" sz="1400" dirty="0"/>
              <a:t>ölçerken aslında neyi ölçüyoruz? Tüm maddelerin </a:t>
            </a:r>
            <a:r>
              <a:rPr lang="tr-TR" sz="1400" dirty="0" smtClean="0"/>
              <a:t>içinde moleküller </a:t>
            </a:r>
            <a:r>
              <a:rPr lang="tr-TR" sz="1400" dirty="0"/>
              <a:t>sürekli hareket halindedir.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Sıvılarda </a:t>
            </a:r>
            <a:r>
              <a:rPr lang="tr-TR" sz="1400" dirty="0"/>
              <a:t>bu hareket moleküllerin </a:t>
            </a:r>
            <a:r>
              <a:rPr lang="tr-TR" sz="1400" dirty="0" smtClean="0"/>
              <a:t>birbirleri etrafında </a:t>
            </a:r>
            <a:r>
              <a:rPr lang="tr-TR" sz="1400" dirty="0"/>
              <a:t>sıçramalarından oluşurken, katılarda moleküllerin titreşiminden </a:t>
            </a:r>
            <a:r>
              <a:rPr lang="tr-TR" sz="1400" dirty="0" smtClean="0"/>
              <a:t>oluşmaktadır. </a:t>
            </a:r>
          </a:p>
          <a:p>
            <a:endParaRPr lang="tr-TR" sz="1400" dirty="0" smtClean="0"/>
          </a:p>
          <a:p>
            <a:r>
              <a:rPr lang="tr-TR" sz="1400" dirty="0" smtClean="0"/>
              <a:t>Buradaki hareket enerjiye (kinetik enerjiye) karşılık gelmektedir. </a:t>
            </a:r>
          </a:p>
          <a:p>
            <a:endParaRPr lang="tr-TR" sz="1400" dirty="0"/>
          </a:p>
          <a:p>
            <a:r>
              <a:rPr lang="tr-TR" sz="1400" dirty="0" smtClean="0"/>
              <a:t>Sıcaklık basitçe, moleküllerin </a:t>
            </a:r>
            <a:r>
              <a:rPr lang="tr-TR" sz="1400" dirty="0"/>
              <a:t>ortalama kinetik enerjilerinin ölçümüdür.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Daha </a:t>
            </a:r>
            <a:r>
              <a:rPr lang="tr-TR" sz="1400" dirty="0"/>
              <a:t>sıcak bir madde daha </a:t>
            </a:r>
            <a:r>
              <a:rPr lang="tr-TR" sz="1400" dirty="0" smtClean="0"/>
              <a:t>fazla kinetik </a:t>
            </a:r>
            <a:r>
              <a:rPr lang="tr-TR" sz="1400" dirty="0"/>
              <a:t>enerjiye sahiptir ve bu nedenle daha fazla hıza sahiptir.</a:t>
            </a:r>
          </a:p>
        </p:txBody>
      </p:sp>
    </p:spTree>
    <p:extLst>
      <p:ext uri="{BB962C8B-B14F-4D97-AF65-F5344CB8AC3E}">
        <p14:creationId xmlns:p14="http://schemas.microsoft.com/office/powerpoint/2010/main" val="42069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97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4915" y="2067694"/>
            <a:ext cx="8434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Isı ve sıcaklık farklı şeyler olmalarına rağmen birbirleriyle ilişkilidirler.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Genellikle</a:t>
            </a:r>
            <a:r>
              <a:rPr lang="tr-TR" sz="1400" dirty="0"/>
              <a:t>, </a:t>
            </a:r>
            <a:r>
              <a:rPr lang="tr-TR" sz="1400" dirty="0" smtClean="0"/>
              <a:t>bir cisme </a:t>
            </a:r>
            <a:r>
              <a:rPr lang="tr-TR" sz="1400" dirty="0"/>
              <a:t>ısı verdiğimizde sıcaklığı artar.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bizi, </a:t>
            </a:r>
            <a:r>
              <a:rPr lang="tr-TR" sz="1400" dirty="0" smtClean="0"/>
              <a:t>kalorinin tanımına </a:t>
            </a:r>
            <a:r>
              <a:rPr lang="tr-TR" sz="1400" dirty="0"/>
              <a:t>götürür.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Bir kalori, 1 </a:t>
            </a:r>
            <a:r>
              <a:rPr lang="tr-TR" sz="1400" dirty="0"/>
              <a:t>g suyun sıcaklığını 1 </a:t>
            </a:r>
            <a:r>
              <a:rPr lang="tr-TR" sz="1400" dirty="0" err="1"/>
              <a:t>Celsius</a:t>
            </a:r>
            <a:r>
              <a:rPr lang="tr-TR" sz="1400" dirty="0"/>
              <a:t> derece yükselten ısı </a:t>
            </a:r>
            <a:r>
              <a:rPr lang="tr-TR" sz="1400" dirty="0" smtClean="0"/>
              <a:t>miktarıdır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894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688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İNGİLİZ ISI ÖLÇÜ BİRİMİ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4915" y="1707654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İngiliz sisteminde ısı birimi, İngiliz ısı ölçü birimi, </a:t>
            </a:r>
            <a:r>
              <a:rPr lang="tr-TR" sz="1400" dirty="0" err="1"/>
              <a:t>Btu’dur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 err="1"/>
              <a:t>Btu</a:t>
            </a:r>
            <a:r>
              <a:rPr lang="tr-TR" sz="1400" dirty="0"/>
              <a:t>, 1 pound </a:t>
            </a:r>
            <a:r>
              <a:rPr lang="tr-TR" sz="1400" dirty="0" smtClean="0"/>
              <a:t>suyun sıcaklığını </a:t>
            </a:r>
            <a:r>
              <a:rPr lang="tr-TR" sz="1400" dirty="0"/>
              <a:t>1 </a:t>
            </a:r>
            <a:r>
              <a:rPr lang="tr-TR" sz="1400" dirty="0" err="1"/>
              <a:t>Fahrenheit</a:t>
            </a:r>
            <a:r>
              <a:rPr lang="tr-TR" sz="1400" dirty="0"/>
              <a:t> yükselten ısı miktarıdır. Kalori ve </a:t>
            </a:r>
            <a:r>
              <a:rPr lang="tr-TR" sz="1400" dirty="0" err="1"/>
              <a:t>Btu’nun</a:t>
            </a:r>
            <a:r>
              <a:rPr lang="tr-TR" sz="1400" dirty="0"/>
              <a:t> </a:t>
            </a:r>
            <a:r>
              <a:rPr lang="tr-TR" sz="1400" dirty="0" smtClean="0"/>
              <a:t>açıklamalarının benzerliklerine </a:t>
            </a:r>
            <a:r>
              <a:rPr lang="tr-TR" sz="1400" dirty="0"/>
              <a:t>dikkat edin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Bir klimanın 12000 </a:t>
            </a:r>
            <a:r>
              <a:rPr lang="tr-TR" sz="1400" dirty="0" err="1"/>
              <a:t>Btu</a:t>
            </a:r>
            <a:r>
              <a:rPr lang="tr-TR" sz="1400" dirty="0"/>
              <a:t> iklimlendirme hızında olduğunun söylendiğini </a:t>
            </a:r>
            <a:r>
              <a:rPr lang="tr-TR" sz="1400" dirty="0" smtClean="0"/>
              <a:t>duymuş olabilirsiniz.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hiçbir anlam ifade etmez! </a:t>
            </a:r>
            <a:r>
              <a:rPr lang="tr-TR" sz="1400" dirty="0" smtClean="0"/>
              <a:t>Klimanın kullanım </a:t>
            </a:r>
            <a:r>
              <a:rPr lang="tr-TR" sz="1400" dirty="0"/>
              <a:t>süresi </a:t>
            </a:r>
            <a:r>
              <a:rPr lang="tr-TR" sz="1400" dirty="0" smtClean="0"/>
              <a:t>dolmadan önce 12000 </a:t>
            </a:r>
            <a:r>
              <a:rPr lang="tr-TR" sz="1400" dirty="0" err="1"/>
              <a:t>Btu’luk</a:t>
            </a:r>
            <a:r>
              <a:rPr lang="tr-TR" sz="1400" dirty="0"/>
              <a:t> ısı enerjisi </a:t>
            </a:r>
            <a:r>
              <a:rPr lang="tr-TR" sz="1400" dirty="0" smtClean="0"/>
              <a:t>alışverişi yapabildiğini </a:t>
            </a:r>
            <a:r>
              <a:rPr lang="tr-TR" sz="1400" dirty="0"/>
              <a:t>mi sanıyoruz? Hayır. Aslında, </a:t>
            </a:r>
            <a:r>
              <a:rPr lang="tr-TR" sz="1400" dirty="0" smtClean="0"/>
              <a:t>oranı saatte </a:t>
            </a:r>
            <a:r>
              <a:rPr lang="tr-TR" sz="1400" dirty="0"/>
              <a:t>12000 </a:t>
            </a:r>
            <a:r>
              <a:rPr lang="tr-TR" sz="1400" dirty="0" err="1"/>
              <a:t>Btu’dur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 </a:t>
            </a:r>
            <a:r>
              <a:rPr lang="tr-TR" sz="1400" dirty="0"/>
              <a:t>Son iki kelime genellikle ihmal edilir muhtemelen nedeni </a:t>
            </a:r>
            <a:r>
              <a:rPr lang="tr-TR" sz="1400" dirty="0" smtClean="0"/>
              <a:t>az sayıda </a:t>
            </a:r>
            <a:r>
              <a:rPr lang="tr-TR" sz="1400" dirty="0"/>
              <a:t>insanın </a:t>
            </a:r>
            <a:r>
              <a:rPr lang="tr-TR" sz="1400" dirty="0" err="1"/>
              <a:t>Btu’nun</a:t>
            </a:r>
            <a:r>
              <a:rPr lang="tr-TR" sz="1400" dirty="0"/>
              <a:t> anlamını bilmesidir.</a:t>
            </a:r>
          </a:p>
        </p:txBody>
      </p:sp>
    </p:spTree>
    <p:extLst>
      <p:ext uri="{BB962C8B-B14F-4D97-AF65-F5344CB8AC3E}">
        <p14:creationId xmlns:p14="http://schemas.microsoft.com/office/powerpoint/2010/main" val="14019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7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BÖLÜM7</Template>
  <TotalTime>18</TotalTime>
  <Words>464</Words>
  <Application>Microsoft Office PowerPoint</Application>
  <PresentationFormat>Ekran Gösterisi (16:9)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BÖLÜM7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2017-01-30T08:55:03Z</dcterms:created>
  <dcterms:modified xsi:type="dcterms:W3CDTF">2017-01-31T08:02:20Z</dcterms:modified>
</cp:coreProperties>
</file>