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İçerik Yer Tutucusu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algn="just" eaLnBrk="1" hangingPunct="1"/>
            <a:endParaRPr lang="tr-TR" sz="2200" smtClean="0"/>
          </a:p>
          <a:p>
            <a:pPr algn="just" eaLnBrk="1" hangingPunct="1"/>
            <a:endParaRPr lang="tr-TR" sz="2200" smtClean="0"/>
          </a:p>
          <a:p>
            <a:pPr algn="just" eaLnBrk="1" hangingPunct="1"/>
            <a:r>
              <a:rPr lang="tr-TR" sz="2200" smtClean="0"/>
              <a:t>Anadolu’da çok yaygın olan kukla oyunu da Şamanizm kalıntısı olarak yağmur yağdırmak için kuklanın kullanılmasıyla bağlantılıdır.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/>
            <a:r>
              <a:rPr lang="tr-TR" sz="2400" smtClean="0"/>
              <a:t>Anadolu’da çok bilinen körebe oyununun çok eskilerde başrahip olan kişinin keçi kılığına girmesi ve bir günah keçisi araması, birine dokununca da “yandın” diye bağırması, o kişinin gerçekten kurban olarak yakılması ritüelinin kalıntısı olabileceği söylenmektedir.</a:t>
            </a:r>
            <a:endParaRPr lang="tr-TR" sz="2200" smtClean="0"/>
          </a:p>
        </p:txBody>
      </p:sp>
      <p:sp>
        <p:nvSpPr>
          <p:cNvPr id="18435" name="3 Metin kutusu"/>
          <p:cNvSpPr txBox="1">
            <a:spLocks noChangeArrowheads="1"/>
          </p:cNvSpPr>
          <p:nvPr/>
        </p:nvSpPr>
        <p:spPr bwMode="auto">
          <a:xfrm>
            <a:off x="6934200" y="5943600"/>
            <a:ext cx="167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Sol, 2005</a:t>
            </a:r>
          </a:p>
        </p:txBody>
      </p:sp>
      <p:sp>
        <p:nvSpPr>
          <p:cNvPr id="18436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4185AE-7283-41E1-B287-37FDB7C92BCB}" type="slidenum">
              <a:rPr lang="tr-TR" smtClean="0"/>
              <a:pPr/>
              <a:t>1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2 İçerik Yer Tutucusu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sz="2200" smtClean="0"/>
              <a:t>		</a:t>
            </a:r>
          </a:p>
          <a:p>
            <a:pPr algn="just" eaLnBrk="1" hangingPunct="1">
              <a:buFontTx/>
              <a:buNone/>
            </a:pPr>
            <a:r>
              <a:rPr lang="tr-TR" sz="2200" smtClean="0"/>
              <a:t>		</a:t>
            </a:r>
          </a:p>
          <a:p>
            <a:pPr algn="just" eaLnBrk="1" hangingPunct="1">
              <a:buFontTx/>
              <a:buNone/>
            </a:pPr>
            <a:r>
              <a:rPr lang="tr-TR" sz="2200" smtClean="0"/>
              <a:t>		İnsanın ilerdeki yaşamında yararlı olacak </a:t>
            </a:r>
            <a:r>
              <a:rPr lang="tr-TR" sz="2200" b="1" i="1" smtClean="0"/>
              <a:t>bilgi,</a:t>
            </a:r>
            <a:r>
              <a:rPr lang="tr-TR" sz="2200" smtClean="0"/>
              <a:t> </a:t>
            </a:r>
            <a:r>
              <a:rPr lang="tr-TR" sz="2200" b="1" i="1" smtClean="0"/>
              <a:t>beceri</a:t>
            </a:r>
            <a:r>
              <a:rPr lang="tr-TR" sz="2200" smtClean="0"/>
              <a:t>, </a:t>
            </a:r>
            <a:r>
              <a:rPr lang="tr-TR" sz="2200" b="1" i="1" smtClean="0"/>
              <a:t>alışkanlık</a:t>
            </a:r>
            <a:r>
              <a:rPr lang="tr-TR" sz="2200" smtClean="0"/>
              <a:t> ve </a:t>
            </a:r>
            <a:r>
              <a:rPr lang="tr-TR" sz="2200" b="1" i="1" smtClean="0"/>
              <a:t>yaşantıları</a:t>
            </a:r>
            <a:r>
              <a:rPr lang="tr-TR" sz="2200" smtClean="0"/>
              <a:t> oyun etkinlikleriyle elde edip, geliştirdiği görüşü araştırmacıların hemen hemen hepsi tarafından kabul görmüştür.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 Bu açıdan bakıldığında; oyunlar çocuklar için toplumsal davranış kalıplarının pratik olarak denendiği en uygun ortamı sağlamaktadır. Bourdieu’nun (2006), toplumun devamlılığı için kritik bir önemi bulunduğunu söylediği </a:t>
            </a:r>
            <a:r>
              <a:rPr lang="tr-TR" sz="2200" b="1" i="1" smtClean="0"/>
              <a:t>“edinilmiş yatkınlıkların”</a:t>
            </a:r>
            <a:r>
              <a:rPr lang="tr-TR" sz="2200" smtClean="0"/>
              <a:t> birçoğu çocuk oyunlarında kazanılmaktadır. </a:t>
            </a:r>
          </a:p>
        </p:txBody>
      </p:sp>
      <p:sp>
        <p:nvSpPr>
          <p:cNvPr id="1945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FDCDA7-5400-4E6F-BD35-71F81CF77691}" type="slidenum">
              <a:rPr lang="tr-TR" smtClean="0"/>
              <a:pPr/>
              <a:t>2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 smtClean="0"/>
              <a:t>Günümüzde oyun daha önemli</a:t>
            </a:r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5257800"/>
          </a:xfrm>
        </p:spPr>
        <p:txBody>
          <a:bodyPr/>
          <a:lstStyle/>
          <a:p>
            <a:pPr algn="just"/>
            <a:r>
              <a:rPr lang="tr-TR" sz="2200" smtClean="0"/>
              <a:t>Çağımız, insanları hareketsizliğe sevk eden bir yaşam ortamı sunmaktadır.</a:t>
            </a:r>
          </a:p>
          <a:p>
            <a:pPr algn="just"/>
            <a:endParaRPr lang="tr-TR" sz="2200" smtClean="0"/>
          </a:p>
          <a:p>
            <a:r>
              <a:rPr lang="tr-TR" sz="2200" smtClean="0"/>
              <a:t>Yaratıcılığa imkân vermeyen teknolojik donanımlar,</a:t>
            </a:r>
          </a:p>
          <a:p>
            <a:endParaRPr lang="tr-TR" sz="2200" smtClean="0"/>
          </a:p>
          <a:p>
            <a:r>
              <a:rPr lang="tr-TR" sz="2200" smtClean="0"/>
              <a:t>betonlaşmış çevre,</a:t>
            </a:r>
          </a:p>
          <a:p>
            <a:endParaRPr lang="tr-TR" sz="2200" smtClean="0"/>
          </a:p>
          <a:p>
            <a:r>
              <a:rPr lang="tr-TR" sz="2200" smtClean="0"/>
              <a:t>her yere araçla gitme alışkanlığı,</a:t>
            </a:r>
          </a:p>
          <a:p>
            <a:endParaRPr lang="tr-TR" sz="2200" smtClean="0"/>
          </a:p>
          <a:p>
            <a:r>
              <a:rPr lang="tr-TR" sz="2200" smtClean="0"/>
              <a:t>yürüyen merdivenler,</a:t>
            </a:r>
          </a:p>
          <a:p>
            <a:endParaRPr lang="tr-TR" sz="2200" smtClean="0"/>
          </a:p>
          <a:p>
            <a:pPr algn="just"/>
            <a:r>
              <a:rPr lang="tr-TR" sz="2200" smtClean="0"/>
              <a:t>uzaktan kumandalı ev araçları insanları her geçen gün hareketsizliğe sevk etmektedir.</a:t>
            </a:r>
          </a:p>
          <a:p>
            <a:endParaRPr lang="tr-TR" sz="2200" smtClean="0"/>
          </a:p>
        </p:txBody>
      </p:sp>
      <p:sp>
        <p:nvSpPr>
          <p:cNvPr id="20484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F031C6-CE65-4033-901F-4DC7046C3507}" type="slidenum">
              <a:rPr lang="tr-TR" smtClean="0"/>
              <a:pPr/>
              <a:t>3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İçerik Yer Tutucusu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791200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200" smtClean="0"/>
              <a:t>		</a:t>
            </a:r>
          </a:p>
          <a:p>
            <a:pPr algn="just">
              <a:buFontTx/>
              <a:buNone/>
            </a:pPr>
            <a:r>
              <a:rPr lang="tr-TR" sz="2200" smtClean="0"/>
              <a:t>		Bugün </a:t>
            </a:r>
            <a:r>
              <a:rPr lang="tr-TR" sz="2200" b="1" i="1" smtClean="0"/>
              <a:t>apartman dairelerinde</a:t>
            </a:r>
            <a:r>
              <a:rPr lang="tr-TR" sz="2200" smtClean="0"/>
              <a:t>, </a:t>
            </a:r>
            <a:r>
              <a:rPr lang="tr-TR" sz="2200" b="1" i="1" smtClean="0"/>
              <a:t>kalabalık okul ve kreşlerde yaşayan,</a:t>
            </a:r>
            <a:r>
              <a:rPr lang="tr-TR" sz="2200" smtClean="0"/>
              <a:t> </a:t>
            </a:r>
            <a:r>
              <a:rPr lang="tr-TR" sz="2200" b="1" i="1" smtClean="0"/>
              <a:t>sınırlı olarak hareket imkânı bulan, zamanının büyük bir kısmını kapalı alanlarda geçiren </a:t>
            </a:r>
            <a:r>
              <a:rPr lang="tr-TR" sz="2200" smtClean="0"/>
              <a:t>çocuklar; yeterli oyun alanı bulamamaktadırlar.</a:t>
            </a:r>
          </a:p>
          <a:p>
            <a:pPr algn="just">
              <a:buFontTx/>
              <a:buNone/>
            </a:pPr>
            <a:endParaRPr lang="tr-TR" sz="2200" smtClean="0"/>
          </a:p>
          <a:p>
            <a:pPr algn="just">
              <a:buFontTx/>
              <a:buNone/>
            </a:pPr>
            <a:r>
              <a:rPr lang="tr-TR" sz="2200" smtClean="0"/>
              <a:t>		“</a:t>
            </a:r>
            <a:r>
              <a:rPr lang="tr-TR" sz="2200" b="1" i="1" smtClean="0"/>
              <a:t>Oyunla hemen hemen herşeyi öğretmek mümkündür.”</a:t>
            </a:r>
          </a:p>
          <a:p>
            <a:pPr algn="just">
              <a:buFontTx/>
              <a:buNone/>
            </a:pPr>
            <a:endParaRPr lang="tr-TR" sz="2200" smtClean="0"/>
          </a:p>
          <a:p>
            <a:pPr algn="just">
              <a:buFontTx/>
              <a:buNone/>
            </a:pPr>
            <a:r>
              <a:rPr lang="tr-TR" sz="2200" smtClean="0"/>
              <a:t>		Çocuk, oyun içerisinde deneyim kazanmakta, taktikler geliştirmekte, düşünüp çözüm yolları üretmekte ve çeşitli kararlar almaktadır. Böylece, kazandırılmak istenen beceriler, değerler ve kazanımlar oyun içerisinde kolaylıkla kazandırılabilmektedir.</a:t>
            </a:r>
          </a:p>
        </p:txBody>
      </p:sp>
      <p:sp>
        <p:nvSpPr>
          <p:cNvPr id="2150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6DE43A-1C2F-477E-92E3-64F27AC39628}" type="slidenum">
              <a:rPr lang="tr-TR" smtClean="0"/>
              <a:pPr/>
              <a:t>4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2 İçerik Yer Tutucusu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200" smtClean="0"/>
              <a:t>		</a:t>
            </a:r>
          </a:p>
          <a:p>
            <a:pPr algn="just">
              <a:buFontTx/>
              <a:buNone/>
            </a:pPr>
            <a:endParaRPr lang="tr-TR" sz="2400" smtClean="0"/>
          </a:p>
          <a:p>
            <a:pPr algn="just">
              <a:buFontTx/>
              <a:buNone/>
            </a:pPr>
            <a:r>
              <a:rPr lang="tr-TR" sz="2400" smtClean="0"/>
              <a:t>		Oyun içerisinde daha rahat davranan çocuk, zayıf yönlerini kavrayarak; yeteneklerini, gerçek kişiliğini, bilgi düzeyini daha yalın ve gerçekçi bir şekilde ortaya çıkarır.</a:t>
            </a:r>
          </a:p>
          <a:p>
            <a:pPr algn="just">
              <a:buFontTx/>
              <a:buNone/>
            </a:pPr>
            <a:endParaRPr lang="tr-TR" sz="2400" smtClean="0"/>
          </a:p>
          <a:p>
            <a:pPr algn="just">
              <a:buFontTx/>
              <a:buNone/>
            </a:pPr>
            <a:r>
              <a:rPr lang="tr-TR" sz="2400" smtClean="0"/>
              <a:t>		Oyun, çocuğun </a:t>
            </a:r>
            <a:r>
              <a:rPr lang="tr-TR" sz="2400" b="1" i="1" smtClean="0"/>
              <a:t>psikomotor (devinişsel)</a:t>
            </a:r>
            <a:r>
              <a:rPr lang="tr-TR" sz="2400" smtClean="0"/>
              <a:t>, </a:t>
            </a:r>
            <a:r>
              <a:rPr lang="tr-TR" sz="2400" b="1" i="1" smtClean="0"/>
              <a:t>zihinsel (bilişsel) ve duyuşsal</a:t>
            </a:r>
            <a:r>
              <a:rPr lang="tr-TR" sz="2400" smtClean="0"/>
              <a:t> gelişiminde hayati bir öneme sahiptir.</a:t>
            </a:r>
          </a:p>
          <a:p>
            <a:pPr algn="just">
              <a:buFontTx/>
              <a:buNone/>
            </a:pPr>
            <a:endParaRPr lang="tr-TR" sz="2400" smtClean="0"/>
          </a:p>
          <a:p>
            <a:pPr algn="just">
              <a:buFontTx/>
              <a:buNone/>
            </a:pPr>
            <a:r>
              <a:rPr lang="tr-TR" sz="2400" smtClean="0"/>
              <a:t>		Oyun, aynı zamanda bireyin </a:t>
            </a:r>
            <a:r>
              <a:rPr lang="tr-TR" sz="2400" b="1" i="1" smtClean="0"/>
              <a:t>ahlaki (moral)</a:t>
            </a:r>
            <a:r>
              <a:rPr lang="tr-TR" sz="2400" smtClean="0"/>
              <a:t> gelişimini sağlayan önemli bir olgudur (Çamlıyer, 2001).</a:t>
            </a:r>
          </a:p>
          <a:p>
            <a:pPr>
              <a:buFontTx/>
              <a:buNone/>
            </a:pPr>
            <a:endParaRPr lang="tr-TR" sz="2400" smtClean="0"/>
          </a:p>
          <a:p>
            <a:pPr>
              <a:buFontTx/>
              <a:buNone/>
            </a:pPr>
            <a:r>
              <a:rPr lang="tr-TR" sz="2400" smtClean="0"/>
              <a:t>		</a:t>
            </a:r>
            <a:endParaRPr lang="tr-TR" sz="2200" smtClean="0"/>
          </a:p>
        </p:txBody>
      </p:sp>
      <p:sp>
        <p:nvSpPr>
          <p:cNvPr id="2253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23F6DB-6ACE-45B0-8379-668D1C637F57}" type="slidenum">
              <a:rPr lang="tr-TR" smtClean="0"/>
              <a:pPr/>
              <a:t>5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15963"/>
          </a:xfrm>
        </p:spPr>
        <p:txBody>
          <a:bodyPr/>
          <a:lstStyle/>
          <a:p>
            <a:r>
              <a:rPr lang="tr-TR" sz="2800" b="1" smtClean="0"/>
              <a:t>OYUN SINIFLAMALARI</a:t>
            </a:r>
            <a:br>
              <a:rPr lang="tr-TR" sz="2800" b="1" smtClean="0"/>
            </a:br>
            <a:endParaRPr lang="tr-TR" sz="2800" b="1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/>
          <a:lstStyle/>
          <a:p>
            <a:pPr algn="just">
              <a:buFontTx/>
              <a:buNone/>
              <a:defRPr/>
            </a:pPr>
            <a:r>
              <a:rPr lang="tr-TR" sz="2200" dirty="0" smtClean="0"/>
              <a:t>		</a:t>
            </a:r>
          </a:p>
          <a:p>
            <a:pPr algn="just">
              <a:buFontTx/>
              <a:buNone/>
              <a:defRPr/>
            </a:pPr>
            <a:r>
              <a:rPr lang="tr-TR" sz="2200" dirty="0" smtClean="0"/>
              <a:t>		Oyun farklı yaş dönemlerine göre değişiklik gösterir. 2 yaşından sonra çocuklar yaşantılarının farklı yönlerini yansıtan dramatik oyunlara yönelirler. Çocukların oyun dönemlerini şöyle sıralayabiliriz:</a:t>
            </a:r>
          </a:p>
          <a:p>
            <a:pPr algn="just">
              <a:buFontTx/>
              <a:buNone/>
              <a:defRPr/>
            </a:pPr>
            <a:endParaRPr lang="tr-TR" sz="2200" dirty="0" smtClean="0"/>
          </a:p>
          <a:p>
            <a:pPr algn="just">
              <a:buFontTx/>
              <a:buNone/>
              <a:defRPr/>
            </a:pPr>
            <a:endParaRPr lang="tr-TR" sz="2200" dirty="0" smtClean="0"/>
          </a:p>
          <a:p>
            <a:pPr marL="457200" indent="-457200" algn="just">
              <a:buFontTx/>
              <a:buAutoNum type="arabicPeriod"/>
              <a:defRPr/>
            </a:pPr>
            <a:r>
              <a:rPr lang="tr-TR" sz="2200" b="1" i="1" dirty="0" smtClean="0"/>
              <a:t>Tek başına oyun: </a:t>
            </a:r>
            <a:r>
              <a:rPr lang="tr-TR" sz="2200" dirty="0" smtClean="0"/>
              <a:t>Başlangıçta çocuklar için mümkün olan tek oyundur. Bu oyun biçiminde çocuklar arkadaşları ile birlikte oynama girişiminde bulunmazlar.</a:t>
            </a:r>
          </a:p>
          <a:p>
            <a:pPr marL="457200" indent="-457200" algn="just">
              <a:buFontTx/>
              <a:buAutoNum type="arabicPeriod"/>
              <a:defRPr/>
            </a:pPr>
            <a:endParaRPr lang="tr-TR" sz="2200" dirty="0" smtClean="0"/>
          </a:p>
          <a:p>
            <a:pPr marL="457200" indent="-457200" algn="just">
              <a:buFontTx/>
              <a:buAutoNum type="arabicPeriod"/>
              <a:defRPr/>
            </a:pPr>
            <a:r>
              <a:rPr lang="tr-TR" sz="2200" b="1" i="1" dirty="0" smtClean="0"/>
              <a:t>Başka bir oyunu izleme: </a:t>
            </a:r>
            <a:r>
              <a:rPr lang="tr-TR" sz="2200" dirty="0" smtClean="0"/>
              <a:t>Tek başına oyun evresinden sonra gelir. Bu evrede çocuklar diğer çocuklarla ilişki kurmadan sadece onların oyun oynamasını izler.</a:t>
            </a:r>
            <a:endParaRPr lang="tr-TR" sz="2200" dirty="0"/>
          </a:p>
        </p:txBody>
      </p:sp>
      <p:sp>
        <p:nvSpPr>
          <p:cNvPr id="23556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BD200A-06E3-4DEE-BA07-67C1AEE1A458}" type="slidenum">
              <a:rPr lang="tr-TR" smtClean="0"/>
              <a:pPr/>
              <a:t>6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2 İçerik Yer Tutucusu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200" smtClean="0"/>
              <a:t>	</a:t>
            </a:r>
          </a:p>
          <a:p>
            <a:pPr algn="just">
              <a:buFontTx/>
              <a:buNone/>
            </a:pPr>
            <a:endParaRPr lang="tr-TR" sz="2200" smtClean="0"/>
          </a:p>
          <a:p>
            <a:pPr algn="just">
              <a:buFontTx/>
              <a:buNone/>
            </a:pPr>
            <a:r>
              <a:rPr lang="tr-TR" sz="2200" b="1" i="1" smtClean="0"/>
              <a:t>3. Paralel oyun: </a:t>
            </a:r>
            <a:r>
              <a:rPr lang="tr-TR" sz="2200" smtClean="0"/>
              <a:t>Aynı oyun malzemesini kullanan çocukların yan yana oynamalarına karşın faaliyetlerini bağımsız sürdürmeleridir.</a:t>
            </a:r>
          </a:p>
          <a:p>
            <a:pPr algn="just">
              <a:buFontTx/>
              <a:buNone/>
            </a:pPr>
            <a:endParaRPr lang="tr-TR" sz="2200" smtClean="0"/>
          </a:p>
          <a:p>
            <a:pPr algn="just">
              <a:buFontTx/>
              <a:buNone/>
            </a:pPr>
            <a:endParaRPr lang="tr-TR" sz="2200" smtClean="0"/>
          </a:p>
          <a:p>
            <a:pPr algn="just">
              <a:buFontTx/>
              <a:buNone/>
            </a:pPr>
            <a:r>
              <a:rPr lang="tr-TR" sz="2200" b="1" i="1" smtClean="0"/>
              <a:t>4. İşbirliğine dayalı kurallı oyun: </a:t>
            </a:r>
            <a:r>
              <a:rPr lang="tr-TR" sz="2200" smtClean="0"/>
              <a:t>İşbirliğine dayalı kurallı oyunda amaç; topluca organize olmak belirli bir sonuca ulaşmaktır. </a:t>
            </a:r>
          </a:p>
        </p:txBody>
      </p:sp>
      <p:sp>
        <p:nvSpPr>
          <p:cNvPr id="24579" name="3 Dikdörtgen"/>
          <p:cNvSpPr>
            <a:spLocks noChangeArrowheads="1"/>
          </p:cNvSpPr>
          <p:nvPr/>
        </p:nvSpPr>
        <p:spPr bwMode="auto">
          <a:xfrm>
            <a:off x="6781800" y="6096000"/>
            <a:ext cx="164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Yavuzer, 1997</a:t>
            </a:r>
          </a:p>
        </p:txBody>
      </p:sp>
      <p:sp>
        <p:nvSpPr>
          <p:cNvPr id="24580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79069C-481C-4762-8D0D-0058F1326D7D}" type="slidenum">
              <a:rPr lang="tr-TR" smtClean="0"/>
              <a:pPr/>
              <a:t>7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143000"/>
          </a:xfrm>
        </p:spPr>
        <p:txBody>
          <a:bodyPr/>
          <a:lstStyle/>
          <a:p>
            <a:pPr algn="just"/>
            <a:r>
              <a:rPr lang="tr-TR" sz="2200" b="1" i="1" smtClean="0"/>
              <a:t>Gelişim kuramcılarından Piaget oyunları şu üç başlık altında ele almıştır:</a:t>
            </a:r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200" b="1" smtClean="0"/>
              <a:t>		</a:t>
            </a:r>
          </a:p>
          <a:p>
            <a:pPr algn="just">
              <a:buFontTx/>
              <a:buNone/>
            </a:pPr>
            <a:endParaRPr lang="tr-TR" sz="2200" b="1" smtClean="0"/>
          </a:p>
          <a:p>
            <a:pPr algn="just">
              <a:buFontTx/>
              <a:buNone/>
            </a:pPr>
            <a:r>
              <a:rPr lang="tr-TR" sz="2200" b="1" smtClean="0"/>
              <a:t>		1)Alıştırma oyunları: </a:t>
            </a:r>
            <a:r>
              <a:rPr lang="tr-TR" sz="2200" smtClean="0"/>
              <a:t>Bu oyunlar çocukların gelişiminde duyusal motor dönem olarak isimlendirilen doğumdan yaklaşık iki yaşına kadar olan bölüme uyar. </a:t>
            </a:r>
          </a:p>
          <a:p>
            <a:pPr algn="just">
              <a:buFontTx/>
              <a:buNone/>
            </a:pPr>
            <a:endParaRPr lang="tr-TR" sz="2200" smtClean="0"/>
          </a:p>
          <a:p>
            <a:pPr algn="just">
              <a:buFontTx/>
              <a:buNone/>
            </a:pPr>
            <a:endParaRPr lang="tr-TR" sz="2200" smtClean="0"/>
          </a:p>
          <a:p>
            <a:pPr algn="just">
              <a:buFontTx/>
              <a:buNone/>
            </a:pPr>
            <a:r>
              <a:rPr lang="tr-TR" sz="2200" smtClean="0"/>
              <a:t>		Bu dönemde bebekler yavaş yavaş hareket etmeye başlamıştır ve zihinsel gelişimde ise çevreden beş duyusu ile aldığı uyaranları birleştirip, sınıflandırmaya çalışmaktadır. Bebek  çıngırağının rengini ve sesini alır ve sınıflandırır. </a:t>
            </a:r>
          </a:p>
          <a:p>
            <a:pPr algn="just"/>
            <a:endParaRPr lang="tr-TR" sz="2200" smtClean="0"/>
          </a:p>
        </p:txBody>
      </p:sp>
      <p:sp>
        <p:nvSpPr>
          <p:cNvPr id="25604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91C007-35B4-4AF5-B105-C72887650D8E}" type="slidenum">
              <a:rPr lang="tr-TR" smtClean="0"/>
              <a:pPr/>
              <a:t>8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Ekran Gösterisi (4:3)</PresentationFormat>
  <Paragraphs>70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Slayt 1</vt:lpstr>
      <vt:lpstr>Slayt 2</vt:lpstr>
      <vt:lpstr>Günümüzde oyun daha önemli</vt:lpstr>
      <vt:lpstr>Slayt 4</vt:lpstr>
      <vt:lpstr>Slayt 5</vt:lpstr>
      <vt:lpstr>OYUN SINIFLAMALARI </vt:lpstr>
      <vt:lpstr>Slayt 7</vt:lpstr>
      <vt:lpstr>Gelişim kuramcılarından Piaget oyunları şu üç başlık altında ele almıştır: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NEŞE ŞAHİN</dc:creator>
  <cp:lastModifiedBy>NEŞE ŞAHİN</cp:lastModifiedBy>
  <cp:revision>1</cp:revision>
  <dcterms:created xsi:type="dcterms:W3CDTF">2019-12-26T08:24:59Z</dcterms:created>
  <dcterms:modified xsi:type="dcterms:W3CDTF">2019-12-26T08:25:52Z</dcterms:modified>
</cp:coreProperties>
</file>