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3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1D41-DB29-43BD-B657-FF81CACFE5D3}" type="datetimeFigureOut">
              <a:rPr lang="tr-TR" smtClean="0"/>
              <a:pPr/>
              <a:t>21.05.2013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8466-D89E-4C1A-8249-10FC66FA4A2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Kefir</a:t>
            </a:r>
            <a:endParaRPr lang="tr-T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44623"/>
          <a:ext cx="9144001" cy="6934200"/>
        </p:xfrm>
        <a:graphic>
          <a:graphicData uri="http://schemas.openxmlformats.org/drawingml/2006/table">
            <a:tbl>
              <a:tblPr/>
              <a:tblGrid>
                <a:gridCol w="1250352"/>
                <a:gridCol w="1696069"/>
                <a:gridCol w="1330999"/>
                <a:gridCol w="1415957"/>
                <a:gridCol w="1354393"/>
                <a:gridCol w="2096231"/>
              </a:tblGrid>
              <a:tr h="107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Lactococci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Lactobacilli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Leuconostocs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Yeasts and moulds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Acetic acid bacteria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Others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L. lactis</a:t>
                      </a:r>
                      <a:r>
                        <a:rPr lang="en-US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subsp. </a:t>
                      </a:r>
                      <a:r>
                        <a:rPr lang="en-US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lactis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kefir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Leu. mesenteroides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subsp.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mesenteroides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Bretannomyces anomalus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Acetobacter aceti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Streptococcus thermophilus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2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L.lactis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subsp.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cremoris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kefiranofaciens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Leu. mesenteroides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subsp. 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cremoris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Candida colliculosa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A. rasens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Enterococcus durans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L. lactis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subsp.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lactis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biovar.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diacetylactis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kefirgranum 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(recently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Lb. kefiranofaciens var. kefirgranum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Leu. mesenteroides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subsp. 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dextranicum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C. friedrichii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A. pasteurianus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E. faecium 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L. filant</a:t>
                      </a:r>
                      <a:endParaRPr lang="tr-TR" sz="11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parakefir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C. kefyr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Bifidobacterium animalis 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subsp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. animalis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acidophilus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C. holmii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brevis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C. valida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casei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C. inconspicua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helveticus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C. maris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delbrueckii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C. pseudotropilactis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rhamnosus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C. tenuis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fermentum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C. albicans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gasseri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Cryptococcus kefyr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paracasei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subsp.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pseudoplantarum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Debarymyces hansenii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paracasei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subsp.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tolurans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Issatchenkia orientalis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paracasei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subsp.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paracasei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Kluyveromyces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marxianus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var.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fragilis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delbrueckii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subsp.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bulgaricus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K.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marxianus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var.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lactis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cellobiosus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K.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marxianus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var.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marxianus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pracasei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subsp.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alactosus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Mycotorula lactis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plantarum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M. lactosa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viridescens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Pichia fermentans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fructivorans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Saccharomyces cerevisiae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hilgardii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Lb. paraplantarum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S.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dairenis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S.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exigus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S.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unisporus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S.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turicensis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Torulaspora delbrus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T. delbrueckii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Zygosaccharomyces florentinus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Geotrichum candidum </a:t>
                      </a:r>
                      <a:r>
                        <a:rPr lang="fr-FR" sz="1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(possibly contaminant)</a:t>
                      </a:r>
                      <a:endParaRPr lang="tr-TR" sz="11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Kefir biyokimyası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Asetaldehit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Asetoin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Diasetil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Etanol</a:t>
            </a:r>
          </a:p>
          <a:p>
            <a:endParaRPr lang="tr-TR" dirty="0"/>
          </a:p>
          <a:p>
            <a:r>
              <a:rPr lang="tr-TR" dirty="0" smtClean="0"/>
              <a:t>Asetik asit </a:t>
            </a:r>
          </a:p>
          <a:p>
            <a:endParaRPr lang="tr-TR" dirty="0"/>
          </a:p>
          <a:p>
            <a:r>
              <a:rPr lang="tr-TR" dirty="0" smtClean="0"/>
              <a:t>Karbon dioksit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Kefir biyokimyası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Serbest aminoasitler</a:t>
            </a:r>
          </a:p>
          <a:p>
            <a:endParaRPr lang="tr-TR" dirty="0"/>
          </a:p>
          <a:p>
            <a:r>
              <a:rPr lang="el-GR" dirty="0" smtClean="0"/>
              <a:t>α</a:t>
            </a:r>
            <a:r>
              <a:rPr lang="tr-TR" dirty="0" smtClean="0"/>
              <a:t>-</a:t>
            </a:r>
            <a:r>
              <a:rPr lang="tr-TR" dirty="0" err="1" smtClean="0"/>
              <a:t>laktalbumin</a:t>
            </a:r>
            <a:r>
              <a:rPr lang="tr-TR" dirty="0" smtClean="0"/>
              <a:t> ve </a:t>
            </a:r>
            <a:r>
              <a:rPr lang="el-GR" dirty="0" smtClean="0"/>
              <a:t>β</a:t>
            </a:r>
            <a:r>
              <a:rPr lang="tr-TR" dirty="0" smtClean="0"/>
              <a:t>-kazein </a:t>
            </a:r>
            <a:r>
              <a:rPr lang="el-GR" dirty="0" smtClean="0"/>
              <a:t>α</a:t>
            </a:r>
            <a:r>
              <a:rPr lang="tr-TR" dirty="0" smtClean="0"/>
              <a:t>-kazeinden daha hızlı </a:t>
            </a:r>
            <a:r>
              <a:rPr lang="tr-TR" dirty="0" err="1" smtClean="0"/>
              <a:t>degradasyona</a:t>
            </a:r>
            <a:r>
              <a:rPr lang="tr-TR" dirty="0" smtClean="0"/>
              <a:t> uğrar</a:t>
            </a:r>
          </a:p>
          <a:p>
            <a:endParaRPr lang="tr-TR" dirty="0"/>
          </a:p>
          <a:p>
            <a:r>
              <a:rPr lang="tr-TR" dirty="0" err="1" smtClean="0"/>
              <a:t>Treonin</a:t>
            </a:r>
            <a:r>
              <a:rPr lang="tr-TR" dirty="0" smtClean="0"/>
              <a:t>, serin, </a:t>
            </a:r>
            <a:r>
              <a:rPr lang="tr-TR" dirty="0" err="1" smtClean="0"/>
              <a:t>alanin</a:t>
            </a:r>
            <a:r>
              <a:rPr lang="tr-TR" dirty="0" smtClean="0"/>
              <a:t>, </a:t>
            </a:r>
            <a:r>
              <a:rPr lang="tr-TR" dirty="0" err="1" smtClean="0"/>
              <a:t>lisin</a:t>
            </a:r>
            <a:r>
              <a:rPr lang="tr-TR" dirty="0" smtClean="0"/>
              <a:t>, amonyak üretimi</a:t>
            </a:r>
          </a:p>
          <a:p>
            <a:endParaRPr lang="tr-TR" dirty="0"/>
          </a:p>
          <a:p>
            <a:r>
              <a:rPr lang="tr-TR" dirty="0" err="1" smtClean="0"/>
              <a:t>Glutamik</a:t>
            </a:r>
            <a:r>
              <a:rPr lang="tr-TR" dirty="0" smtClean="0"/>
              <a:t> asit azalırken gamma </a:t>
            </a:r>
            <a:r>
              <a:rPr lang="tr-TR" dirty="0" err="1" smtClean="0"/>
              <a:t>bütirik</a:t>
            </a:r>
            <a:r>
              <a:rPr lang="tr-TR" dirty="0" smtClean="0"/>
              <a:t> asit (GABA) artış gösterir </a:t>
            </a:r>
          </a:p>
          <a:p>
            <a:endParaRPr lang="tr-TR" dirty="0"/>
          </a:p>
          <a:p>
            <a:r>
              <a:rPr lang="tr-TR" dirty="0" smtClean="0"/>
              <a:t>GABA kan basıncını düzenleyici etkiye sahiptir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Kefir üretimi</a:t>
            </a:r>
            <a:endParaRPr lang="tr-TR" dirty="0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827584" y="1772850"/>
            <a:ext cx="6840760" cy="4608477"/>
            <a:chOff x="1237" y="673"/>
            <a:chExt cx="8100" cy="6120"/>
          </a:xfrm>
        </p:grpSpPr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1237" y="1348"/>
              <a:ext cx="8100" cy="5445"/>
              <a:chOff x="1237" y="2452"/>
              <a:chExt cx="8100" cy="5445"/>
            </a:xfrm>
          </p:grpSpPr>
          <p:grpSp>
            <p:nvGrpSpPr>
              <p:cNvPr id="23573" name="Group 21"/>
              <p:cNvGrpSpPr>
                <a:grpSpLocks/>
              </p:cNvGrpSpPr>
              <p:nvPr/>
            </p:nvGrpSpPr>
            <p:grpSpPr bwMode="auto">
              <a:xfrm>
                <a:off x="1237" y="2452"/>
                <a:ext cx="4093" cy="2925"/>
                <a:chOff x="1237" y="2452"/>
                <a:chExt cx="4093" cy="2925"/>
              </a:xfrm>
            </p:grpSpPr>
            <p:sp>
              <p:nvSpPr>
                <p:cNvPr id="2358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237" y="2452"/>
                  <a:ext cx="1260" cy="7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</a:t>
                  </a:r>
                  <a:r>
                    <a:rPr kumimoji="0" lang="tr-T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Yeniden kullanım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(</a:t>
                  </a:r>
                  <a:r>
                    <a:rPr kumimoji="0" lang="tr-T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%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2-10 )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8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857" y="2497"/>
                  <a:ext cx="2473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Isıl</a:t>
                  </a:r>
                  <a:r>
                    <a:rPr kumimoji="0" lang="tr-TR" sz="1400" b="1" i="0" u="none" strike="noStrike" cap="none" normalizeH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işlem görmüş süt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8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857" y="3217"/>
                  <a:ext cx="198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 </a:t>
                  </a:r>
                  <a:r>
                    <a:rPr kumimoji="0" lang="en-US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Fermenta</a:t>
                  </a:r>
                  <a:r>
                    <a:rPr kumimoji="0" lang="tr-TR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syo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n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(24 h, 20-25 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Futura Lt BT"/>
                      <a:ea typeface="Times New Roman" pitchFamily="18" charset="0"/>
                      <a:cs typeface="Arial" pitchFamily="34" charset="0"/>
                    </a:rPr>
                    <a:t>°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C)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8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857" y="4117"/>
                  <a:ext cx="198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   </a:t>
                  </a:r>
                  <a:r>
                    <a:rPr kumimoji="0" lang="tr-T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Süzme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8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317" y="4837"/>
                  <a:ext cx="288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Kefir </a:t>
                  </a:r>
                  <a:r>
                    <a:rPr kumimoji="0" lang="tr-T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danesi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   Kefir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80" name="Line 28"/>
                <p:cNvSpPr>
                  <a:spLocks noChangeShapeType="1"/>
                </p:cNvSpPr>
                <p:nvPr/>
              </p:nvSpPr>
              <p:spPr bwMode="auto">
                <a:xfrm>
                  <a:off x="3757" y="2967"/>
                  <a:ext cx="0" cy="2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79" name="Line 27"/>
                <p:cNvSpPr>
                  <a:spLocks noChangeShapeType="1"/>
                </p:cNvSpPr>
                <p:nvPr/>
              </p:nvSpPr>
              <p:spPr bwMode="auto">
                <a:xfrm>
                  <a:off x="3757" y="3937"/>
                  <a:ext cx="0" cy="2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7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7" y="4477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77" name="Line 25"/>
                <p:cNvSpPr>
                  <a:spLocks noChangeShapeType="1"/>
                </p:cNvSpPr>
                <p:nvPr/>
              </p:nvSpPr>
              <p:spPr bwMode="auto">
                <a:xfrm>
                  <a:off x="3757" y="4477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7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972" y="510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75" name="Line 23"/>
                <p:cNvSpPr>
                  <a:spLocks noChangeShapeType="1"/>
                </p:cNvSpPr>
                <p:nvPr/>
              </p:nvSpPr>
              <p:spPr bwMode="auto">
                <a:xfrm>
                  <a:off x="1919" y="3498"/>
                  <a:ext cx="38" cy="16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74" name="Line 22"/>
                <p:cNvSpPr>
                  <a:spLocks noChangeShapeType="1"/>
                </p:cNvSpPr>
                <p:nvPr/>
              </p:nvSpPr>
              <p:spPr bwMode="auto">
                <a:xfrm>
                  <a:off x="2317" y="2752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23558" name="Group 6"/>
              <p:cNvGrpSpPr>
                <a:grpSpLocks/>
              </p:cNvGrpSpPr>
              <p:nvPr/>
            </p:nvGrpSpPr>
            <p:grpSpPr bwMode="auto">
              <a:xfrm>
                <a:off x="5737" y="2497"/>
                <a:ext cx="3600" cy="5400"/>
                <a:chOff x="4477" y="6817"/>
                <a:chExt cx="3600" cy="5400"/>
              </a:xfrm>
            </p:grpSpPr>
            <p:sp>
              <p:nvSpPr>
                <p:cNvPr id="235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017" y="6817"/>
                  <a:ext cx="30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Isıl işlem uygulanmış süt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7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017" y="7357"/>
                  <a:ext cx="216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 </a:t>
                  </a:r>
                  <a:r>
                    <a:rPr kumimoji="0" lang="en-US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Fermenta</a:t>
                  </a:r>
                  <a:r>
                    <a:rPr kumimoji="0" lang="tr-TR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sy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on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(24 h, 20-25 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Futura Lt BT"/>
                      <a:ea typeface="Times New Roman" pitchFamily="18" charset="0"/>
                      <a:cs typeface="Arial" pitchFamily="34" charset="0"/>
                    </a:rPr>
                    <a:t>°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C)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17" y="8257"/>
                  <a:ext cx="21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    </a:t>
                  </a:r>
                  <a:r>
                    <a:rPr kumimoji="0" lang="tr-T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Süzme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6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477" y="8977"/>
                  <a:ext cx="342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  Kefir            </a:t>
                  </a:r>
                  <a:r>
                    <a:rPr kumimoji="0" lang="tr-T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Ana kültür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                            (</a:t>
                  </a:r>
                  <a:r>
                    <a:rPr kumimoji="0" lang="tr-T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%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1-3)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6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917" y="10057"/>
                  <a:ext cx="21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Pastörize süt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737" y="10777"/>
                  <a:ext cx="234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    </a:t>
                  </a:r>
                  <a:r>
                    <a:rPr kumimoji="0" lang="en-US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Fermenta</a:t>
                  </a:r>
                  <a:r>
                    <a:rPr kumimoji="0" lang="tr-TR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syon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(12-18 h, 20-25 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Futura Lt BT"/>
                      <a:ea typeface="Times New Roman" pitchFamily="18" charset="0"/>
                      <a:cs typeface="Arial" pitchFamily="34" charset="0"/>
                    </a:rPr>
                    <a:t>°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C)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917" y="11677"/>
                  <a:ext cx="21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       Kefir</a:t>
                  </a:r>
                  <a:endParaRPr kumimoji="0" lang="en-US" sz="2000" b="1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65" name="Line 13"/>
                <p:cNvSpPr>
                  <a:spLocks noChangeShapeType="1"/>
                </p:cNvSpPr>
                <p:nvPr/>
              </p:nvSpPr>
              <p:spPr bwMode="auto">
                <a:xfrm>
                  <a:off x="5917" y="7192"/>
                  <a:ext cx="0" cy="2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64" name="Line 12"/>
                <p:cNvSpPr>
                  <a:spLocks noChangeShapeType="1"/>
                </p:cNvSpPr>
                <p:nvPr/>
              </p:nvSpPr>
              <p:spPr bwMode="auto">
                <a:xfrm>
                  <a:off x="5917" y="8077"/>
                  <a:ext cx="0" cy="2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63" name="Line 11"/>
                <p:cNvSpPr>
                  <a:spLocks noChangeShapeType="1"/>
                </p:cNvSpPr>
                <p:nvPr/>
              </p:nvSpPr>
              <p:spPr bwMode="auto">
                <a:xfrm>
                  <a:off x="6817" y="9807"/>
                  <a:ext cx="0" cy="2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62" name="Line 10"/>
                <p:cNvSpPr>
                  <a:spLocks noChangeShapeType="1"/>
                </p:cNvSpPr>
                <p:nvPr/>
              </p:nvSpPr>
              <p:spPr bwMode="auto">
                <a:xfrm>
                  <a:off x="6817" y="10527"/>
                  <a:ext cx="0" cy="2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61" name="Line 9"/>
                <p:cNvSpPr>
                  <a:spLocks noChangeShapeType="1"/>
                </p:cNvSpPr>
                <p:nvPr/>
              </p:nvSpPr>
              <p:spPr bwMode="auto">
                <a:xfrm>
                  <a:off x="6817" y="11427"/>
                  <a:ext cx="0" cy="2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6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197" y="8622"/>
                  <a:ext cx="660" cy="3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59" name="Line 7"/>
                <p:cNvSpPr>
                  <a:spLocks noChangeShapeType="1"/>
                </p:cNvSpPr>
                <p:nvPr/>
              </p:nvSpPr>
              <p:spPr bwMode="auto">
                <a:xfrm>
                  <a:off x="5872" y="8617"/>
                  <a:ext cx="585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000" b="1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1237" y="673"/>
              <a:ext cx="7200" cy="54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a)						b)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899592" y="260648"/>
            <a:ext cx="7056784" cy="6048672"/>
            <a:chOff x="1957" y="877"/>
            <a:chExt cx="8460" cy="9092"/>
          </a:xfrm>
        </p:grpSpPr>
        <p:grpSp>
          <p:nvGrpSpPr>
            <p:cNvPr id="27652" name="Group 4"/>
            <p:cNvGrpSpPr>
              <a:grpSpLocks/>
            </p:cNvGrpSpPr>
            <p:nvPr/>
          </p:nvGrpSpPr>
          <p:grpSpPr bwMode="auto">
            <a:xfrm>
              <a:off x="1957" y="1777"/>
              <a:ext cx="8460" cy="8192"/>
              <a:chOff x="1777" y="1777"/>
              <a:chExt cx="8460" cy="8192"/>
            </a:xfrm>
          </p:grpSpPr>
          <p:grpSp>
            <p:nvGrpSpPr>
              <p:cNvPr id="27653" name="Group 5"/>
              <p:cNvGrpSpPr>
                <a:grpSpLocks/>
              </p:cNvGrpSpPr>
              <p:nvPr/>
            </p:nvGrpSpPr>
            <p:grpSpPr bwMode="auto">
              <a:xfrm>
                <a:off x="1777" y="1777"/>
                <a:ext cx="8460" cy="8192"/>
                <a:chOff x="1777" y="1777"/>
                <a:chExt cx="8460" cy="8192"/>
              </a:xfrm>
            </p:grpSpPr>
            <p:sp>
              <p:nvSpPr>
                <p:cNvPr id="2765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57" y="1777"/>
                  <a:ext cx="594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Isıl işlem uygulanmış süt (90 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Futura Lt BT" charset="0"/>
                      <a:cs typeface="Arial" pitchFamily="34" charset="0"/>
                    </a:rPr>
                    <a:t>°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C, 30 </a:t>
                  </a:r>
                  <a:r>
                    <a:rPr kumimoji="0" lang="tr-TR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min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) + kefir danesi (5%, w/v)</a:t>
                  </a: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297" y="2497"/>
                  <a:ext cx="288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Ferment</a:t>
                  </a:r>
                  <a:r>
                    <a:rPr kumimoji="0" lang="tr-TR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asyon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(18 h, 22 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Futura Lt BT" charset="0"/>
                      <a:cs typeface="Arial" pitchFamily="34" charset="0"/>
                    </a:rPr>
                    <a:t>°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C) </a:t>
                  </a: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017" y="3217"/>
                  <a:ext cx="12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Filtrasyon</a:t>
                  </a: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997" y="3217"/>
                  <a:ext cx="162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Kefir danesi</a:t>
                  </a: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57" y="3937"/>
                  <a:ext cx="21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Ön-fermente süt</a:t>
                  </a: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97" y="4657"/>
                  <a:ext cx="288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     İkinci </a:t>
                  </a:r>
                  <a:r>
                    <a:rPr kumimoji="0" lang="tr-TR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fermentasyon</a:t>
                  </a: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957" y="5557"/>
                  <a:ext cx="216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Ön-fermente kefir</a:t>
                  </a: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737" y="5557"/>
                  <a:ext cx="4500" cy="1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Isıl işlem görmüş süt+ Ön-fermente kefir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(90 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Futura Lt BT" charset="0"/>
                      <a:cs typeface="Arial" pitchFamily="34" charset="0"/>
                    </a:rPr>
                    <a:t>°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C, 30 </a:t>
                  </a:r>
                  <a:r>
                    <a:rPr kumimoji="0" lang="tr-TR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min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)            (%5, v/v)</a:t>
                  </a: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777" y="6997"/>
                  <a:ext cx="3420" cy="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Laktik kültür     Yoğurt kültürü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(%2, v/v)           (%0.5, v/v)</a:t>
                  </a: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7" y="6997"/>
                  <a:ext cx="3420" cy="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Laktük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kültür          Yoğurt kültürü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(2%, v/v)                  (0.5%, v/v)</a:t>
                  </a: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77" y="8077"/>
                  <a:ext cx="8280" cy="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tr-TR" sz="1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Fermenta</a:t>
                  </a:r>
                  <a:r>
                    <a:rPr kumimoji="0" lang="tr-TR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sy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on        Fermenta</a:t>
                  </a:r>
                  <a:r>
                    <a:rPr kumimoji="0" lang="tr-TR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sy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on                       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Ferment</a:t>
                  </a:r>
                  <a:r>
                    <a:rPr kumimoji="0" lang="tr-TR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asyon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    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    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Fermenta</a:t>
                  </a:r>
                  <a:r>
                    <a:rPr kumimoji="0" lang="tr-TR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syo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n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(18 h, 25 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Futura Lt BT" charset="0"/>
                      <a:cs typeface="Arial" pitchFamily="34" charset="0"/>
                    </a:rPr>
                    <a:t>°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C)         (18 h, 37 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Futura Lt BT" charset="0"/>
                      <a:cs typeface="Arial" pitchFamily="34" charset="0"/>
                    </a:rPr>
                    <a:t>°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C)                       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 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 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(18 h, 25 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Futura Lt BT" charset="0"/>
                      <a:cs typeface="Arial" pitchFamily="34" charset="0"/>
                    </a:rPr>
                    <a:t>°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C)        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          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(18 h, 37 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Futura Lt BT" charset="0"/>
                      <a:cs typeface="Arial" pitchFamily="34" charset="0"/>
                    </a:rPr>
                    <a:t>°</a:t>
                  </a:r>
                  <a:r>
                    <a:rPr kumimoji="0" lang="fr-F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C)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777" y="9157"/>
                  <a:ext cx="828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 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tr-TR" sz="1400" dirty="0">
                      <a:solidFill>
                        <a:srgbClr val="FFFF00"/>
                      </a:solidFill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lang="tr-TR" sz="1400" dirty="0" smtClean="0">
                      <a:solidFill>
                        <a:srgbClr val="FFFF00"/>
                      </a:solidFill>
                      <a:latin typeface="Calibri" pitchFamily="34" charset="0"/>
                      <a:cs typeface="Arial" pitchFamily="34" charset="0"/>
                    </a:rPr>
                    <a:t>           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tr-TR" sz="1400" dirty="0">
                      <a:solidFill>
                        <a:srgbClr val="FFFF00"/>
                      </a:solidFill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lang="tr-TR" sz="1400" dirty="0" smtClean="0">
                      <a:solidFill>
                        <a:srgbClr val="FFFF00"/>
                      </a:solidFill>
                      <a:latin typeface="Calibri" pitchFamily="34" charset="0"/>
                      <a:cs typeface="Arial" pitchFamily="34" charset="0"/>
                    </a:rPr>
                    <a:t>           </a:t>
                  </a:r>
                  <a:r>
                    <a:rPr kumimoji="0" lang="tr-TR" sz="140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Kefir                        Kefir                                             Kefir                               Kefir</a:t>
                  </a:r>
                  <a:endParaRPr kumimoji="0" lang="tr-TR" sz="1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tr-TR" sz="1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r-TR" sz="240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66" name="Line 18"/>
                <p:cNvSpPr>
                  <a:spLocks noChangeShapeType="1"/>
                </p:cNvSpPr>
                <p:nvPr/>
              </p:nvSpPr>
              <p:spPr bwMode="auto">
                <a:xfrm>
                  <a:off x="5737" y="2239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67" name="Line 19"/>
                <p:cNvSpPr>
                  <a:spLocks noChangeShapeType="1"/>
                </p:cNvSpPr>
                <p:nvPr/>
              </p:nvSpPr>
              <p:spPr bwMode="auto">
                <a:xfrm>
                  <a:off x="5737" y="2857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68" name="Line 20"/>
                <p:cNvSpPr>
                  <a:spLocks noChangeShapeType="1"/>
                </p:cNvSpPr>
                <p:nvPr/>
              </p:nvSpPr>
              <p:spPr bwMode="auto">
                <a:xfrm>
                  <a:off x="5737" y="3577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69" name="Line 21"/>
                <p:cNvSpPr>
                  <a:spLocks noChangeShapeType="1"/>
                </p:cNvSpPr>
                <p:nvPr/>
              </p:nvSpPr>
              <p:spPr bwMode="auto">
                <a:xfrm>
                  <a:off x="5737" y="4297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7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937" y="5017"/>
                  <a:ext cx="180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71" name="Line 23"/>
                <p:cNvSpPr>
                  <a:spLocks noChangeShapeType="1"/>
                </p:cNvSpPr>
                <p:nvPr/>
              </p:nvSpPr>
              <p:spPr bwMode="auto">
                <a:xfrm>
                  <a:off x="5737" y="5017"/>
                  <a:ext cx="180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7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317" y="6277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73" name="Line 25"/>
                <p:cNvSpPr>
                  <a:spLocks noChangeShapeType="1"/>
                </p:cNvSpPr>
                <p:nvPr/>
              </p:nvSpPr>
              <p:spPr bwMode="auto">
                <a:xfrm>
                  <a:off x="3037" y="6277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74" name="Line 26"/>
                <p:cNvSpPr>
                  <a:spLocks noChangeShapeType="1"/>
                </p:cNvSpPr>
                <p:nvPr/>
              </p:nvSpPr>
              <p:spPr bwMode="auto">
                <a:xfrm>
                  <a:off x="2649" y="8134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75" name="Line 27"/>
                <p:cNvSpPr>
                  <a:spLocks noChangeShapeType="1"/>
                </p:cNvSpPr>
                <p:nvPr/>
              </p:nvSpPr>
              <p:spPr bwMode="auto">
                <a:xfrm>
                  <a:off x="4045" y="8134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76" name="Line 28"/>
                <p:cNvSpPr>
                  <a:spLocks noChangeShapeType="1"/>
                </p:cNvSpPr>
                <p:nvPr/>
              </p:nvSpPr>
              <p:spPr bwMode="auto">
                <a:xfrm>
                  <a:off x="6748" y="8134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77" name="Line 29"/>
                <p:cNvSpPr>
                  <a:spLocks noChangeShapeType="1"/>
                </p:cNvSpPr>
                <p:nvPr/>
              </p:nvSpPr>
              <p:spPr bwMode="auto">
                <a:xfrm>
                  <a:off x="8580" y="824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78" name="Line 30"/>
                <p:cNvSpPr>
                  <a:spLocks noChangeShapeType="1"/>
                </p:cNvSpPr>
                <p:nvPr/>
              </p:nvSpPr>
              <p:spPr bwMode="auto">
                <a:xfrm>
                  <a:off x="2677" y="9589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79" name="Line 31"/>
                <p:cNvSpPr>
                  <a:spLocks noChangeShapeType="1"/>
                </p:cNvSpPr>
                <p:nvPr/>
              </p:nvSpPr>
              <p:spPr bwMode="auto">
                <a:xfrm>
                  <a:off x="4297" y="9609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80" name="Line 32"/>
                <p:cNvSpPr>
                  <a:spLocks noChangeShapeType="1"/>
                </p:cNvSpPr>
                <p:nvPr/>
              </p:nvSpPr>
              <p:spPr bwMode="auto">
                <a:xfrm>
                  <a:off x="6836" y="9609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81" name="Line 33"/>
                <p:cNvSpPr>
                  <a:spLocks noChangeShapeType="1"/>
                </p:cNvSpPr>
                <p:nvPr/>
              </p:nvSpPr>
              <p:spPr bwMode="auto">
                <a:xfrm>
                  <a:off x="8667" y="9609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8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6817" y="6277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83" name="Line 35"/>
                <p:cNvSpPr>
                  <a:spLocks noChangeShapeType="1"/>
                </p:cNvSpPr>
                <p:nvPr/>
              </p:nvSpPr>
              <p:spPr bwMode="auto">
                <a:xfrm>
                  <a:off x="7537" y="6277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 sz="240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6142" y="3472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4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7685" name="Text Box 37"/>
            <p:cNvSpPr txBox="1">
              <a:spLocks noChangeArrowheads="1"/>
            </p:cNvSpPr>
            <p:nvPr/>
          </p:nvSpPr>
          <p:spPr bwMode="auto">
            <a:xfrm>
              <a:off x="4117" y="877"/>
              <a:ext cx="34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40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Ön </a:t>
              </a:r>
              <a:r>
                <a:rPr kumimoji="0" lang="tr-TR" sz="140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fermentasyon</a:t>
              </a:r>
              <a:endParaRPr kumimoji="0" lang="tr-T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Kımız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Kısrak sütünden elde edilen alkolik süt ürünü</a:t>
            </a:r>
          </a:p>
          <a:p>
            <a:endParaRPr lang="tr-TR" dirty="0"/>
          </a:p>
          <a:p>
            <a:r>
              <a:rPr lang="tr-TR" dirty="0" smtClean="0"/>
              <a:t>Ana mikroorganizma kaynağı tütsülenmiş kısrak derisi </a:t>
            </a:r>
          </a:p>
          <a:p>
            <a:endParaRPr lang="tr-TR" dirty="0"/>
          </a:p>
          <a:p>
            <a:r>
              <a:rPr lang="tr-TR" dirty="0" smtClean="0"/>
              <a:t>Kızım üretimi yaz başı ile sonbahar sonu arasındadır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Kımız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Bir sonraki yıla kadar kımız </a:t>
            </a:r>
            <a:r>
              <a:rPr lang="tr-TR" dirty="0" err="1" smtClean="0"/>
              <a:t>starteri</a:t>
            </a:r>
            <a:r>
              <a:rPr lang="tr-TR" dirty="0" smtClean="0"/>
              <a:t> cam şişede bekletilir</a:t>
            </a:r>
          </a:p>
          <a:p>
            <a:endParaRPr lang="tr-TR" dirty="0"/>
          </a:p>
          <a:p>
            <a:r>
              <a:rPr lang="tr-TR" dirty="0" smtClean="0"/>
              <a:t>Yeniden aktivasyon için kımız </a:t>
            </a:r>
            <a:r>
              <a:rPr lang="tr-TR" dirty="0" err="1" smtClean="0"/>
              <a:t>starterinin</a:t>
            </a:r>
            <a:r>
              <a:rPr lang="tr-TR" dirty="0" smtClean="0"/>
              <a:t> 24 saat süre ile oda sıcaklığında tutulması gereklidir</a:t>
            </a:r>
          </a:p>
          <a:p>
            <a:endParaRPr lang="tr-TR" dirty="0"/>
          </a:p>
          <a:p>
            <a:r>
              <a:rPr lang="tr-TR" dirty="0" smtClean="0"/>
              <a:t>Kımız </a:t>
            </a:r>
            <a:r>
              <a:rPr lang="tr-TR" dirty="0" err="1" smtClean="0"/>
              <a:t>starteri</a:t>
            </a:r>
            <a:r>
              <a:rPr lang="tr-TR" dirty="0" smtClean="0"/>
              <a:t> ilave edildikten sonra süt 1 saat hızla karıştırılarak sisteme hava girişi sağlanır (maya gelişimi için)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Kımız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Kımız üretiminde kısrak sütü yerine inek sütü kullanıldığından bileşim ayarlaması gereklidir</a:t>
            </a:r>
          </a:p>
          <a:p>
            <a:endParaRPr lang="tr-TR" dirty="0"/>
          </a:p>
          <a:p>
            <a:r>
              <a:rPr lang="tr-TR" dirty="0" smtClean="0"/>
              <a:t>Kazein içeriği azaltılmalı dır (</a:t>
            </a:r>
            <a:r>
              <a:rPr lang="tr-TR" dirty="0" err="1" smtClean="0"/>
              <a:t>membran</a:t>
            </a:r>
            <a:r>
              <a:rPr lang="tr-TR" dirty="0" smtClean="0"/>
              <a:t> teknolojisi ya da su ile seyreltme ile)</a:t>
            </a:r>
          </a:p>
          <a:p>
            <a:endParaRPr lang="tr-TR" dirty="0"/>
          </a:p>
          <a:p>
            <a:r>
              <a:rPr lang="tr-TR" dirty="0" err="1" smtClean="0"/>
              <a:t>Peyniraltı</a:t>
            </a:r>
            <a:r>
              <a:rPr lang="tr-TR" dirty="0" smtClean="0"/>
              <a:t> suyu tozu ya da </a:t>
            </a:r>
            <a:r>
              <a:rPr lang="tr-TR" dirty="0" err="1" smtClean="0"/>
              <a:t>konsantratı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Glikoz, </a:t>
            </a:r>
            <a:r>
              <a:rPr lang="tr-TR" dirty="0" err="1" smtClean="0"/>
              <a:t>sakkaroz</a:t>
            </a:r>
            <a:r>
              <a:rPr lang="tr-TR" dirty="0" smtClean="0"/>
              <a:t> ya da hidrolize laktoz ilave edilir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Kımız mikrobiyolojisi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Laktobasiller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Laktozu fermente eden mayalar</a:t>
            </a:r>
          </a:p>
          <a:p>
            <a:endParaRPr lang="tr-TR" dirty="0"/>
          </a:p>
          <a:p>
            <a:r>
              <a:rPr lang="tr-TR" dirty="0" smtClean="0"/>
              <a:t>Laktozu ve/veya karbonhidratı fermente edemeyen mayalar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28673" name="Group 1"/>
          <p:cNvGrpSpPr>
            <a:grpSpLocks/>
          </p:cNvGrpSpPr>
          <p:nvPr/>
        </p:nvGrpSpPr>
        <p:grpSpPr bwMode="auto">
          <a:xfrm>
            <a:off x="899592" y="80789"/>
            <a:ext cx="7200800" cy="6732587"/>
            <a:chOff x="1597" y="1597"/>
            <a:chExt cx="8820" cy="10602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1907" y="2149"/>
              <a:ext cx="8510" cy="10050"/>
              <a:chOff x="1907" y="2149"/>
              <a:chExt cx="8510" cy="10050"/>
            </a:xfrm>
          </p:grpSpPr>
          <p:sp>
            <p:nvSpPr>
              <p:cNvPr id="28716" name="Text Box 44"/>
              <p:cNvSpPr txBox="1">
                <a:spLocks noChangeArrowheads="1"/>
              </p:cNvSpPr>
              <p:nvPr/>
            </p:nvSpPr>
            <p:spPr bwMode="auto">
              <a:xfrm>
                <a:off x="1957" y="2149"/>
                <a:ext cx="25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Taze kısrak sütü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5" name="Text Box 43"/>
              <p:cNvSpPr txBox="1">
                <a:spLocks noChangeArrowheads="1"/>
              </p:cNvSpPr>
              <p:nvPr/>
            </p:nvSpPr>
            <p:spPr bwMode="auto">
              <a:xfrm>
                <a:off x="1957" y="2813"/>
                <a:ext cx="2340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Isı uygulaması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(90-92 °C, 2-3 </a:t>
                </a:r>
                <a:r>
                  <a:rPr kumimoji="0" lang="tr-TR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dk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4" name="Text Box 42"/>
              <p:cNvSpPr txBox="1">
                <a:spLocks noChangeArrowheads="1"/>
              </p:cNvSpPr>
              <p:nvPr/>
            </p:nvSpPr>
            <p:spPr bwMode="auto">
              <a:xfrm>
                <a:off x="1907" y="3769"/>
                <a:ext cx="25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Starter ilavesi 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%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30)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3" name="Text Box 41"/>
              <p:cNvSpPr txBox="1">
                <a:spLocks noChangeArrowheads="1"/>
              </p:cNvSpPr>
              <p:nvPr/>
            </p:nvSpPr>
            <p:spPr bwMode="auto">
              <a:xfrm>
                <a:off x="1957" y="4693"/>
                <a:ext cx="1980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Karıştırma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2" name="Text Box 40"/>
              <p:cNvSpPr txBox="1">
                <a:spLocks noChangeArrowheads="1"/>
              </p:cNvSpPr>
              <p:nvPr/>
            </p:nvSpPr>
            <p:spPr bwMode="auto">
              <a:xfrm>
                <a:off x="1957" y="5233"/>
                <a:ext cx="2462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İnkübasyon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(25-26 °C, 2-3 </a:t>
                </a: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saat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1" name="Text Box 39"/>
              <p:cNvSpPr txBox="1">
                <a:spLocks noChangeArrowheads="1"/>
              </p:cNvSpPr>
              <p:nvPr/>
            </p:nvSpPr>
            <p:spPr bwMode="auto">
              <a:xfrm>
                <a:off x="1957" y="6133"/>
                <a:ext cx="1980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Şişeleme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0" name="Text Box 38"/>
              <p:cNvSpPr txBox="1">
                <a:spLocks noChangeArrowheads="1"/>
              </p:cNvSpPr>
              <p:nvPr/>
            </p:nvSpPr>
            <p:spPr bwMode="auto">
              <a:xfrm>
                <a:off x="1957" y="6709"/>
                <a:ext cx="1980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Dinlendirme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(30-60 </a:t>
                </a:r>
                <a:r>
                  <a:rPr kumimoji="0" lang="tr-TR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dk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9" name="Text Box 37"/>
              <p:cNvSpPr txBox="1">
                <a:spLocks noChangeArrowheads="1"/>
              </p:cNvSpPr>
              <p:nvPr/>
            </p:nvSpPr>
            <p:spPr bwMode="auto">
              <a:xfrm>
                <a:off x="1957" y="7548"/>
                <a:ext cx="1980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Soğutma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(4-6 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Futura Lt BT"/>
                    <a:ea typeface="Times New Roman" pitchFamily="18" charset="0"/>
                    <a:cs typeface="Arial" pitchFamily="34" charset="0"/>
                  </a:rPr>
                  <a:t>°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C)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8" name="Text Box 36"/>
              <p:cNvSpPr txBox="1">
                <a:spLocks noChangeArrowheads="1"/>
              </p:cNvSpPr>
              <p:nvPr/>
            </p:nvSpPr>
            <p:spPr bwMode="auto">
              <a:xfrm>
                <a:off x="1957" y="8449"/>
                <a:ext cx="1980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Depolama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 haftaya kadar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7" name="Line 35"/>
              <p:cNvSpPr>
                <a:spLocks noChangeShapeType="1"/>
              </p:cNvSpPr>
              <p:nvPr/>
            </p:nvSpPr>
            <p:spPr bwMode="auto">
              <a:xfrm>
                <a:off x="2937" y="2549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706" name="Line 34"/>
              <p:cNvSpPr>
                <a:spLocks noChangeShapeType="1"/>
              </p:cNvSpPr>
              <p:nvPr/>
            </p:nvSpPr>
            <p:spPr bwMode="auto">
              <a:xfrm>
                <a:off x="2937" y="3511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705" name="Line 33"/>
              <p:cNvSpPr>
                <a:spLocks noChangeShapeType="1"/>
              </p:cNvSpPr>
              <p:nvPr/>
            </p:nvSpPr>
            <p:spPr bwMode="auto">
              <a:xfrm>
                <a:off x="2927" y="4489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704" name="Line 32"/>
              <p:cNvSpPr>
                <a:spLocks noChangeShapeType="1"/>
              </p:cNvSpPr>
              <p:nvPr/>
            </p:nvSpPr>
            <p:spPr bwMode="auto">
              <a:xfrm>
                <a:off x="2917" y="5029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703" name="Line 31"/>
              <p:cNvSpPr>
                <a:spLocks noChangeShapeType="1"/>
              </p:cNvSpPr>
              <p:nvPr/>
            </p:nvSpPr>
            <p:spPr bwMode="auto">
              <a:xfrm>
                <a:off x="2907" y="5881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702" name="Line 30"/>
              <p:cNvSpPr>
                <a:spLocks noChangeShapeType="1"/>
              </p:cNvSpPr>
              <p:nvPr/>
            </p:nvSpPr>
            <p:spPr bwMode="auto">
              <a:xfrm>
                <a:off x="2897" y="6511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701" name="Line 29"/>
              <p:cNvSpPr>
                <a:spLocks noChangeShapeType="1"/>
              </p:cNvSpPr>
              <p:nvPr/>
            </p:nvSpPr>
            <p:spPr bwMode="auto">
              <a:xfrm>
                <a:off x="2887" y="7369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700" name="Line 28"/>
              <p:cNvSpPr>
                <a:spLocks noChangeShapeType="1"/>
              </p:cNvSpPr>
              <p:nvPr/>
            </p:nvSpPr>
            <p:spPr bwMode="auto">
              <a:xfrm>
                <a:off x="2857" y="8269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699" name="Text Box 27"/>
              <p:cNvSpPr txBox="1">
                <a:spLocks noChangeArrowheads="1"/>
              </p:cNvSpPr>
              <p:nvPr/>
            </p:nvSpPr>
            <p:spPr bwMode="auto">
              <a:xfrm>
                <a:off x="6277" y="2149"/>
                <a:ext cx="34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Modifiye</a:t>
                </a: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inek sütü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8" name="Text Box 26"/>
              <p:cNvSpPr txBox="1">
                <a:spLocks noChangeArrowheads="1"/>
              </p:cNvSpPr>
              <p:nvPr/>
            </p:nvSpPr>
            <p:spPr bwMode="auto">
              <a:xfrm>
                <a:off x="6637" y="3049"/>
                <a:ext cx="25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Şeker ilavesi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%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2.5)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7" name="Text Box 25"/>
              <p:cNvSpPr txBox="1">
                <a:spLocks noChangeArrowheads="1"/>
              </p:cNvSpPr>
              <p:nvPr/>
            </p:nvSpPr>
            <p:spPr bwMode="auto">
              <a:xfrm>
                <a:off x="6637" y="3949"/>
                <a:ext cx="25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Isıl uygulama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(90-92 °C, 2-3 </a:t>
                </a:r>
                <a:r>
                  <a:rPr kumimoji="0" lang="tr-TR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dk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6" name="Text Box 24"/>
              <p:cNvSpPr txBox="1">
                <a:spLocks noChangeArrowheads="1"/>
              </p:cNvSpPr>
              <p:nvPr/>
            </p:nvSpPr>
            <p:spPr bwMode="auto">
              <a:xfrm>
                <a:off x="6637" y="4849"/>
                <a:ext cx="25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Soğutma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g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(26-28 °C)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5" name="Text Box 23"/>
              <p:cNvSpPr txBox="1">
                <a:spLocks noChangeArrowheads="1"/>
              </p:cNvSpPr>
              <p:nvPr/>
            </p:nvSpPr>
            <p:spPr bwMode="auto">
              <a:xfrm>
                <a:off x="6277" y="5749"/>
                <a:ext cx="324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Kültür katımı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(10%)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4" name="Text Box 22"/>
              <p:cNvSpPr txBox="1">
                <a:spLocks noChangeArrowheads="1"/>
              </p:cNvSpPr>
              <p:nvPr/>
            </p:nvSpPr>
            <p:spPr bwMode="auto">
              <a:xfrm>
                <a:off x="6817" y="6649"/>
                <a:ext cx="25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Birinci </a:t>
                </a:r>
                <a:r>
                  <a:rPr kumimoji="0" lang="tr-TR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fermentasyon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(25-26 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Futura Lt BT"/>
                    <a:ea typeface="Times New Roman" pitchFamily="18" charset="0"/>
                    <a:cs typeface="Arial" pitchFamily="34" charset="0"/>
                  </a:rPr>
                  <a:t>°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C, 50-60 </a:t>
                </a:r>
                <a:r>
                  <a:rPr kumimoji="0" lang="tr-TR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dk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3" name="Text Box 21"/>
              <p:cNvSpPr txBox="1">
                <a:spLocks noChangeArrowheads="1"/>
              </p:cNvSpPr>
              <p:nvPr/>
            </p:nvSpPr>
            <p:spPr bwMode="auto">
              <a:xfrm>
                <a:off x="6637" y="7548"/>
                <a:ext cx="25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Karıştırma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(~600 rpm </a:t>
                </a: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/15 </a:t>
                </a:r>
                <a:r>
                  <a:rPr kumimoji="0" lang="tr-TR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dk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2" name="Text Box 20"/>
              <p:cNvSpPr txBox="1">
                <a:spLocks noChangeArrowheads="1"/>
              </p:cNvSpPr>
              <p:nvPr/>
            </p:nvSpPr>
            <p:spPr bwMode="auto">
              <a:xfrm>
                <a:off x="6637" y="8449"/>
                <a:ext cx="25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Soğutma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1" name="Text Box 19"/>
              <p:cNvSpPr txBox="1">
                <a:spLocks noChangeArrowheads="1"/>
              </p:cNvSpPr>
              <p:nvPr/>
            </p:nvSpPr>
            <p:spPr bwMode="auto">
              <a:xfrm>
                <a:off x="6817" y="8989"/>
                <a:ext cx="25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Hızla karıştırma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(15-20 </a:t>
                </a:r>
                <a:r>
                  <a:rPr kumimoji="0" lang="tr-TR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dk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0" name="Text Box 18"/>
              <p:cNvSpPr txBox="1">
                <a:spLocks noChangeArrowheads="1"/>
              </p:cNvSpPr>
              <p:nvPr/>
            </p:nvSpPr>
            <p:spPr bwMode="auto">
              <a:xfrm>
                <a:off x="5917" y="9889"/>
                <a:ext cx="450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İkinci </a:t>
                </a:r>
                <a:r>
                  <a:rPr kumimoji="0" lang="tr-TR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fermentasyon</a:t>
                </a: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(1.5-2 </a:t>
                </a:r>
                <a:r>
                  <a:rPr lang="tr-TR" sz="1400" b="1" dirty="0" smtClean="0">
                    <a:solidFill>
                      <a:srgbClr val="FFFF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saat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(</a:t>
                </a: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20 dakika boyunca 2-3 dakikada bir karıştırma)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88" name="Text Box 16"/>
              <p:cNvSpPr txBox="1">
                <a:spLocks noChangeArrowheads="1"/>
              </p:cNvSpPr>
              <p:nvPr/>
            </p:nvSpPr>
            <p:spPr bwMode="auto">
              <a:xfrm>
                <a:off x="6657" y="11479"/>
                <a:ext cx="25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Storage</a:t>
                </a:r>
                <a:endPara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(4-6 </a:t>
                </a: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Futura Lt BT"/>
                    <a:ea typeface="Times New Roman" pitchFamily="18" charset="0"/>
                    <a:cs typeface="Arial" pitchFamily="34" charset="0"/>
                  </a:rPr>
                  <a:t>°</a:t>
                </a: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C)</a:t>
                </a: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87" name="Line 15"/>
              <p:cNvSpPr>
                <a:spLocks noChangeShapeType="1"/>
              </p:cNvSpPr>
              <p:nvPr/>
            </p:nvSpPr>
            <p:spPr bwMode="auto">
              <a:xfrm>
                <a:off x="7897" y="2791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686" name="Line 14"/>
              <p:cNvSpPr>
                <a:spLocks noChangeShapeType="1"/>
              </p:cNvSpPr>
              <p:nvPr/>
            </p:nvSpPr>
            <p:spPr bwMode="auto">
              <a:xfrm>
                <a:off x="7897" y="3747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>
                <a:off x="7897" y="4611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684" name="Line 12"/>
              <p:cNvSpPr>
                <a:spLocks noChangeShapeType="1"/>
              </p:cNvSpPr>
              <p:nvPr/>
            </p:nvSpPr>
            <p:spPr bwMode="auto">
              <a:xfrm>
                <a:off x="7897" y="5501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683" name="Line 11"/>
              <p:cNvSpPr>
                <a:spLocks noChangeShapeType="1"/>
              </p:cNvSpPr>
              <p:nvPr/>
            </p:nvSpPr>
            <p:spPr bwMode="auto">
              <a:xfrm>
                <a:off x="7897" y="6529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682" name="Line 10"/>
              <p:cNvSpPr>
                <a:spLocks noChangeShapeType="1"/>
              </p:cNvSpPr>
              <p:nvPr/>
            </p:nvSpPr>
            <p:spPr bwMode="auto">
              <a:xfrm>
                <a:off x="7897" y="7329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681" name="Line 9"/>
              <p:cNvSpPr>
                <a:spLocks noChangeShapeType="1"/>
              </p:cNvSpPr>
              <p:nvPr/>
            </p:nvSpPr>
            <p:spPr bwMode="auto">
              <a:xfrm>
                <a:off x="7897" y="8161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680" name="Line 8"/>
              <p:cNvSpPr>
                <a:spLocks noChangeShapeType="1"/>
              </p:cNvSpPr>
              <p:nvPr/>
            </p:nvSpPr>
            <p:spPr bwMode="auto">
              <a:xfrm>
                <a:off x="7897" y="8811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679" name="Line 7"/>
              <p:cNvSpPr>
                <a:spLocks noChangeShapeType="1"/>
              </p:cNvSpPr>
              <p:nvPr/>
            </p:nvSpPr>
            <p:spPr bwMode="auto">
              <a:xfrm>
                <a:off x="7897" y="9709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677" name="Line 5"/>
              <p:cNvSpPr>
                <a:spLocks noChangeShapeType="1"/>
              </p:cNvSpPr>
              <p:nvPr/>
            </p:nvSpPr>
            <p:spPr bwMode="auto">
              <a:xfrm>
                <a:off x="7897" y="11221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 b="1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1597" y="1597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a)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4" name="Text Box 2"/>
            <p:cNvSpPr txBox="1">
              <a:spLocks noChangeArrowheads="1"/>
            </p:cNvSpPr>
            <p:nvPr/>
          </p:nvSpPr>
          <p:spPr bwMode="auto">
            <a:xfrm>
              <a:off x="5917" y="1597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b)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741" name="Rectangle 6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179512" y="6309320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Geleneksel ve modern kımız üretimi</a:t>
            </a:r>
            <a:endParaRPr lang="tr-T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Hafif alkolik</a:t>
            </a:r>
          </a:p>
          <a:p>
            <a:endParaRPr lang="tr-TR" dirty="0"/>
          </a:p>
          <a:p>
            <a:r>
              <a:rPr lang="tr-TR" dirty="0" smtClean="0"/>
              <a:t>Gazlı (</a:t>
            </a:r>
            <a:r>
              <a:rPr lang="tr-TR" dirty="0" err="1" smtClean="0"/>
              <a:t>efervesan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Beyaz ya da yeşilimsi renkli</a:t>
            </a:r>
          </a:p>
          <a:p>
            <a:endParaRPr lang="tr-TR" dirty="0"/>
          </a:p>
          <a:p>
            <a:r>
              <a:rPr lang="tr-TR" dirty="0" smtClean="0"/>
              <a:t>Karnabahar şeklinde </a:t>
            </a:r>
            <a:endParaRPr lang="tr-TR" dirty="0"/>
          </a:p>
          <a:p>
            <a:endParaRPr lang="tr-TR" dirty="0"/>
          </a:p>
        </p:txBody>
      </p:sp>
      <p:pic>
        <p:nvPicPr>
          <p:cNvPr id="1026" name="Picture 2" descr="https://encrypted-tbn3.gstatic.com/images?q=tbn:ANd9GcTf93S6cnu5dAaEBcLqKshRTlXmDmHj1tJqUcdREXv2PeZIJ5f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416179"/>
            <a:ext cx="2961506" cy="2238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Fonksiyonel fermente içecekler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41" y="1909763"/>
            <a:ext cx="8708480" cy="41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38100"/>
            <a:ext cx="740092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Yoğurt </a:t>
            </a:r>
            <a:r>
              <a:rPr lang="tr-TR" dirty="0" smtClean="0">
                <a:solidFill>
                  <a:srgbClr val="FFFF00"/>
                </a:solidFill>
              </a:rPr>
              <a:t>Üretiminde </a:t>
            </a:r>
            <a:r>
              <a:rPr lang="tr-TR" dirty="0" smtClean="0">
                <a:solidFill>
                  <a:srgbClr val="FFFF00"/>
                </a:solidFill>
              </a:rPr>
              <a:t>Kalite Kontrol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HACCP</a:t>
            </a: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349" y="1196974"/>
            <a:ext cx="6647051" cy="566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Türk Gıda Kodeksi Fermente Sütler Tebliği</a:t>
            </a:r>
            <a:endParaRPr lang="tr-TR" dirty="0">
              <a:solidFill>
                <a:srgbClr val="FFFF00"/>
              </a:solidFill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79512" y="1844825"/>
          <a:ext cx="8640959" cy="4720164"/>
        </p:xfrm>
        <a:graphic>
          <a:graphicData uri="http://schemas.openxmlformats.org/drawingml/2006/table">
            <a:tbl>
              <a:tblPr/>
              <a:tblGrid>
                <a:gridCol w="1791451"/>
                <a:gridCol w="1166771"/>
                <a:gridCol w="1324039"/>
                <a:gridCol w="1369726"/>
                <a:gridCol w="1121084"/>
                <a:gridCol w="969965"/>
                <a:gridCol w="897923"/>
              </a:tblGrid>
              <a:tr h="574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400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Fermente Süt Ürünü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Yoğurt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Asidofiluslu Süt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Ayran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Kefir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Kımız</a:t>
                      </a:r>
                      <a:endParaRPr lang="tr-TR" sz="2800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4799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Süt Proteini*</a:t>
                      </a:r>
                      <a:endParaRPr lang="tr-TR" sz="3600" b="1">
                        <a:solidFill>
                          <a:srgbClr val="FFFF00"/>
                        </a:solidFill>
                        <a:latin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(Ağırlıkça %)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En az 2,7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En az 3,0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2,7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2,0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2,7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Süt yağı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(Ağırlıkça %)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fazla 10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En fazla 15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fazla 15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fazla 10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fazla 10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02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Titrasyon asitliği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(Laktik asit olarak ağırlıkça %)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0,3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0,6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fazla 1,5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En az 0,6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0,5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fazla 1,0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0,6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0,7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Etanol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(% hacim/ağırlık)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0,5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20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Toplam Spesifik Mikroorganizma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(kob/g)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 dirty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 dirty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41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Etikette Belirtilen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Toplam İlave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Mikroorganizma (kob/g) **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 dirty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00"/>
                          </a:solidFill>
                          <a:latin typeface="Times New Roman"/>
                        </a:rPr>
                        <a:t>Mayalar (kob/g)</a:t>
                      </a:r>
                      <a:endParaRPr lang="tr-TR" sz="280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tr-TR" sz="28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En az 10</a:t>
                      </a:r>
                      <a:r>
                        <a:rPr lang="tr-TR" sz="1400" b="1" baseline="30000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rün Özellikleri</a:t>
            </a:r>
            <a:endParaRPr kumimoji="0" lang="tr-T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83568" y="1628798"/>
          <a:ext cx="7848872" cy="4215720"/>
        </p:xfrm>
        <a:graphic>
          <a:graphicData uri="http://schemas.openxmlformats.org/drawingml/2006/table">
            <a:tbl>
              <a:tblPr/>
              <a:tblGrid>
                <a:gridCol w="2465568"/>
                <a:gridCol w="5383304"/>
              </a:tblGrid>
              <a:tr h="382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Yağ Oranı</a:t>
                      </a:r>
                      <a:endParaRPr lang="tr-TR" sz="1800" b="1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2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Tam yağlı yoğurt</a:t>
                      </a:r>
                      <a:endParaRPr lang="tr-TR" sz="1800" b="1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</a:rPr>
                        <a:t>süt yağı ≥ % 3,8 </a:t>
                      </a:r>
                      <a:endParaRPr lang="tr-TR" sz="18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2898"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Yarım yağlı yoğurt</a:t>
                      </a:r>
                      <a:endParaRPr lang="tr-TR" sz="1800" b="1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</a:rPr>
                        <a:t>% 2  &gt; süt yağı  ≥ % 1,5</a:t>
                      </a:r>
                      <a:endParaRPr lang="tr-TR" sz="18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2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Yağsız yoğurt</a:t>
                      </a:r>
                      <a:endParaRPr lang="tr-TR" sz="1800" b="1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</a:rPr>
                        <a:t>süt yağı  ≤ % 0,5</a:t>
                      </a:r>
                      <a:endParaRPr lang="tr-TR" sz="18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76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%..... yağlı yoğurt</a:t>
                      </a:r>
                      <a:endParaRPr lang="tr-TR" sz="1800" b="1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</a:rPr>
                        <a:t>Tam yağlı, yarım yağlı ve yağsız yoğurt sınıfları dışında kalan süt yağı</a:t>
                      </a:r>
                      <a:endParaRPr lang="tr-TR" sz="18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2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2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FF00"/>
                          </a:solidFill>
                          <a:latin typeface="Times New Roman"/>
                        </a:rPr>
                        <a:t>Tam yağlı ayran</a:t>
                      </a:r>
                      <a:endParaRPr lang="tr-TR" sz="1800" b="1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</a:rPr>
                        <a:t>süt yağı ≥ % 1,8</a:t>
                      </a:r>
                      <a:endParaRPr lang="tr-TR" sz="18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2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Yarım yağlı ayran</a:t>
                      </a:r>
                      <a:endParaRPr lang="tr-TR" sz="1800" b="1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</a:rPr>
                        <a:t>% 1,2  &gt; süt yağı ≥  % 0,8</a:t>
                      </a:r>
                      <a:endParaRPr lang="tr-TR" sz="18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2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Yağsız ayran</a:t>
                      </a:r>
                      <a:endParaRPr lang="tr-TR" sz="1800" b="1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</a:rPr>
                        <a:t>süt yağı  ≤ % 0,5</a:t>
                      </a:r>
                      <a:endParaRPr lang="tr-TR" sz="18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76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%..... yağlı ayran</a:t>
                      </a:r>
                      <a:endParaRPr lang="tr-TR" sz="1800" b="1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</a:rPr>
                        <a:t>Tam yağlı, yarım yağlı ve yağsız ayran sınıfları dışında kalan süt yağı</a:t>
                      </a:r>
                      <a:endParaRPr lang="tr-TR" sz="18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Yoğurt ve Ayran İçin Yağ Oranları</a:t>
            </a:r>
            <a:endParaRPr kumimoji="0" lang="tr-T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Fiziksel kalite kontrolü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132856"/>
            <a:ext cx="6264275" cy="357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Mikrobiyolojik kalite kontrolleri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Asidik doğası gereği patojenler 24 saatte büyük ölçüde </a:t>
            </a:r>
            <a:r>
              <a:rPr lang="tr-TR" dirty="0" err="1" smtClean="0"/>
              <a:t>inaktive</a:t>
            </a:r>
            <a:r>
              <a:rPr lang="tr-TR" dirty="0" smtClean="0"/>
              <a:t> olmaktadır</a:t>
            </a:r>
          </a:p>
          <a:p>
            <a:endParaRPr lang="tr-TR" dirty="0" smtClean="0"/>
          </a:p>
          <a:p>
            <a:r>
              <a:rPr lang="tr-TR" dirty="0" smtClean="0"/>
              <a:t>Maya </a:t>
            </a:r>
            <a:r>
              <a:rPr lang="tr-TR" dirty="0" err="1" smtClean="0"/>
              <a:t>kontaminasyonu</a:t>
            </a:r>
            <a:r>
              <a:rPr lang="tr-TR" dirty="0" smtClean="0"/>
              <a:t> (</a:t>
            </a:r>
            <a:r>
              <a:rPr lang="tr-TR" i="1" dirty="0" smtClean="0"/>
              <a:t>Kluyveromyces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i="1" dirty="0" smtClean="0"/>
              <a:t>Saccharomyces </a:t>
            </a:r>
            <a:r>
              <a:rPr lang="tr-TR" dirty="0" smtClean="0"/>
              <a:t>türleri)</a:t>
            </a:r>
          </a:p>
          <a:p>
            <a:endParaRPr lang="tr-TR" dirty="0" smtClean="0"/>
          </a:p>
          <a:p>
            <a:r>
              <a:rPr lang="tr-TR" dirty="0" smtClean="0"/>
              <a:t>Küf gelişimi maya gelişimine oranla daha yavaştır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Yoğurtta duyusal değerlendirme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92896"/>
            <a:ext cx="7650736" cy="326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Kompozisyon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Elde edildiği bölgeye göre değişkenlik</a:t>
            </a:r>
          </a:p>
          <a:p>
            <a:endParaRPr lang="tr-TR" dirty="0" smtClean="0"/>
          </a:p>
          <a:p>
            <a:r>
              <a:rPr lang="tr-TR" dirty="0" smtClean="0"/>
              <a:t>Laktozu fermente eden mayalar alkol (etanol-%0.035-2.0) ve CO</a:t>
            </a:r>
            <a:r>
              <a:rPr lang="tr-TR" baseline="-25000" dirty="0" smtClean="0"/>
              <a:t>2</a:t>
            </a:r>
            <a:r>
              <a:rPr lang="tr-TR" dirty="0" smtClean="0"/>
              <a:t> üretir</a:t>
            </a:r>
          </a:p>
          <a:p>
            <a:endParaRPr lang="tr-TR" dirty="0"/>
          </a:p>
          <a:p>
            <a:r>
              <a:rPr lang="tr-TR" dirty="0" smtClean="0"/>
              <a:t>LAB laktozu laktik aside dönüştürür (%0.8-1.0)</a:t>
            </a:r>
          </a:p>
          <a:p>
            <a:endParaRPr lang="tr-TR" dirty="0"/>
          </a:p>
          <a:p>
            <a:r>
              <a:rPr lang="tr-TR" dirty="0" smtClean="0"/>
              <a:t>Sınırlı </a:t>
            </a:r>
            <a:r>
              <a:rPr lang="tr-TR" dirty="0" err="1" smtClean="0"/>
              <a:t>proteoliz</a:t>
            </a:r>
            <a:r>
              <a:rPr lang="tr-TR" dirty="0" smtClean="0"/>
              <a:t> meydana gelir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63" y="2132856"/>
            <a:ext cx="7880463" cy="38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0" y="188913"/>
            <a:ext cx="45847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3650"/>
            <a:ext cx="8353623" cy="418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73113"/>
            <a:ext cx="64801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39813"/>
            <a:ext cx="7561263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Yoğurt kusurları</a:t>
            </a: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68475"/>
            <a:ext cx="8964488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760"/>
            <a:ext cx="8964612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57238"/>
            <a:ext cx="889317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Kefir danesi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0.2.0 cm çapında</a:t>
            </a:r>
          </a:p>
          <a:p>
            <a:endParaRPr lang="tr-TR" dirty="0"/>
          </a:p>
          <a:p>
            <a:r>
              <a:rPr lang="tr-TR" dirty="0" smtClean="0"/>
              <a:t>Düzensiz yüzeyli</a:t>
            </a:r>
          </a:p>
          <a:p>
            <a:endParaRPr lang="tr-TR" dirty="0"/>
          </a:p>
          <a:p>
            <a:r>
              <a:rPr lang="tr-TR" dirty="0" err="1" smtClean="0"/>
              <a:t>Fermentasyon</a:t>
            </a:r>
            <a:r>
              <a:rPr lang="tr-TR" dirty="0" smtClean="0"/>
              <a:t> sırasında </a:t>
            </a:r>
            <a:r>
              <a:rPr lang="tr-TR" dirty="0" err="1" smtClean="0"/>
              <a:t>biyokütle</a:t>
            </a:r>
            <a:r>
              <a:rPr lang="tr-TR" dirty="0" smtClean="0"/>
              <a:t> artışı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Kefir danesi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Kurumadde</a:t>
            </a:r>
            <a:r>
              <a:rPr lang="tr-TR" dirty="0" smtClean="0"/>
              <a:t> oranı %10-16</a:t>
            </a:r>
          </a:p>
          <a:p>
            <a:endParaRPr lang="tr-TR" dirty="0"/>
          </a:p>
          <a:p>
            <a:r>
              <a:rPr lang="tr-TR" dirty="0" err="1" smtClean="0"/>
              <a:t>Kurumaddenin</a:t>
            </a:r>
            <a:r>
              <a:rPr lang="tr-TR" dirty="0" smtClean="0"/>
              <a:t> %30’u protein</a:t>
            </a:r>
          </a:p>
          <a:p>
            <a:endParaRPr lang="tr-TR" dirty="0"/>
          </a:p>
          <a:p>
            <a:r>
              <a:rPr lang="tr-TR" dirty="0" smtClean="0"/>
              <a:t>Karbonhidratlar başlıca </a:t>
            </a:r>
            <a:r>
              <a:rPr lang="tr-TR" dirty="0" err="1" smtClean="0"/>
              <a:t>polisakkarit</a:t>
            </a:r>
            <a:r>
              <a:rPr lang="tr-TR" dirty="0" smtClean="0"/>
              <a:t> materyalden (</a:t>
            </a:r>
            <a:r>
              <a:rPr lang="tr-TR" dirty="0" err="1" smtClean="0"/>
              <a:t>kefiran</a:t>
            </a:r>
            <a:r>
              <a:rPr lang="tr-TR" dirty="0" smtClean="0"/>
              <a:t>) oluşmaktadır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FF00"/>
                </a:solidFill>
              </a:rPr>
              <a:t>Kefiran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Monosakkaritler</a:t>
            </a:r>
            <a:r>
              <a:rPr lang="tr-TR" dirty="0" smtClean="0"/>
              <a:t> (</a:t>
            </a:r>
            <a:r>
              <a:rPr lang="tr-TR" dirty="0" err="1" smtClean="0"/>
              <a:t>glukoz</a:t>
            </a:r>
            <a:r>
              <a:rPr lang="tr-TR" dirty="0" smtClean="0"/>
              <a:t>-</a:t>
            </a:r>
            <a:r>
              <a:rPr lang="tr-TR" dirty="0" err="1" smtClean="0"/>
              <a:t>galaktoz</a:t>
            </a:r>
            <a:r>
              <a:rPr lang="tr-TR" dirty="0" smtClean="0"/>
              <a:t>-</a:t>
            </a:r>
            <a:r>
              <a:rPr lang="tr-TR" dirty="0" err="1" smtClean="0"/>
              <a:t>mannoz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r>
              <a:rPr lang="tr-TR" dirty="0" err="1" smtClean="0"/>
              <a:t>Fermentasyon</a:t>
            </a:r>
            <a:r>
              <a:rPr lang="tr-TR" dirty="0" smtClean="0"/>
              <a:t> sıcaklığından etkilenmektedir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Sağlık geliştirici etki (anti-</a:t>
            </a:r>
            <a:r>
              <a:rPr lang="tr-TR" dirty="0" err="1" smtClean="0"/>
              <a:t>mutajenik</a:t>
            </a:r>
            <a:r>
              <a:rPr lang="tr-TR" dirty="0" smtClean="0"/>
              <a:t>, anti-</a:t>
            </a:r>
            <a:r>
              <a:rPr lang="tr-TR" dirty="0" err="1" smtClean="0"/>
              <a:t>ülserik</a:t>
            </a:r>
            <a:r>
              <a:rPr lang="tr-TR" dirty="0" smtClean="0"/>
              <a:t>, anti-</a:t>
            </a:r>
            <a:r>
              <a:rPr lang="tr-TR" dirty="0" err="1" smtClean="0"/>
              <a:t>allerjik</a:t>
            </a:r>
            <a:r>
              <a:rPr lang="tr-TR" dirty="0" smtClean="0"/>
              <a:t>, anti-tümör)</a:t>
            </a:r>
            <a:endParaRPr lang="tr-TR" dirty="0"/>
          </a:p>
        </p:txBody>
      </p:sp>
      <p:pic>
        <p:nvPicPr>
          <p:cNvPr id="15362" name="Picture 2" descr="https://encrypted-tbn2.gstatic.com/images?q=tbn:ANd9GcQvoomYyKjvHra8s_VBDqlR6Va9rkrx14b22JVLuxpU1ysb4G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150" y="5301208"/>
            <a:ext cx="3541961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FF00"/>
                </a:solidFill>
              </a:rPr>
              <a:t>Mutajenite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tr-TR" dirty="0" err="1" smtClean="0"/>
              <a:t>Aflatoksin</a:t>
            </a:r>
            <a:r>
              <a:rPr lang="tr-TR" dirty="0" smtClean="0"/>
              <a:t> B1</a:t>
            </a:r>
          </a:p>
          <a:p>
            <a:endParaRPr lang="tr-TR" dirty="0"/>
          </a:p>
          <a:p>
            <a:r>
              <a:rPr lang="tr-TR" dirty="0" smtClean="0"/>
              <a:t>Sodyum </a:t>
            </a:r>
            <a:r>
              <a:rPr lang="tr-TR" dirty="0" err="1" smtClean="0"/>
              <a:t>azid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Metil </a:t>
            </a:r>
            <a:r>
              <a:rPr lang="tr-TR" dirty="0" err="1" smtClean="0"/>
              <a:t>metanosülfat</a:t>
            </a:r>
            <a:endParaRPr lang="tr-TR" dirty="0" smtClean="0"/>
          </a:p>
          <a:p>
            <a:endParaRPr lang="tr-TR" dirty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Kefir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Yüksek düzeyde </a:t>
            </a:r>
            <a:r>
              <a:rPr lang="tr-TR" dirty="0" err="1" smtClean="0"/>
              <a:t>konjuge</a:t>
            </a:r>
            <a:r>
              <a:rPr lang="tr-TR" dirty="0" smtClean="0"/>
              <a:t> </a:t>
            </a:r>
            <a:r>
              <a:rPr lang="tr-TR" dirty="0" err="1" smtClean="0"/>
              <a:t>linoleik</a:t>
            </a:r>
            <a:r>
              <a:rPr lang="tr-TR" dirty="0" smtClean="0"/>
              <a:t> asit</a:t>
            </a:r>
          </a:p>
          <a:p>
            <a:endParaRPr lang="tr-TR" dirty="0"/>
          </a:p>
          <a:p>
            <a:r>
              <a:rPr lang="tr-TR" dirty="0" smtClean="0"/>
              <a:t>Göğüs kanseri riskinde azalma</a:t>
            </a:r>
          </a:p>
          <a:p>
            <a:endParaRPr lang="tr-TR" dirty="0" smtClean="0"/>
          </a:p>
          <a:p>
            <a:r>
              <a:rPr lang="tr-TR" dirty="0" err="1" smtClean="0"/>
              <a:t>IgA</a:t>
            </a:r>
            <a:r>
              <a:rPr lang="tr-TR" dirty="0" smtClean="0"/>
              <a:t>(+) hücre sayısında artış</a:t>
            </a:r>
          </a:p>
          <a:p>
            <a:endParaRPr lang="tr-TR" dirty="0"/>
          </a:p>
          <a:p>
            <a:r>
              <a:rPr lang="tr-TR" dirty="0" smtClean="0"/>
              <a:t>Kolesterol-düşürücü etki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Kefir mikrobiyolojisi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tr-TR" dirty="0" smtClean="0"/>
              <a:t>Laktik asit bakterileri (10</a:t>
            </a:r>
            <a:r>
              <a:rPr lang="tr-TR" baseline="30000" dirty="0" smtClean="0"/>
              <a:t>8</a:t>
            </a:r>
            <a:r>
              <a:rPr lang="tr-TR" dirty="0" smtClean="0"/>
              <a:t>-10</a:t>
            </a:r>
            <a:r>
              <a:rPr lang="tr-TR" baseline="30000" dirty="0" smtClean="0"/>
              <a:t>9</a:t>
            </a:r>
            <a:r>
              <a:rPr lang="tr-TR" dirty="0" smtClean="0"/>
              <a:t> </a:t>
            </a:r>
            <a:r>
              <a:rPr lang="tr-TR" dirty="0" err="1" smtClean="0"/>
              <a:t>kob</a:t>
            </a:r>
            <a:r>
              <a:rPr lang="tr-TR" dirty="0" smtClean="0"/>
              <a:t>/ml)</a:t>
            </a:r>
          </a:p>
          <a:p>
            <a:endParaRPr lang="tr-TR" dirty="0"/>
          </a:p>
          <a:p>
            <a:r>
              <a:rPr lang="tr-TR" dirty="0" smtClean="0"/>
              <a:t>Mayalar (10</a:t>
            </a:r>
            <a:r>
              <a:rPr lang="tr-TR" baseline="30000" dirty="0"/>
              <a:t>5</a:t>
            </a:r>
            <a:r>
              <a:rPr lang="tr-TR" dirty="0" smtClean="0"/>
              <a:t>-10</a:t>
            </a:r>
            <a:r>
              <a:rPr lang="tr-TR" baseline="30000" dirty="0" smtClean="0"/>
              <a:t>6</a:t>
            </a:r>
            <a:r>
              <a:rPr lang="tr-TR" dirty="0" smtClean="0"/>
              <a:t> </a:t>
            </a:r>
            <a:r>
              <a:rPr lang="tr-TR" dirty="0" err="1" smtClean="0"/>
              <a:t>kob</a:t>
            </a:r>
            <a:r>
              <a:rPr lang="tr-TR" dirty="0" smtClean="0"/>
              <a:t>/ml)</a:t>
            </a:r>
          </a:p>
          <a:p>
            <a:endParaRPr lang="tr-TR" dirty="0"/>
          </a:p>
          <a:p>
            <a:r>
              <a:rPr lang="tr-TR" dirty="0" smtClean="0"/>
              <a:t>Asetik asit bakterileri (10</a:t>
            </a:r>
            <a:r>
              <a:rPr lang="tr-TR" baseline="30000" dirty="0" smtClean="0"/>
              <a:t>5</a:t>
            </a:r>
            <a:r>
              <a:rPr lang="tr-TR" dirty="0" smtClean="0"/>
              <a:t>-10</a:t>
            </a:r>
            <a:r>
              <a:rPr lang="tr-TR" baseline="30000" dirty="0"/>
              <a:t>6</a:t>
            </a:r>
            <a:r>
              <a:rPr lang="tr-TR" dirty="0" smtClean="0"/>
              <a:t> </a:t>
            </a:r>
            <a:r>
              <a:rPr lang="tr-TR" dirty="0" err="1" smtClean="0"/>
              <a:t>kob</a:t>
            </a:r>
            <a:r>
              <a:rPr lang="tr-TR" dirty="0" smtClean="0"/>
              <a:t>/ml)</a:t>
            </a:r>
          </a:p>
          <a:p>
            <a:endParaRPr lang="tr-TR" dirty="0"/>
          </a:p>
          <a:p>
            <a:r>
              <a:rPr lang="tr-TR" dirty="0" smtClean="0"/>
              <a:t>Küf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1179</Words>
  <Application>Microsoft Office PowerPoint</Application>
  <PresentationFormat>Ekran Gösterisi (4:3)</PresentationFormat>
  <Paragraphs>363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Kefir</vt:lpstr>
      <vt:lpstr>Slayt 2</vt:lpstr>
      <vt:lpstr>Kompozisyon</vt:lpstr>
      <vt:lpstr>Kefir danesi</vt:lpstr>
      <vt:lpstr>Kefir danesi</vt:lpstr>
      <vt:lpstr>Kefiran</vt:lpstr>
      <vt:lpstr>Mutajenite</vt:lpstr>
      <vt:lpstr>Kefir</vt:lpstr>
      <vt:lpstr>Kefir mikrobiyolojisi</vt:lpstr>
      <vt:lpstr>Slayt 10</vt:lpstr>
      <vt:lpstr>Kefir biyokimyası</vt:lpstr>
      <vt:lpstr>Kefir biyokimyası</vt:lpstr>
      <vt:lpstr>Kefir üretimi</vt:lpstr>
      <vt:lpstr>Slayt 14</vt:lpstr>
      <vt:lpstr>Kımız</vt:lpstr>
      <vt:lpstr>Kımız</vt:lpstr>
      <vt:lpstr>Kımız</vt:lpstr>
      <vt:lpstr>Kımız mikrobiyolojisi</vt:lpstr>
      <vt:lpstr>Slayt 19</vt:lpstr>
      <vt:lpstr>Fonksiyonel fermente içecekler</vt:lpstr>
      <vt:lpstr>Slayt 21</vt:lpstr>
      <vt:lpstr>Slayt 22</vt:lpstr>
      <vt:lpstr>Yoğurt Üretiminde Kalite Kontrol</vt:lpstr>
      <vt:lpstr>HACCP</vt:lpstr>
      <vt:lpstr>Türk Gıda Kodeksi Fermente Sütler Tebliği</vt:lpstr>
      <vt:lpstr>Slayt 26</vt:lpstr>
      <vt:lpstr>Fiziksel kalite kontrolü</vt:lpstr>
      <vt:lpstr>Mikrobiyolojik kalite kontrolleri</vt:lpstr>
      <vt:lpstr>Yoğurtta duyusal değerlendirme</vt:lpstr>
      <vt:lpstr>Slayt 30</vt:lpstr>
      <vt:lpstr>Slayt 31</vt:lpstr>
      <vt:lpstr>Slayt 32</vt:lpstr>
      <vt:lpstr>Slayt 33</vt:lpstr>
      <vt:lpstr>Slayt 34</vt:lpstr>
      <vt:lpstr>Yoğurt kusurları</vt:lpstr>
      <vt:lpstr>Slayt 36</vt:lpstr>
      <vt:lpstr>Slayt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Kefir</dc:title>
  <dc:creator>Adabarbaros</dc:creator>
  <cp:lastModifiedBy>Adabarbaros</cp:lastModifiedBy>
  <cp:revision>18</cp:revision>
  <dcterms:created xsi:type="dcterms:W3CDTF">2013-05-20T14:42:36Z</dcterms:created>
  <dcterms:modified xsi:type="dcterms:W3CDTF">2013-05-21T07:42:52Z</dcterms:modified>
</cp:coreProperties>
</file>