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sldIdLst>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3" autoAdjust="0"/>
    <p:restoredTop sz="94660"/>
  </p:normalViewPr>
  <p:slideViewPr>
    <p:cSldViewPr snapToGrid="0">
      <p:cViewPr varScale="1">
        <p:scale>
          <a:sx n="72" d="100"/>
          <a:sy n="72" d="100"/>
        </p:scale>
        <p:origin x="7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4890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1501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0155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959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59091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4660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2520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9927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6817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540000" y="228600"/>
            <a:ext cx="9448800" cy="1447800"/>
          </a:xfrm>
        </p:spPr>
        <p:txBody>
          <a:bodyPr/>
          <a:lstStyle/>
          <a:p>
            <a:r>
              <a:rPr lang="en-US" smtClean="0"/>
              <a:t>Click to edit Master title style</a:t>
            </a:r>
            <a:endParaRPr lang="tr-TR"/>
          </a:p>
        </p:txBody>
      </p:sp>
      <p:sp>
        <p:nvSpPr>
          <p:cNvPr id="3" name="Content Placeholder 2"/>
          <p:cNvSpPr>
            <a:spLocks noGrp="1"/>
          </p:cNvSpPr>
          <p:nvPr>
            <p:ph sz="quarter" idx="1"/>
          </p:nvPr>
        </p:nvSpPr>
        <p:spPr>
          <a:xfrm>
            <a:off x="8826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658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8826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Content Placeholder 5"/>
          <p:cNvSpPr>
            <a:spLocks noGrp="1"/>
          </p:cNvSpPr>
          <p:nvPr>
            <p:ph sz="quarter" idx="4"/>
          </p:nvPr>
        </p:nvSpPr>
        <p:spPr>
          <a:xfrm>
            <a:off x="61658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048BD47C-A670-4F09-B052-0C3AA64EF39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462770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882651" y="19050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658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61658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7"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8" name="Rectangle 16"/>
          <p:cNvSpPr>
            <a:spLocks noGrp="1" noChangeArrowheads="1"/>
          </p:cNvSpPr>
          <p:nvPr>
            <p:ph type="sldNum" sz="quarter" idx="12"/>
          </p:nvPr>
        </p:nvSpPr>
        <p:spPr>
          <a:ln/>
        </p:spPr>
        <p:txBody>
          <a:bodyPr/>
          <a:lstStyle>
            <a:lvl1pPr>
              <a:defRPr/>
            </a:lvl1pPr>
          </a:lstStyle>
          <a:p>
            <a:pPr>
              <a:defRPr/>
            </a:pPr>
            <a:fld id="{3A7168C0-D822-4F38-99D0-10F6DF0CD4D5}"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20207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03585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tr-TR"/>
          </a:p>
        </p:txBody>
      </p:sp>
      <p:sp>
        <p:nvSpPr>
          <p:cNvPr id="3" name="Table Placeholder 2"/>
          <p:cNvSpPr>
            <a:spLocks noGrp="1"/>
          </p:cNvSpPr>
          <p:nvPr>
            <p:ph type="tbl" idx="1"/>
          </p:nvPr>
        </p:nvSpPr>
        <p:spPr>
          <a:xfrm>
            <a:off x="882651" y="1905000"/>
            <a:ext cx="10363200" cy="4114800"/>
          </a:xfrm>
        </p:spPr>
        <p:txBody>
          <a:bodyPr/>
          <a:lstStyle/>
          <a:p>
            <a:pPr lvl="0"/>
            <a:endParaRPr lang="tr-TR" noProof="0" smtClean="0"/>
          </a:p>
        </p:txBody>
      </p:sp>
      <p:sp>
        <p:nvSpPr>
          <p:cNvPr id="4"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61D6CDFE-DADE-4E83-B900-7C1DF4D81A31}"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58770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3856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5700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8650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4664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7688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2332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926546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1578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1433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9353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29860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6540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02909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634437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66471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61149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2916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94410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540000" y="228600"/>
            <a:ext cx="9448800" cy="1447800"/>
          </a:xfrm>
        </p:spPr>
        <p:txBody>
          <a:bodyPr/>
          <a:lstStyle/>
          <a:p>
            <a:r>
              <a:rPr lang="en-US" smtClean="0"/>
              <a:t>Click to edit Master title style</a:t>
            </a:r>
            <a:endParaRPr lang="tr-TR"/>
          </a:p>
        </p:txBody>
      </p:sp>
      <p:sp>
        <p:nvSpPr>
          <p:cNvPr id="3" name="Content Placeholder 2"/>
          <p:cNvSpPr>
            <a:spLocks noGrp="1"/>
          </p:cNvSpPr>
          <p:nvPr>
            <p:ph sz="quarter" idx="1"/>
          </p:nvPr>
        </p:nvSpPr>
        <p:spPr>
          <a:xfrm>
            <a:off x="8826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658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8826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Content Placeholder 5"/>
          <p:cNvSpPr>
            <a:spLocks noGrp="1"/>
          </p:cNvSpPr>
          <p:nvPr>
            <p:ph sz="quarter" idx="4"/>
          </p:nvPr>
        </p:nvSpPr>
        <p:spPr>
          <a:xfrm>
            <a:off x="61658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048BD47C-A670-4F09-B052-0C3AA64EF39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1257324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882651" y="19050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658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61658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7"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8" name="Rectangle 16"/>
          <p:cNvSpPr>
            <a:spLocks noGrp="1" noChangeArrowheads="1"/>
          </p:cNvSpPr>
          <p:nvPr>
            <p:ph type="sldNum" sz="quarter" idx="12"/>
          </p:nvPr>
        </p:nvSpPr>
        <p:spPr>
          <a:ln/>
        </p:spPr>
        <p:txBody>
          <a:bodyPr/>
          <a:lstStyle>
            <a:lvl1pPr>
              <a:defRPr/>
            </a:lvl1pPr>
          </a:lstStyle>
          <a:p>
            <a:pPr>
              <a:defRPr/>
            </a:pPr>
            <a:fld id="{3A7168C0-D822-4F38-99D0-10F6DF0CD4D5}"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26865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09663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tr-TR"/>
          </a:p>
        </p:txBody>
      </p:sp>
      <p:sp>
        <p:nvSpPr>
          <p:cNvPr id="3" name="Table Placeholder 2"/>
          <p:cNvSpPr>
            <a:spLocks noGrp="1"/>
          </p:cNvSpPr>
          <p:nvPr>
            <p:ph type="tbl" idx="1"/>
          </p:nvPr>
        </p:nvSpPr>
        <p:spPr>
          <a:xfrm>
            <a:off x="882651" y="1905000"/>
            <a:ext cx="10363200" cy="4114800"/>
          </a:xfrm>
        </p:spPr>
        <p:txBody>
          <a:bodyPr/>
          <a:lstStyle/>
          <a:p>
            <a:pPr lvl="0"/>
            <a:endParaRPr lang="tr-TR" noProof="0" smtClean="0"/>
          </a:p>
        </p:txBody>
      </p:sp>
      <p:sp>
        <p:nvSpPr>
          <p:cNvPr id="4"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61D6CDFE-DADE-4E83-B900-7C1DF4D81A31}"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404924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752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6448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7597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784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04432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4.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smtClean="0">
                <a:solidFill>
                  <a:prstClr val="black"/>
                </a:solidFill>
              </a:rPr>
              <a:pPr defTabSz="457200"/>
              <a:t>10/29/2017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18339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smtClean="0">
                <a:solidFill>
                  <a:prstClr val="black"/>
                </a:solidFill>
              </a:rPr>
              <a:pPr defTabSz="457200"/>
              <a:t>10/29/2017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23547409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sz="3200" dirty="0" smtClean="0">
                <a:solidFill>
                  <a:schemeClr val="tx1"/>
                </a:solidFill>
                <a:latin typeface="+mn-lt"/>
              </a:rPr>
              <a:t>GIDA VE PERSONEL HİJENİ </a:t>
            </a:r>
            <a:endParaRPr lang="tr-TR" sz="3200" dirty="0">
              <a:solidFill>
                <a:schemeClr val="tx1"/>
              </a:solidFill>
              <a:latin typeface="+mn-lt"/>
            </a:endParaRPr>
          </a:p>
        </p:txBody>
      </p:sp>
      <p:sp>
        <p:nvSpPr>
          <p:cNvPr id="3" name="Alt Başlık 2"/>
          <p:cNvSpPr>
            <a:spLocks noGrp="1"/>
          </p:cNvSpPr>
          <p:nvPr>
            <p:ph type="subTitle" idx="1"/>
          </p:nvPr>
        </p:nvSpPr>
        <p:spPr/>
        <p:txBody>
          <a:bodyPr>
            <a:normAutofit/>
          </a:bodyPr>
          <a:lstStyle/>
          <a:p>
            <a:r>
              <a:rPr lang="tr-TR" sz="3200" dirty="0" smtClean="0">
                <a:solidFill>
                  <a:schemeClr val="tx1"/>
                </a:solidFill>
                <a:latin typeface="+mn-lt"/>
              </a:rPr>
              <a:t>Emir Hilmi Üner</a:t>
            </a:r>
            <a:endParaRPr lang="tr-TR" sz="3200" dirty="0">
              <a:solidFill>
                <a:schemeClr val="tx1"/>
              </a:solidFill>
              <a:latin typeface="+mn-lt"/>
            </a:endParaRPr>
          </a:p>
        </p:txBody>
      </p:sp>
    </p:spTree>
    <p:extLst>
      <p:ext uri="{BB962C8B-B14F-4D97-AF65-F5344CB8AC3E}">
        <p14:creationId xmlns:p14="http://schemas.microsoft.com/office/powerpoint/2010/main" val="166285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05840" y="731612"/>
            <a:ext cx="9601196" cy="1303867"/>
          </a:xfrm>
        </p:spPr>
        <p:txBody>
          <a:bodyPr>
            <a:normAutofit fontScale="90000"/>
          </a:bodyPr>
          <a:lstStyle/>
          <a:p>
            <a:r>
              <a:rPr lang="es-ES" dirty="0"/>
              <a:t>6. Kimyasal </a:t>
            </a:r>
            <a:r>
              <a:rPr lang="es-ES" dirty="0" err="1"/>
              <a:t>Maddeler</a:t>
            </a:r>
            <a:r>
              <a:rPr lang="es-ES" dirty="0"/>
              <a:t> ve </a:t>
            </a:r>
            <a:r>
              <a:rPr lang="es-ES" dirty="0" err="1" smtClean="0"/>
              <a:t>Baharatla</a:t>
            </a:r>
            <a:r>
              <a:rPr lang="es-ES" dirty="0" smtClean="0"/>
              <a:t> </a:t>
            </a:r>
            <a:r>
              <a:rPr lang="es-ES" dirty="0" err="1"/>
              <a:t>Saklama</a:t>
            </a:r>
            <a:r>
              <a:rPr lang="es-ES" dirty="0"/>
              <a:t/>
            </a:r>
            <a:br>
              <a:rPr lang="es-ES" dirty="0"/>
            </a:br>
            <a:endParaRPr lang="tr-TR" dirty="0"/>
          </a:p>
        </p:txBody>
      </p:sp>
      <p:sp>
        <p:nvSpPr>
          <p:cNvPr id="3" name="İçerik Yer Tutucusu 2"/>
          <p:cNvSpPr>
            <a:spLocks noGrp="1"/>
          </p:cNvSpPr>
          <p:nvPr>
            <p:ph idx="1"/>
          </p:nvPr>
        </p:nvSpPr>
        <p:spPr>
          <a:xfrm>
            <a:off x="638827" y="4922729"/>
            <a:ext cx="10935222" cy="1377863"/>
          </a:xfrm>
        </p:spPr>
        <p:txBody>
          <a:bodyPr>
            <a:normAutofit/>
          </a:bodyPr>
          <a:lstStyle/>
          <a:p>
            <a:r>
              <a:rPr lang="tr-TR" dirty="0" smtClean="0"/>
              <a:t>Besinlere birtakım baharat ve </a:t>
            </a:r>
            <a:r>
              <a:rPr lang="tr-TR" dirty="0"/>
              <a:t>kimyasal maddeler katılarak yapılan saklama yöntemidir. Mikroorganizmaların besinlerdeki faaliyetleri katılan bu kimyasal maddeler ile önlenir. Yapay ve doğal kimyasal maddeler olarak iki gruba ayrılır. </a:t>
            </a:r>
            <a:endParaRPr lang="tr-TR" dirty="0" smtClean="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3937" y="1634063"/>
            <a:ext cx="2598370" cy="3171825"/>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638" y="1634064"/>
            <a:ext cx="4942299" cy="3171825"/>
          </a:xfrm>
          <a:prstGeom prst="rect">
            <a:avLst/>
          </a:prstGeom>
        </p:spPr>
      </p:pic>
    </p:spTree>
    <p:extLst>
      <p:ext uri="{BB962C8B-B14F-4D97-AF65-F5344CB8AC3E}">
        <p14:creationId xmlns:p14="http://schemas.microsoft.com/office/powerpoint/2010/main" val="219596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538619" y="4070958"/>
            <a:ext cx="10947748" cy="2354893"/>
          </a:xfrm>
        </p:spPr>
        <p:txBody>
          <a:bodyPr>
            <a:normAutofit lnSpcReduction="10000"/>
          </a:bodyPr>
          <a:lstStyle/>
          <a:p>
            <a:pPr algn="just"/>
            <a:r>
              <a:rPr lang="tr-TR" dirty="0"/>
              <a:t>Doğal kimyasal maddelerin yanında yapay kimyasallar da kullanılmaktadır. Özellikle yağların acımasını önlemek için antioksidanlar, sirke ve organik meyve asitleri, alkol, </a:t>
            </a:r>
            <a:r>
              <a:rPr lang="tr-TR" dirty="0" err="1"/>
              <a:t>nitrit</a:t>
            </a:r>
            <a:r>
              <a:rPr lang="tr-TR" dirty="0"/>
              <a:t>, nitrat, salisilik asit, sodyum klor başlıca kullanılan kimyasallardır. Salam, sosis, ketçap, mayonez, et, meyve ve domates suları vb. ürünler bu yöntemle yapılmaktadır. Her ne kadar bu kimyasalların miktar ve kontrolleri yasalarla sınırlansa da çok sık tüketilmemelidir.</a:t>
            </a:r>
          </a:p>
          <a:p>
            <a:endParaRPr lang="tr-TR" dirty="0"/>
          </a:p>
        </p:txBody>
      </p:sp>
      <p:pic>
        <p:nvPicPr>
          <p:cNvPr id="4" name="Resim 3"/>
          <p:cNvPicPr>
            <a:picLocks noChangeAspect="1"/>
          </p:cNvPicPr>
          <p:nvPr/>
        </p:nvPicPr>
        <p:blipFill>
          <a:blip r:embed="rId2"/>
          <a:stretch>
            <a:fillRect/>
          </a:stretch>
        </p:blipFill>
        <p:spPr>
          <a:xfrm>
            <a:off x="2680569" y="0"/>
            <a:ext cx="7123135" cy="4183693"/>
          </a:xfrm>
          <a:prstGeom prst="rect">
            <a:avLst/>
          </a:prstGeom>
        </p:spPr>
      </p:pic>
    </p:spTree>
    <p:extLst>
      <p:ext uri="{BB962C8B-B14F-4D97-AF65-F5344CB8AC3E}">
        <p14:creationId xmlns:p14="http://schemas.microsoft.com/office/powerpoint/2010/main" val="410905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87051" y="631403"/>
            <a:ext cx="9601196" cy="1303867"/>
          </a:xfrm>
        </p:spPr>
        <p:txBody>
          <a:bodyPr>
            <a:normAutofit fontScale="90000"/>
          </a:bodyPr>
          <a:lstStyle/>
          <a:p>
            <a:r>
              <a:rPr lang="tr-TR" dirty="0"/>
              <a:t>7. Vakumlayarak </a:t>
            </a:r>
            <a:r>
              <a:rPr lang="tr-TR" dirty="0" smtClean="0"/>
              <a:t>Saklama</a:t>
            </a:r>
            <a:br>
              <a:rPr lang="tr-TR" dirty="0" smtClean="0"/>
            </a:br>
            <a:endParaRPr lang="tr-TR" dirty="0"/>
          </a:p>
        </p:txBody>
      </p:sp>
      <p:sp>
        <p:nvSpPr>
          <p:cNvPr id="3" name="İçerik Yer Tutucusu 2"/>
          <p:cNvSpPr>
            <a:spLocks noGrp="1"/>
          </p:cNvSpPr>
          <p:nvPr>
            <p:ph idx="1"/>
          </p:nvPr>
        </p:nvSpPr>
        <p:spPr>
          <a:xfrm>
            <a:off x="538619" y="5098092"/>
            <a:ext cx="11098060" cy="1227551"/>
          </a:xfrm>
        </p:spPr>
        <p:txBody>
          <a:bodyPr>
            <a:normAutofit/>
          </a:bodyPr>
          <a:lstStyle/>
          <a:p>
            <a:r>
              <a:rPr lang="tr-TR" dirty="0" smtClean="0"/>
              <a:t>Gıdaların </a:t>
            </a:r>
            <a:r>
              <a:rPr lang="tr-TR" dirty="0"/>
              <a:t>işlenerek ya da işlenmeden içlerine konuldukları paketlerdeki havanın çekilmesi ile yapılan saklama yöntemidir. </a:t>
            </a:r>
            <a:r>
              <a:rPr lang="tr-TR" dirty="0" smtClean="0"/>
              <a:t>Çoğalmak için oksijene ihtiyaç duyan mikroorganizmaların üreme faaliyeti yavaşlayacaktır</a:t>
            </a:r>
          </a:p>
        </p:txBody>
      </p:sp>
      <p:pic>
        <p:nvPicPr>
          <p:cNvPr id="4" name="Resim 3"/>
          <p:cNvPicPr>
            <a:picLocks noChangeAspect="1"/>
          </p:cNvPicPr>
          <p:nvPr/>
        </p:nvPicPr>
        <p:blipFill>
          <a:blip r:embed="rId2"/>
          <a:stretch>
            <a:fillRect/>
          </a:stretch>
        </p:blipFill>
        <p:spPr>
          <a:xfrm>
            <a:off x="2610356" y="1283336"/>
            <a:ext cx="6954586" cy="3746783"/>
          </a:xfrm>
          <a:prstGeom prst="rect">
            <a:avLst/>
          </a:prstGeom>
        </p:spPr>
      </p:pic>
    </p:spTree>
    <p:extLst>
      <p:ext uri="{BB962C8B-B14F-4D97-AF65-F5344CB8AC3E}">
        <p14:creationId xmlns:p14="http://schemas.microsoft.com/office/powerpoint/2010/main" val="2913240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03673" y="389220"/>
            <a:ext cx="6667500" cy="5861268"/>
          </a:xfrm>
          <a:prstGeom prst="rect">
            <a:avLst/>
          </a:prstGeom>
        </p:spPr>
      </p:pic>
      <p:pic>
        <p:nvPicPr>
          <p:cNvPr id="5" name="Resim 4"/>
          <p:cNvPicPr>
            <a:picLocks noChangeAspect="1"/>
          </p:cNvPicPr>
          <p:nvPr/>
        </p:nvPicPr>
        <p:blipFill>
          <a:blip r:embed="rId3"/>
          <a:stretch>
            <a:fillRect/>
          </a:stretch>
        </p:blipFill>
        <p:spPr>
          <a:xfrm>
            <a:off x="6388275" y="295275"/>
            <a:ext cx="5600050" cy="5955213"/>
          </a:xfrm>
          <a:prstGeom prst="rect">
            <a:avLst/>
          </a:prstGeom>
        </p:spPr>
      </p:pic>
    </p:spTree>
    <p:extLst>
      <p:ext uri="{BB962C8B-B14F-4D97-AF65-F5344CB8AC3E}">
        <p14:creationId xmlns:p14="http://schemas.microsoft.com/office/powerpoint/2010/main" val="2494364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181102" y="601133"/>
            <a:ext cx="9601196" cy="1303867"/>
          </a:xfrm>
        </p:spPr>
        <p:txBody>
          <a:bodyPr/>
          <a:lstStyle/>
          <a:p>
            <a:pPr algn="ctr" eaLnBrk="1" hangingPunct="1"/>
            <a:r>
              <a:rPr lang="tr-TR" altLang="tr-TR" sz="3600" b="1" dirty="0">
                <a:solidFill>
                  <a:schemeClr val="tx1"/>
                </a:solidFill>
                <a:latin typeface="+mn-lt"/>
              </a:rPr>
              <a:t>ARAÇ-GEREÇLERİN TEMİZLİĞİ</a:t>
            </a:r>
          </a:p>
        </p:txBody>
      </p:sp>
      <p:sp>
        <p:nvSpPr>
          <p:cNvPr id="425987" name="Rectangle 3"/>
          <p:cNvSpPr>
            <a:spLocks noGrp="1" noChangeArrowheads="1"/>
          </p:cNvSpPr>
          <p:nvPr>
            <p:ph type="body" idx="1"/>
          </p:nvPr>
        </p:nvSpPr>
        <p:spPr>
          <a:xfrm>
            <a:off x="2185989" y="1905000"/>
            <a:ext cx="8086725" cy="4267200"/>
          </a:xfrm>
          <a:ln>
            <a:solidFill>
              <a:srgbClr val="66FF33"/>
            </a:solidFill>
            <a:miter lim="800000"/>
            <a:headEnd/>
            <a:tailEnd/>
          </a:ln>
        </p:spPr>
        <p:txBody>
          <a:bodyPr/>
          <a:lstStyle/>
          <a:p>
            <a:pPr eaLnBrk="1" hangingPunct="1">
              <a:buFont typeface="Wingdings" panose="05000000000000000000" pitchFamily="2" charset="2"/>
              <a:buNone/>
            </a:pPr>
            <a:r>
              <a:rPr lang="tr-TR" altLang="tr-TR" sz="3600" b="1" u="sng" dirty="0">
                <a:solidFill>
                  <a:schemeClr val="tx1"/>
                </a:solidFill>
                <a:latin typeface="+mn-lt"/>
              </a:rPr>
              <a:t>Araç-gereç seçimi</a:t>
            </a:r>
            <a:r>
              <a:rPr lang="tr-TR" altLang="tr-TR" sz="3600" u="sng" dirty="0">
                <a:solidFill>
                  <a:schemeClr val="tx1"/>
                </a:solidFill>
                <a:latin typeface="+mn-lt"/>
              </a:rPr>
              <a:t>;</a:t>
            </a:r>
          </a:p>
          <a:p>
            <a:pPr eaLnBrk="1" hangingPunct="1">
              <a:buClr>
                <a:srgbClr val="FFFF00"/>
              </a:buClr>
              <a:buFont typeface="Wingdings" panose="05000000000000000000" pitchFamily="2" charset="2"/>
              <a:buChar char="Ø"/>
            </a:pPr>
            <a:r>
              <a:rPr lang="tr-TR" altLang="tr-TR" sz="3600" dirty="0">
                <a:solidFill>
                  <a:schemeClr val="tx1"/>
                </a:solidFill>
                <a:latin typeface="+mn-lt"/>
              </a:rPr>
              <a:t> Kolay temizlenebilir,</a:t>
            </a:r>
          </a:p>
          <a:p>
            <a:pPr eaLnBrk="1" hangingPunct="1">
              <a:buClr>
                <a:srgbClr val="FFFF00"/>
              </a:buClr>
              <a:buFont typeface="Wingdings" panose="05000000000000000000" pitchFamily="2" charset="2"/>
              <a:buChar char="Ø"/>
            </a:pPr>
            <a:r>
              <a:rPr lang="tr-TR" altLang="tr-TR" sz="3600" dirty="0">
                <a:solidFill>
                  <a:schemeClr val="tx1"/>
                </a:solidFill>
                <a:latin typeface="+mn-lt"/>
              </a:rPr>
              <a:t> Girintili, köşeli kısımları bulunmayan,</a:t>
            </a:r>
          </a:p>
          <a:p>
            <a:pPr eaLnBrk="1" hangingPunct="1">
              <a:buClr>
                <a:srgbClr val="FFFF00"/>
              </a:buClr>
              <a:buFont typeface="Wingdings" panose="05000000000000000000" pitchFamily="2" charset="2"/>
              <a:buChar char="Ø"/>
            </a:pPr>
            <a:r>
              <a:rPr lang="tr-TR" altLang="tr-TR" sz="3600" dirty="0">
                <a:solidFill>
                  <a:schemeClr val="tx1"/>
                </a:solidFill>
                <a:latin typeface="+mn-lt"/>
              </a:rPr>
              <a:t> Parçaları kolay ayrılabilir, </a:t>
            </a:r>
          </a:p>
          <a:p>
            <a:pPr eaLnBrk="1" hangingPunct="1">
              <a:buClr>
                <a:srgbClr val="FFFF00"/>
              </a:buClr>
              <a:buFont typeface="Wingdings" panose="05000000000000000000" pitchFamily="2" charset="2"/>
              <a:buChar char="Ø"/>
            </a:pPr>
            <a:r>
              <a:rPr lang="tr-TR" altLang="tr-TR" sz="3600" dirty="0">
                <a:solidFill>
                  <a:schemeClr val="tx1"/>
                </a:solidFill>
                <a:latin typeface="+mn-lt"/>
              </a:rPr>
              <a:t> Paslanmaz malzemeden</a:t>
            </a:r>
            <a:endParaRPr lang="tr-TR" altLang="tr-TR" sz="3600" b="1" dirty="0">
              <a:solidFill>
                <a:schemeClr val="tx1"/>
              </a:solidFill>
              <a:latin typeface="+mn-lt"/>
            </a:endParaRPr>
          </a:p>
          <a:p>
            <a:pPr eaLnBrk="1" hangingPunct="1">
              <a:buClr>
                <a:srgbClr val="FFFF00"/>
              </a:buClr>
              <a:buFont typeface="Wingdings" panose="05000000000000000000" pitchFamily="2" charset="2"/>
              <a:buChar char="Ø"/>
            </a:pPr>
            <a:endParaRPr lang="tr-TR" altLang="tr-TR" sz="2800" b="1" dirty="0">
              <a:solidFill>
                <a:schemeClr val="tx1"/>
              </a:solidFill>
              <a:latin typeface="+mn-lt"/>
            </a:endParaRPr>
          </a:p>
        </p:txBody>
      </p:sp>
    </p:spTree>
    <p:extLst>
      <p:ext uri="{BB962C8B-B14F-4D97-AF65-F5344CB8AC3E}">
        <p14:creationId xmlns:p14="http://schemas.microsoft.com/office/powerpoint/2010/main" val="3247201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25987">
                                            <p:bg/>
                                          </p:spTgt>
                                        </p:tgtEl>
                                        <p:attrNameLst>
                                          <p:attrName>style.visibility</p:attrName>
                                        </p:attrNameLst>
                                      </p:cBhvr>
                                      <p:to>
                                        <p:strVal val="visible"/>
                                      </p:to>
                                    </p:set>
                                    <p:anim calcmode="lin" valueType="num">
                                      <p:cBhvr>
                                        <p:cTn id="7" dur="1000" fill="hold"/>
                                        <p:tgtEl>
                                          <p:spTgt spid="425987">
                                            <p:bg/>
                                          </p:spTgt>
                                        </p:tgtEl>
                                        <p:attrNameLst>
                                          <p:attrName>ppt_w</p:attrName>
                                        </p:attrNameLst>
                                      </p:cBhvr>
                                      <p:tavLst>
                                        <p:tav tm="0">
                                          <p:val>
                                            <p:strVal val="#ppt_w*0.70"/>
                                          </p:val>
                                        </p:tav>
                                        <p:tav tm="100000">
                                          <p:val>
                                            <p:strVal val="#ppt_w"/>
                                          </p:val>
                                        </p:tav>
                                      </p:tavLst>
                                    </p:anim>
                                    <p:anim calcmode="lin" valueType="num">
                                      <p:cBhvr>
                                        <p:cTn id="8" dur="1000" fill="hold"/>
                                        <p:tgtEl>
                                          <p:spTgt spid="425987">
                                            <p:bg/>
                                          </p:spTgt>
                                        </p:tgtEl>
                                        <p:attrNameLst>
                                          <p:attrName>ppt_h</p:attrName>
                                        </p:attrNameLst>
                                      </p:cBhvr>
                                      <p:tavLst>
                                        <p:tav tm="0">
                                          <p:val>
                                            <p:strVal val="#ppt_h"/>
                                          </p:val>
                                        </p:tav>
                                        <p:tav tm="100000">
                                          <p:val>
                                            <p:strVal val="#ppt_h"/>
                                          </p:val>
                                        </p:tav>
                                      </p:tavLst>
                                    </p:anim>
                                    <p:animEffect transition="in" filter="fade">
                                      <p:cBhvr>
                                        <p:cTn id="9" dur="1000"/>
                                        <p:tgtEl>
                                          <p:spTgt spid="425987">
                                            <p:bg/>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25987">
                                            <p:txEl>
                                              <p:pRg st="0" end="0"/>
                                            </p:txEl>
                                          </p:spTgt>
                                        </p:tgtEl>
                                        <p:attrNameLst>
                                          <p:attrName>style.visibility</p:attrName>
                                        </p:attrNameLst>
                                      </p:cBhvr>
                                      <p:to>
                                        <p:strVal val="visible"/>
                                      </p:to>
                                    </p:set>
                                    <p:anim calcmode="lin" valueType="num">
                                      <p:cBhvr>
                                        <p:cTn id="12" dur="1000" fill="hold"/>
                                        <p:tgtEl>
                                          <p:spTgt spid="425987">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425987">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425987">
                                            <p:txEl>
                                              <p:pRg st="0" end="0"/>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25987">
                                            <p:txEl>
                                              <p:pRg st="1" end="1"/>
                                            </p:txEl>
                                          </p:spTgt>
                                        </p:tgtEl>
                                        <p:attrNameLst>
                                          <p:attrName>style.visibility</p:attrName>
                                        </p:attrNameLst>
                                      </p:cBhvr>
                                      <p:to>
                                        <p:strVal val="visible"/>
                                      </p:to>
                                    </p:set>
                                    <p:anim calcmode="lin" valueType="num">
                                      <p:cBhvr>
                                        <p:cTn id="17" dur="1000" fill="hold"/>
                                        <p:tgtEl>
                                          <p:spTgt spid="425987">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425987">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425987">
                                            <p:txEl>
                                              <p:pRg st="1" end="1"/>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425987">
                                            <p:txEl>
                                              <p:pRg st="2" end="2"/>
                                            </p:txEl>
                                          </p:spTgt>
                                        </p:tgtEl>
                                        <p:attrNameLst>
                                          <p:attrName>style.visibility</p:attrName>
                                        </p:attrNameLst>
                                      </p:cBhvr>
                                      <p:to>
                                        <p:strVal val="visible"/>
                                      </p:to>
                                    </p:set>
                                    <p:anim calcmode="lin" valueType="num">
                                      <p:cBhvr>
                                        <p:cTn id="22" dur="1000" fill="hold"/>
                                        <p:tgtEl>
                                          <p:spTgt spid="425987">
                                            <p:txEl>
                                              <p:pRg st="2" end="2"/>
                                            </p:txEl>
                                          </p:spTgt>
                                        </p:tgtEl>
                                        <p:attrNameLst>
                                          <p:attrName>ppt_w</p:attrName>
                                        </p:attrNameLst>
                                      </p:cBhvr>
                                      <p:tavLst>
                                        <p:tav tm="0">
                                          <p:val>
                                            <p:strVal val="#ppt_w*0.70"/>
                                          </p:val>
                                        </p:tav>
                                        <p:tav tm="100000">
                                          <p:val>
                                            <p:strVal val="#ppt_w"/>
                                          </p:val>
                                        </p:tav>
                                      </p:tavLst>
                                    </p:anim>
                                    <p:anim calcmode="lin" valueType="num">
                                      <p:cBhvr>
                                        <p:cTn id="23" dur="1000" fill="hold"/>
                                        <p:tgtEl>
                                          <p:spTgt spid="425987">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425987">
                                            <p:txEl>
                                              <p:pRg st="2" end="2"/>
                                            </p:txEl>
                                          </p:spTgt>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425987">
                                            <p:txEl>
                                              <p:pRg st="3" end="3"/>
                                            </p:txEl>
                                          </p:spTgt>
                                        </p:tgtEl>
                                        <p:attrNameLst>
                                          <p:attrName>style.visibility</p:attrName>
                                        </p:attrNameLst>
                                      </p:cBhvr>
                                      <p:to>
                                        <p:strVal val="visible"/>
                                      </p:to>
                                    </p:set>
                                    <p:anim calcmode="lin" valueType="num">
                                      <p:cBhvr>
                                        <p:cTn id="27" dur="1000" fill="hold"/>
                                        <p:tgtEl>
                                          <p:spTgt spid="425987">
                                            <p:txEl>
                                              <p:pRg st="3" end="3"/>
                                            </p:txEl>
                                          </p:spTgt>
                                        </p:tgtEl>
                                        <p:attrNameLst>
                                          <p:attrName>ppt_w</p:attrName>
                                        </p:attrNameLst>
                                      </p:cBhvr>
                                      <p:tavLst>
                                        <p:tav tm="0">
                                          <p:val>
                                            <p:strVal val="#ppt_w*0.70"/>
                                          </p:val>
                                        </p:tav>
                                        <p:tav tm="100000">
                                          <p:val>
                                            <p:strVal val="#ppt_w"/>
                                          </p:val>
                                        </p:tav>
                                      </p:tavLst>
                                    </p:anim>
                                    <p:anim calcmode="lin" valueType="num">
                                      <p:cBhvr>
                                        <p:cTn id="28" dur="1000" fill="hold"/>
                                        <p:tgtEl>
                                          <p:spTgt spid="425987">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425987">
                                            <p:txEl>
                                              <p:pRg st="3" end="3"/>
                                            </p:txEl>
                                          </p:spTgt>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425987">
                                            <p:txEl>
                                              <p:pRg st="4" end="4"/>
                                            </p:txEl>
                                          </p:spTgt>
                                        </p:tgtEl>
                                        <p:attrNameLst>
                                          <p:attrName>style.visibility</p:attrName>
                                        </p:attrNameLst>
                                      </p:cBhvr>
                                      <p:to>
                                        <p:strVal val="visible"/>
                                      </p:to>
                                    </p:set>
                                    <p:anim calcmode="lin" valueType="num">
                                      <p:cBhvr>
                                        <p:cTn id="32" dur="1000" fill="hold"/>
                                        <p:tgtEl>
                                          <p:spTgt spid="425987">
                                            <p:txEl>
                                              <p:pRg st="4" end="4"/>
                                            </p:txEl>
                                          </p:spTgt>
                                        </p:tgtEl>
                                        <p:attrNameLst>
                                          <p:attrName>ppt_w</p:attrName>
                                        </p:attrNameLst>
                                      </p:cBhvr>
                                      <p:tavLst>
                                        <p:tav tm="0">
                                          <p:val>
                                            <p:strVal val="#ppt_w*0.70"/>
                                          </p:val>
                                        </p:tav>
                                        <p:tav tm="100000">
                                          <p:val>
                                            <p:strVal val="#ppt_w"/>
                                          </p:val>
                                        </p:tav>
                                      </p:tavLst>
                                    </p:anim>
                                    <p:anim calcmode="lin" valueType="num">
                                      <p:cBhvr>
                                        <p:cTn id="33" dur="1000" fill="hold"/>
                                        <p:tgtEl>
                                          <p:spTgt spid="425987">
                                            <p:txEl>
                                              <p:pRg st="4" end="4"/>
                                            </p:txEl>
                                          </p:spTgt>
                                        </p:tgtEl>
                                        <p:attrNameLst>
                                          <p:attrName>ppt_h</p:attrName>
                                        </p:attrNameLst>
                                      </p:cBhvr>
                                      <p:tavLst>
                                        <p:tav tm="0">
                                          <p:val>
                                            <p:strVal val="#ppt_h"/>
                                          </p:val>
                                        </p:tav>
                                        <p:tav tm="100000">
                                          <p:val>
                                            <p:strVal val="#ppt_h"/>
                                          </p:val>
                                        </p:tav>
                                      </p:tavLst>
                                    </p:anim>
                                    <p:animEffect transition="in" filter="fade">
                                      <p:cBhvr>
                                        <p:cTn id="34" dur="1000"/>
                                        <p:tgtEl>
                                          <p:spTgt spid="425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7"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352552" y="496357"/>
            <a:ext cx="9601196" cy="1303867"/>
          </a:xfrm>
        </p:spPr>
        <p:txBody>
          <a:bodyPr/>
          <a:lstStyle/>
          <a:p>
            <a:pPr algn="ctr" eaLnBrk="1" hangingPunct="1"/>
            <a:r>
              <a:rPr lang="tr-TR" altLang="tr-TR" dirty="0" smtClean="0">
                <a:solidFill>
                  <a:schemeClr val="tx1"/>
                </a:solidFill>
                <a:latin typeface="+mn-lt"/>
              </a:rPr>
              <a:t>Mutfaklarda</a:t>
            </a:r>
          </a:p>
        </p:txBody>
      </p:sp>
      <p:sp>
        <p:nvSpPr>
          <p:cNvPr id="50179" name="Rectangle 3"/>
          <p:cNvSpPr>
            <a:spLocks noGrp="1" noChangeArrowheads="1"/>
          </p:cNvSpPr>
          <p:nvPr>
            <p:ph type="body" idx="1"/>
          </p:nvPr>
        </p:nvSpPr>
        <p:spPr>
          <a:xfrm>
            <a:off x="2657474" y="2428874"/>
            <a:ext cx="8901114" cy="3914775"/>
          </a:xfrm>
          <a:ln>
            <a:solidFill>
              <a:srgbClr val="33CC33"/>
            </a:solidFill>
            <a:miter lim="800000"/>
            <a:headEnd/>
            <a:tailEnd/>
          </a:ln>
        </p:spPr>
        <p:txBody>
          <a:bodyPr>
            <a:normAutofit lnSpcReduction="10000"/>
          </a:bodyPr>
          <a:lstStyle/>
          <a:p>
            <a:pPr marL="0" indent="0" algn="ctr">
              <a:buClr>
                <a:srgbClr val="FFFF00"/>
              </a:buClr>
              <a:buNone/>
            </a:pPr>
            <a:r>
              <a:rPr lang="tr-TR" altLang="tr-TR" sz="2800" u="sng" dirty="0" smtClean="0">
                <a:solidFill>
                  <a:schemeClr val="tx1"/>
                </a:solidFill>
                <a:latin typeface="+mn-lt"/>
              </a:rPr>
              <a:t>Ahşap doğrama </a:t>
            </a:r>
            <a:r>
              <a:rPr lang="tr-TR" altLang="tr-TR" sz="2800" u="sng" dirty="0">
                <a:solidFill>
                  <a:schemeClr val="tx1"/>
                </a:solidFill>
                <a:latin typeface="+mn-lt"/>
              </a:rPr>
              <a:t>tahtaları kullanılmamalı</a:t>
            </a:r>
          </a:p>
          <a:p>
            <a:pPr marL="0" indent="0">
              <a:buClr>
                <a:srgbClr val="FFFF00"/>
              </a:buClr>
              <a:buFont typeface="Wingdings" panose="05000000000000000000" pitchFamily="2" charset="2"/>
              <a:buChar char="Ø"/>
            </a:pPr>
            <a:r>
              <a:rPr lang="tr-TR" altLang="tr-TR" sz="2800" dirty="0">
                <a:solidFill>
                  <a:schemeClr val="tx1"/>
                </a:solidFill>
                <a:latin typeface="+mn-lt"/>
              </a:rPr>
              <a:t>PVC plastikten yapılan doğrama tahtaları kullanılmalı,</a:t>
            </a:r>
          </a:p>
          <a:p>
            <a:pPr marL="0" indent="0">
              <a:buClr>
                <a:srgbClr val="FFFF00"/>
              </a:buClr>
              <a:buFont typeface="Wingdings" panose="05000000000000000000" pitchFamily="2" charset="2"/>
              <a:buChar char="Ø"/>
            </a:pPr>
            <a:r>
              <a:rPr lang="tr-TR" altLang="tr-TR" sz="2800" dirty="0">
                <a:solidFill>
                  <a:schemeClr val="tx1"/>
                </a:solidFill>
                <a:latin typeface="+mn-lt"/>
              </a:rPr>
              <a:t>Hazırlama alanı için farklı renklerde;</a:t>
            </a:r>
          </a:p>
          <a:p>
            <a:pPr marL="0" indent="0">
              <a:buClr>
                <a:srgbClr val="33CC33"/>
              </a:buClr>
              <a:buFont typeface="Wingdings" panose="05000000000000000000" pitchFamily="2" charset="2"/>
              <a:buChar char="§"/>
            </a:pPr>
            <a:r>
              <a:rPr lang="tr-TR" altLang="tr-TR" sz="2800" dirty="0">
                <a:solidFill>
                  <a:schemeClr val="tx1"/>
                </a:solidFill>
                <a:latin typeface="+mn-lt"/>
              </a:rPr>
              <a:t>Beyaz                          </a:t>
            </a:r>
            <a:r>
              <a:rPr lang="tr-TR" altLang="tr-TR" sz="2800" dirty="0">
                <a:solidFill>
                  <a:schemeClr val="tx1"/>
                </a:solidFill>
              </a:rPr>
              <a:t> </a:t>
            </a:r>
            <a:r>
              <a:rPr lang="tr-TR" altLang="tr-TR" sz="2800" dirty="0" smtClean="0">
                <a:solidFill>
                  <a:schemeClr val="tx1"/>
                </a:solidFill>
                <a:latin typeface="+mn-lt"/>
              </a:rPr>
              <a:t> </a:t>
            </a:r>
            <a:r>
              <a:rPr lang="tr-TR" altLang="tr-TR" sz="2800" dirty="0">
                <a:solidFill>
                  <a:schemeClr val="tx1"/>
                </a:solidFill>
                <a:latin typeface="+mn-lt"/>
              </a:rPr>
              <a:t>süt ve süt ürünleri</a:t>
            </a:r>
          </a:p>
          <a:p>
            <a:pPr marL="0" indent="0">
              <a:buClr>
                <a:srgbClr val="33CC33"/>
              </a:buClr>
              <a:buFont typeface="Wingdings" panose="05000000000000000000" pitchFamily="2" charset="2"/>
              <a:buChar char="§"/>
            </a:pPr>
            <a:r>
              <a:rPr lang="tr-TR" altLang="tr-TR" sz="2800" dirty="0">
                <a:solidFill>
                  <a:schemeClr val="tx1"/>
                </a:solidFill>
                <a:latin typeface="+mn-lt"/>
              </a:rPr>
              <a:t>Kırmızı                          et ve et ürünleri</a:t>
            </a:r>
          </a:p>
          <a:p>
            <a:pPr marL="0" indent="0">
              <a:buClr>
                <a:srgbClr val="33CC33"/>
              </a:buClr>
              <a:buFont typeface="Wingdings" panose="05000000000000000000" pitchFamily="2" charset="2"/>
              <a:buChar char="§"/>
            </a:pPr>
            <a:r>
              <a:rPr lang="tr-TR" altLang="tr-TR" sz="2800" dirty="0">
                <a:solidFill>
                  <a:schemeClr val="tx1"/>
                </a:solidFill>
                <a:latin typeface="+mn-lt"/>
              </a:rPr>
              <a:t>Yeşil                              sebze ve </a:t>
            </a:r>
            <a:r>
              <a:rPr lang="tr-TR" altLang="tr-TR" sz="2800" dirty="0" smtClean="0">
                <a:solidFill>
                  <a:schemeClr val="tx1"/>
                </a:solidFill>
                <a:latin typeface="+mn-lt"/>
              </a:rPr>
              <a:t>meyveler</a:t>
            </a:r>
          </a:p>
          <a:p>
            <a:pPr marL="0" indent="0">
              <a:buClr>
                <a:srgbClr val="33CC33"/>
              </a:buClr>
              <a:buFont typeface="Wingdings" panose="05000000000000000000" pitchFamily="2" charset="2"/>
              <a:buChar char="§"/>
            </a:pPr>
            <a:r>
              <a:rPr lang="tr-TR" altLang="tr-TR" sz="2800" dirty="0" smtClean="0">
                <a:solidFill>
                  <a:schemeClr val="tx1"/>
                </a:solidFill>
              </a:rPr>
              <a:t>Mavi                 		</a:t>
            </a:r>
            <a:r>
              <a:rPr lang="tr-TR" altLang="tr-TR" sz="2800" dirty="0">
                <a:solidFill>
                  <a:schemeClr val="tx1"/>
                </a:solidFill>
              </a:rPr>
              <a:t>	</a:t>
            </a:r>
            <a:r>
              <a:rPr lang="tr-TR" altLang="tr-TR" sz="2800" dirty="0" smtClean="0">
                <a:solidFill>
                  <a:schemeClr val="tx1"/>
                </a:solidFill>
              </a:rPr>
              <a:t>deniz ürünleri</a:t>
            </a:r>
            <a:endParaRPr lang="tr-TR" altLang="tr-TR" sz="2800" dirty="0">
              <a:solidFill>
                <a:schemeClr val="tx1"/>
              </a:solidFill>
              <a:latin typeface="+mn-lt"/>
            </a:endParaRPr>
          </a:p>
          <a:p>
            <a:pPr marL="0" indent="0" algn="ctr">
              <a:buClr>
                <a:srgbClr val="FFFF00"/>
              </a:buClr>
              <a:buFont typeface="Wingdings" panose="05000000000000000000" pitchFamily="2" charset="2"/>
              <a:buChar char="Ø"/>
            </a:pPr>
            <a:endParaRPr lang="tr-TR" altLang="tr-TR" sz="2800" dirty="0">
              <a:solidFill>
                <a:schemeClr val="tx1"/>
              </a:solidFill>
              <a:latin typeface="+mn-lt"/>
            </a:endParaRPr>
          </a:p>
        </p:txBody>
      </p:sp>
      <p:sp>
        <p:nvSpPr>
          <p:cNvPr id="474116" name="AutoShape 4"/>
          <p:cNvSpPr>
            <a:spLocks noChangeArrowheads="1"/>
          </p:cNvSpPr>
          <p:nvPr/>
        </p:nvSpPr>
        <p:spPr bwMode="auto">
          <a:xfrm>
            <a:off x="4008438" y="5310979"/>
            <a:ext cx="1871662" cy="287338"/>
          </a:xfrm>
          <a:prstGeom prst="rightArrow">
            <a:avLst>
              <a:gd name="adj1" fmla="val 50000"/>
              <a:gd name="adj2" fmla="val 162845"/>
            </a:avLst>
          </a:prstGeom>
          <a:solidFill>
            <a:schemeClr val="tx1"/>
          </a:solidFill>
          <a:ln w="9525" algn="ctr">
            <a:solidFill>
              <a:srgbClr val="66FF33"/>
            </a:solidFill>
            <a:miter lim="800000"/>
            <a:headEnd/>
            <a:tailEnd/>
          </a:ln>
        </p:spPr>
        <p:txBody>
          <a:bodyPr wrap="none" lIns="92075" tIns="46038" rIns="92075" bIns="46038" anchor="ctr"/>
          <a:lstStyle>
            <a:lvl1pPr>
              <a:spcBef>
                <a:spcPct val="20000"/>
              </a:spcBef>
              <a:buClr>
                <a:schemeClr val="tx2"/>
              </a:buClr>
              <a:buSzPct val="90000"/>
              <a:buFont typeface="Wingdings" panose="05000000000000000000" pitchFamily="2" charset="2"/>
              <a:buChar char="Ú"/>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457200">
              <a:buClr>
                <a:srgbClr val="212121"/>
              </a:buClr>
            </a:pPr>
            <a:endParaRPr lang="tr-TR" altLang="tr-TR">
              <a:solidFill>
                <a:prstClr val="white"/>
              </a:solidFill>
            </a:endParaRPr>
          </a:p>
        </p:txBody>
      </p:sp>
      <p:sp>
        <p:nvSpPr>
          <p:cNvPr id="8" name="AutoShape 4"/>
          <p:cNvSpPr>
            <a:spLocks noChangeArrowheads="1"/>
          </p:cNvSpPr>
          <p:nvPr/>
        </p:nvSpPr>
        <p:spPr bwMode="auto">
          <a:xfrm>
            <a:off x="4008438" y="4155282"/>
            <a:ext cx="1871662" cy="287338"/>
          </a:xfrm>
          <a:prstGeom prst="rightArrow">
            <a:avLst>
              <a:gd name="adj1" fmla="val 50000"/>
              <a:gd name="adj2" fmla="val 162845"/>
            </a:avLst>
          </a:prstGeom>
          <a:solidFill>
            <a:schemeClr val="tx1"/>
          </a:solidFill>
          <a:ln w="9525" algn="ctr">
            <a:solidFill>
              <a:srgbClr val="66FF33"/>
            </a:solidFill>
            <a:miter lim="800000"/>
            <a:headEnd/>
            <a:tailEnd/>
          </a:ln>
        </p:spPr>
        <p:txBody>
          <a:bodyPr wrap="none" lIns="92075" tIns="46038" rIns="92075" bIns="46038" anchor="ctr"/>
          <a:lstStyle>
            <a:lvl1pPr>
              <a:spcBef>
                <a:spcPct val="20000"/>
              </a:spcBef>
              <a:buClr>
                <a:schemeClr val="tx2"/>
              </a:buClr>
              <a:buSzPct val="90000"/>
              <a:buFont typeface="Wingdings" panose="05000000000000000000" pitchFamily="2" charset="2"/>
              <a:buChar char="Ú"/>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457200">
              <a:buClr>
                <a:srgbClr val="212121"/>
              </a:buClr>
            </a:pPr>
            <a:endParaRPr lang="tr-TR" altLang="tr-TR">
              <a:solidFill>
                <a:prstClr val="white"/>
              </a:solidFill>
            </a:endParaRPr>
          </a:p>
        </p:txBody>
      </p:sp>
      <p:sp>
        <p:nvSpPr>
          <p:cNvPr id="9" name="AutoShape 4"/>
          <p:cNvSpPr>
            <a:spLocks noChangeArrowheads="1"/>
          </p:cNvSpPr>
          <p:nvPr/>
        </p:nvSpPr>
        <p:spPr bwMode="auto">
          <a:xfrm>
            <a:off x="4008438" y="4726977"/>
            <a:ext cx="1871662" cy="287338"/>
          </a:xfrm>
          <a:prstGeom prst="rightArrow">
            <a:avLst>
              <a:gd name="adj1" fmla="val 50000"/>
              <a:gd name="adj2" fmla="val 162845"/>
            </a:avLst>
          </a:prstGeom>
          <a:solidFill>
            <a:schemeClr val="tx1"/>
          </a:solidFill>
          <a:ln w="9525" algn="ctr">
            <a:solidFill>
              <a:srgbClr val="66FF33"/>
            </a:solidFill>
            <a:miter lim="800000"/>
            <a:headEnd/>
            <a:tailEnd/>
          </a:ln>
        </p:spPr>
        <p:txBody>
          <a:bodyPr wrap="none" lIns="92075" tIns="46038" rIns="92075" bIns="46038" anchor="ctr"/>
          <a:lstStyle>
            <a:lvl1pPr>
              <a:spcBef>
                <a:spcPct val="20000"/>
              </a:spcBef>
              <a:buClr>
                <a:schemeClr val="tx2"/>
              </a:buClr>
              <a:buSzPct val="90000"/>
              <a:buFont typeface="Wingdings" panose="05000000000000000000" pitchFamily="2" charset="2"/>
              <a:buChar char="Ú"/>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457200">
              <a:buClr>
                <a:srgbClr val="212121"/>
              </a:buClr>
            </a:pPr>
            <a:endParaRPr lang="tr-TR" altLang="tr-TR">
              <a:solidFill>
                <a:prstClr val="white"/>
              </a:solidFill>
            </a:endParaRPr>
          </a:p>
        </p:txBody>
      </p:sp>
      <p:sp>
        <p:nvSpPr>
          <p:cNvPr id="10" name="AutoShape 4"/>
          <p:cNvSpPr>
            <a:spLocks noChangeArrowheads="1"/>
          </p:cNvSpPr>
          <p:nvPr/>
        </p:nvSpPr>
        <p:spPr bwMode="auto">
          <a:xfrm>
            <a:off x="4008438" y="5768973"/>
            <a:ext cx="1871662" cy="287338"/>
          </a:xfrm>
          <a:prstGeom prst="rightArrow">
            <a:avLst>
              <a:gd name="adj1" fmla="val 50000"/>
              <a:gd name="adj2" fmla="val 162845"/>
            </a:avLst>
          </a:prstGeom>
          <a:solidFill>
            <a:schemeClr val="tx1"/>
          </a:solidFill>
          <a:ln w="9525" algn="ctr">
            <a:solidFill>
              <a:srgbClr val="66FF33"/>
            </a:solidFill>
            <a:miter lim="800000"/>
            <a:headEnd/>
            <a:tailEnd/>
          </a:ln>
        </p:spPr>
        <p:txBody>
          <a:bodyPr wrap="none" lIns="92075" tIns="46038" rIns="92075" bIns="46038" anchor="ctr"/>
          <a:lstStyle>
            <a:lvl1pPr>
              <a:spcBef>
                <a:spcPct val="20000"/>
              </a:spcBef>
              <a:buClr>
                <a:schemeClr val="tx2"/>
              </a:buClr>
              <a:buSzPct val="90000"/>
              <a:buFont typeface="Wingdings" panose="05000000000000000000" pitchFamily="2" charset="2"/>
              <a:buChar char="Ú"/>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457200">
              <a:buClr>
                <a:srgbClr val="212121"/>
              </a:buClr>
            </a:pPr>
            <a:endParaRPr lang="tr-TR" altLang="tr-TR">
              <a:solidFill>
                <a:prstClr val="white"/>
              </a:solidFill>
            </a:endParaRPr>
          </a:p>
        </p:txBody>
      </p:sp>
    </p:spTree>
    <p:extLst>
      <p:ext uri="{BB962C8B-B14F-4D97-AF65-F5344CB8AC3E}">
        <p14:creationId xmlns:p14="http://schemas.microsoft.com/office/powerpoint/2010/main" val="1182206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74116"/>
                                        </p:tgtEl>
                                        <p:attrNameLst>
                                          <p:attrName>style.visibility</p:attrName>
                                        </p:attrNameLst>
                                      </p:cBhvr>
                                      <p:to>
                                        <p:strVal val="visible"/>
                                      </p:to>
                                    </p:set>
                                    <p:anim calcmode="lin" valueType="num">
                                      <p:cBhvr additive="base">
                                        <p:cTn id="7" dur="500" fill="hold"/>
                                        <p:tgtEl>
                                          <p:spTgt spid="474116"/>
                                        </p:tgtEl>
                                        <p:attrNameLst>
                                          <p:attrName>ppt_x</p:attrName>
                                        </p:attrNameLst>
                                      </p:cBhvr>
                                      <p:tavLst>
                                        <p:tav tm="0">
                                          <p:val>
                                            <p:strVal val="0-#ppt_w/2"/>
                                          </p:val>
                                        </p:tav>
                                        <p:tav tm="100000">
                                          <p:val>
                                            <p:strVal val="#ppt_x"/>
                                          </p:val>
                                        </p:tav>
                                      </p:tavLst>
                                    </p:anim>
                                    <p:anim calcmode="lin" valueType="num">
                                      <p:cBhvr additive="base">
                                        <p:cTn id="8" dur="500" fill="hold"/>
                                        <p:tgtEl>
                                          <p:spTgt spid="4741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6"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195390" y="575734"/>
            <a:ext cx="9601196" cy="1303867"/>
          </a:xfrm>
        </p:spPr>
        <p:txBody>
          <a:bodyPr/>
          <a:lstStyle/>
          <a:p>
            <a:pPr algn="ctr" eaLnBrk="1" hangingPunct="1"/>
            <a:r>
              <a:rPr lang="tr-TR" altLang="tr-TR" sz="3600" b="1" dirty="0">
                <a:solidFill>
                  <a:schemeClr val="tx1"/>
                </a:solidFill>
                <a:latin typeface="+mn-lt"/>
              </a:rPr>
              <a:t>ARAÇ-GEREÇLERİN TEMİZLİĞİ</a:t>
            </a:r>
          </a:p>
        </p:txBody>
      </p:sp>
      <p:sp>
        <p:nvSpPr>
          <p:cNvPr id="51203" name="Rectangle 3"/>
          <p:cNvSpPr>
            <a:spLocks noGrp="1" noChangeArrowheads="1"/>
          </p:cNvSpPr>
          <p:nvPr>
            <p:ph type="body" idx="1"/>
          </p:nvPr>
        </p:nvSpPr>
        <p:spPr>
          <a:xfrm>
            <a:off x="1919288" y="1916113"/>
            <a:ext cx="8482012" cy="4114800"/>
          </a:xfrm>
          <a:ln>
            <a:solidFill>
              <a:srgbClr val="66FF33"/>
            </a:solidFill>
            <a:miter lim="800000"/>
            <a:headEnd/>
            <a:tailEnd/>
          </a:ln>
        </p:spPr>
        <p:txBody>
          <a:bodyPr>
            <a:normAutofit/>
          </a:bodyPr>
          <a:lstStyle/>
          <a:p>
            <a:pPr eaLnBrk="1" hangingPunct="1">
              <a:spcBef>
                <a:spcPct val="0"/>
              </a:spcBef>
              <a:buClr>
                <a:srgbClr val="FFFF66"/>
              </a:buClr>
              <a:buSzTx/>
              <a:buFont typeface="Wingdings" panose="05000000000000000000" pitchFamily="2" charset="2"/>
              <a:buChar char="Ø"/>
            </a:pPr>
            <a:r>
              <a:rPr lang="tr-TR" altLang="tr-TR" sz="2800" dirty="0">
                <a:solidFill>
                  <a:schemeClr val="tx1"/>
                </a:solidFill>
                <a:latin typeface="+mn-lt"/>
              </a:rPr>
              <a:t>Tencereler, tepsiler, tabaklar, çatal-bıçaklar,</a:t>
            </a:r>
          </a:p>
          <a:p>
            <a:pPr eaLnBrk="1" hangingPunct="1">
              <a:spcBef>
                <a:spcPct val="0"/>
              </a:spcBef>
              <a:buClr>
                <a:srgbClr val="FFFF66"/>
              </a:buClr>
              <a:buSzTx/>
              <a:buFont typeface="Wingdings" panose="05000000000000000000" pitchFamily="2" charset="2"/>
              <a:buChar char="Ø"/>
            </a:pPr>
            <a:r>
              <a:rPr lang="tr-TR" altLang="tr-TR" sz="2800" dirty="0">
                <a:solidFill>
                  <a:schemeClr val="tx1"/>
                </a:solidFill>
                <a:latin typeface="+mn-lt"/>
              </a:rPr>
              <a:t>Mikserler, dilimleyiciler, doğrama tahtaları,</a:t>
            </a:r>
          </a:p>
          <a:p>
            <a:pPr eaLnBrk="1" hangingPunct="1">
              <a:spcBef>
                <a:spcPct val="0"/>
              </a:spcBef>
              <a:buClr>
                <a:srgbClr val="FFFF66"/>
              </a:buClr>
              <a:buSzTx/>
              <a:buFont typeface="Wingdings" panose="05000000000000000000" pitchFamily="2" charset="2"/>
              <a:buChar char="Ø"/>
            </a:pPr>
            <a:r>
              <a:rPr lang="tr-TR" altLang="tr-TR" sz="2800" dirty="0">
                <a:solidFill>
                  <a:schemeClr val="tx1"/>
                </a:solidFill>
                <a:latin typeface="+mn-lt"/>
              </a:rPr>
              <a:t>Et, kıyma, salam kesme makineleri</a:t>
            </a:r>
            <a:r>
              <a:rPr lang="tr-TR" altLang="tr-TR" sz="3200" b="1" dirty="0">
                <a:solidFill>
                  <a:schemeClr val="tx1"/>
                </a:solidFill>
                <a:latin typeface="+mn-lt"/>
              </a:rPr>
              <a:t>.</a:t>
            </a:r>
            <a:endParaRPr lang="tr-TR" altLang="tr-TR" sz="3200" dirty="0">
              <a:solidFill>
                <a:schemeClr val="tx1"/>
              </a:solidFill>
              <a:latin typeface="+mn-lt"/>
            </a:endParaRPr>
          </a:p>
        </p:txBody>
      </p:sp>
      <p:sp>
        <p:nvSpPr>
          <p:cNvPr id="51204" name="AutoShape 9"/>
          <p:cNvSpPr>
            <a:spLocks noChangeArrowheads="1"/>
          </p:cNvSpPr>
          <p:nvPr/>
        </p:nvSpPr>
        <p:spPr bwMode="auto">
          <a:xfrm>
            <a:off x="3143250" y="4797425"/>
            <a:ext cx="1944688" cy="1295400"/>
          </a:xfrm>
          <a:prstGeom prst="wedgeRect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lstStyle>
            <a:lvl1pPr marL="342900" indent="-342900">
              <a:spcBef>
                <a:spcPct val="20000"/>
              </a:spcBef>
              <a:buClr>
                <a:schemeClr val="tx2"/>
              </a:buClr>
              <a:buSzPct val="90000"/>
              <a:buFont typeface="Wingdings" panose="05000000000000000000" pitchFamily="2" charset="2"/>
              <a:buChar char="Ú"/>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457200">
              <a:buClr>
                <a:srgbClr val="212121"/>
              </a:buClr>
            </a:pPr>
            <a:endParaRPr lang="tr-TR" altLang="tr-TR">
              <a:solidFill>
                <a:prstClr val="black"/>
              </a:solidFill>
            </a:endParaRPr>
          </a:p>
        </p:txBody>
      </p:sp>
      <p:sp>
        <p:nvSpPr>
          <p:cNvPr id="453642" name="AutoShape 10"/>
          <p:cNvSpPr>
            <a:spLocks noChangeArrowheads="1"/>
          </p:cNvSpPr>
          <p:nvPr/>
        </p:nvSpPr>
        <p:spPr bwMode="auto">
          <a:xfrm>
            <a:off x="2115345" y="3701259"/>
            <a:ext cx="1655762" cy="792162"/>
          </a:xfrm>
          <a:prstGeom prst="wedgeRectCallout">
            <a:avLst>
              <a:gd name="adj1" fmla="val 76940"/>
              <a:gd name="adj2" fmla="val 68037"/>
            </a:avLst>
          </a:prstGeom>
          <a:noFill/>
          <a:ln w="2857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marL="342900" indent="-342900">
              <a:spcBef>
                <a:spcPct val="20000"/>
              </a:spcBef>
              <a:buClr>
                <a:schemeClr val="tx2"/>
              </a:buClr>
              <a:buSzPct val="90000"/>
              <a:buFont typeface="Wingdings" panose="05000000000000000000" pitchFamily="2" charset="2"/>
              <a:buChar char="Ú"/>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457200">
              <a:buClr>
                <a:srgbClr val="212121"/>
              </a:buClr>
              <a:buFont typeface="Wingdings" panose="05000000000000000000" pitchFamily="2" charset="2"/>
              <a:buNone/>
            </a:pPr>
            <a:r>
              <a:rPr lang="tr-TR" altLang="tr-TR" b="1" dirty="0">
                <a:solidFill>
                  <a:prstClr val="black"/>
                </a:solidFill>
              </a:rPr>
              <a:t>yıkama</a:t>
            </a:r>
          </a:p>
          <a:p>
            <a:pPr algn="ctr" defTabSz="457200">
              <a:buClr>
                <a:srgbClr val="212121"/>
              </a:buClr>
              <a:buFont typeface="Wingdings" panose="05000000000000000000" pitchFamily="2" charset="2"/>
              <a:buNone/>
            </a:pPr>
            <a:endParaRPr lang="tr-TR" altLang="tr-TR" dirty="0">
              <a:solidFill>
                <a:srgbClr val="FFFF66"/>
              </a:solidFill>
            </a:endParaRPr>
          </a:p>
        </p:txBody>
      </p:sp>
      <p:sp>
        <p:nvSpPr>
          <p:cNvPr id="453643" name="AutoShape 11"/>
          <p:cNvSpPr>
            <a:spLocks noChangeArrowheads="1"/>
          </p:cNvSpPr>
          <p:nvPr/>
        </p:nvSpPr>
        <p:spPr bwMode="auto">
          <a:xfrm>
            <a:off x="8543925" y="5157788"/>
            <a:ext cx="1944688" cy="792162"/>
          </a:xfrm>
          <a:prstGeom prst="wedgeRectCallout">
            <a:avLst>
              <a:gd name="adj1" fmla="val -54000"/>
              <a:gd name="adj2" fmla="val -14528"/>
            </a:avLst>
          </a:prstGeom>
          <a:noFill/>
          <a:ln w="38100"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marL="342900" indent="-342900">
              <a:spcBef>
                <a:spcPct val="20000"/>
              </a:spcBef>
              <a:buClr>
                <a:schemeClr val="tx2"/>
              </a:buClr>
              <a:buSzPct val="90000"/>
              <a:buFont typeface="Wingdings" panose="05000000000000000000" pitchFamily="2" charset="2"/>
              <a:buChar char="Ú"/>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457200">
              <a:buClr>
                <a:srgbClr val="212121"/>
              </a:buClr>
              <a:buFont typeface="Wingdings" panose="05000000000000000000" pitchFamily="2" charset="2"/>
              <a:buNone/>
            </a:pPr>
            <a:r>
              <a:rPr lang="tr-TR" altLang="tr-TR" b="1" dirty="0">
                <a:solidFill>
                  <a:prstClr val="black"/>
                </a:solidFill>
              </a:rPr>
              <a:t>kurulama</a:t>
            </a:r>
          </a:p>
        </p:txBody>
      </p:sp>
      <p:sp>
        <p:nvSpPr>
          <p:cNvPr id="453644" name="AutoShape 12"/>
          <p:cNvSpPr>
            <a:spLocks noChangeArrowheads="1"/>
          </p:cNvSpPr>
          <p:nvPr/>
        </p:nvSpPr>
        <p:spPr bwMode="auto">
          <a:xfrm>
            <a:off x="7032625" y="3647282"/>
            <a:ext cx="2016125" cy="865187"/>
          </a:xfrm>
          <a:prstGeom prst="wedgeRectCallout">
            <a:avLst>
              <a:gd name="adj1" fmla="val 52204"/>
              <a:gd name="adj2" fmla="val 124130"/>
            </a:avLst>
          </a:prstGeom>
          <a:noFill/>
          <a:ln w="38100" algn="ctr">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marL="342900" indent="-342900">
              <a:spcBef>
                <a:spcPct val="20000"/>
              </a:spcBef>
              <a:buClr>
                <a:schemeClr val="tx2"/>
              </a:buClr>
              <a:buSzPct val="90000"/>
              <a:buFont typeface="Wingdings" panose="05000000000000000000" pitchFamily="2" charset="2"/>
              <a:buChar char="Ú"/>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457200">
              <a:buClr>
                <a:srgbClr val="212121"/>
              </a:buClr>
              <a:buFont typeface="Wingdings" panose="05000000000000000000" pitchFamily="2" charset="2"/>
              <a:buNone/>
            </a:pPr>
            <a:r>
              <a:rPr lang="tr-TR" altLang="tr-TR" b="1" dirty="0">
                <a:solidFill>
                  <a:prstClr val="black"/>
                </a:solidFill>
              </a:rPr>
              <a:t>durulama</a:t>
            </a:r>
          </a:p>
        </p:txBody>
      </p:sp>
      <p:sp>
        <p:nvSpPr>
          <p:cNvPr id="453645" name="AutoShape 13"/>
          <p:cNvSpPr>
            <a:spLocks noChangeArrowheads="1"/>
          </p:cNvSpPr>
          <p:nvPr/>
        </p:nvSpPr>
        <p:spPr bwMode="auto">
          <a:xfrm>
            <a:off x="4213622" y="3720306"/>
            <a:ext cx="2376488" cy="792163"/>
          </a:xfrm>
          <a:prstGeom prst="wedgeRectCallout">
            <a:avLst>
              <a:gd name="adj1" fmla="val 61824"/>
              <a:gd name="adj2" fmla="val 78255"/>
            </a:avLst>
          </a:prstGeom>
          <a:noFill/>
          <a:ln w="38100" algn="ctr">
            <a:solidFill>
              <a:srgbClr val="66FF33"/>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marL="342900" indent="-342900">
              <a:spcBef>
                <a:spcPct val="20000"/>
              </a:spcBef>
              <a:buClr>
                <a:schemeClr val="tx2"/>
              </a:buClr>
              <a:buSzPct val="90000"/>
              <a:buFont typeface="Wingdings" panose="05000000000000000000" pitchFamily="2" charset="2"/>
              <a:buChar char="Ú"/>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457200">
              <a:buClr>
                <a:srgbClr val="212121"/>
              </a:buClr>
              <a:buFont typeface="Wingdings" panose="05000000000000000000" pitchFamily="2" charset="2"/>
              <a:buNone/>
            </a:pPr>
            <a:r>
              <a:rPr lang="tr-TR" altLang="tr-TR" sz="2800" b="1" dirty="0">
                <a:solidFill>
                  <a:prstClr val="black"/>
                </a:solidFill>
              </a:rPr>
              <a:t>dezenfeksiyon</a:t>
            </a:r>
          </a:p>
          <a:p>
            <a:pPr algn="ctr" defTabSz="457200">
              <a:buClr>
                <a:srgbClr val="212121"/>
              </a:buClr>
            </a:pPr>
            <a:endParaRPr lang="tr-TR" altLang="tr-TR" sz="2800" dirty="0">
              <a:solidFill>
                <a:srgbClr val="66FF33"/>
              </a:solidFill>
            </a:endParaRPr>
          </a:p>
        </p:txBody>
      </p:sp>
      <p:sp>
        <p:nvSpPr>
          <p:cNvPr id="51209" name="Rectangle 14"/>
          <p:cNvSpPr>
            <a:spLocks noChangeArrowheads="1"/>
          </p:cNvSpPr>
          <p:nvPr/>
        </p:nvSpPr>
        <p:spPr bwMode="auto">
          <a:xfrm>
            <a:off x="1992313" y="5013326"/>
            <a:ext cx="6191250" cy="466725"/>
          </a:xfrm>
          <a:prstGeom prst="rect">
            <a:avLst/>
          </a:prstGeom>
          <a:noFill/>
          <a:ln w="9525" algn="ctr">
            <a:solidFill>
              <a:srgbClr val="FF505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marL="342900" indent="-342900">
              <a:spcBef>
                <a:spcPct val="20000"/>
              </a:spcBef>
              <a:buClr>
                <a:schemeClr val="tx2"/>
              </a:buClr>
              <a:buSzPct val="90000"/>
              <a:buFont typeface="Wingdings" panose="05000000000000000000" pitchFamily="2" charset="2"/>
              <a:buChar char="Ú"/>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defTabSz="457200">
              <a:buClr>
                <a:srgbClr val="212121"/>
              </a:buClr>
              <a:buSzPct val="90000"/>
              <a:buFont typeface="Wingdings" panose="05000000000000000000" pitchFamily="2" charset="2"/>
              <a:buNone/>
            </a:pPr>
            <a:r>
              <a:rPr lang="tr-TR" altLang="tr-TR" sz="2400" dirty="0">
                <a:solidFill>
                  <a:prstClr val="black"/>
                </a:solidFill>
                <a:latin typeface="Albertus" pitchFamily="34" charset="0"/>
              </a:rPr>
              <a:t>Bütün temizlik işlemleri için geçerlidir</a:t>
            </a:r>
          </a:p>
        </p:txBody>
      </p:sp>
    </p:spTree>
    <p:extLst>
      <p:ext uri="{BB962C8B-B14F-4D97-AF65-F5344CB8AC3E}">
        <p14:creationId xmlns:p14="http://schemas.microsoft.com/office/powerpoint/2010/main" val="227033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53642"/>
                                        </p:tgtEl>
                                        <p:attrNameLst>
                                          <p:attrName>style.visibility</p:attrName>
                                        </p:attrNameLst>
                                      </p:cBhvr>
                                      <p:to>
                                        <p:strVal val="visible"/>
                                      </p:to>
                                    </p:set>
                                    <p:animEffect transition="in" filter="circle(out)">
                                      <p:cBhvr>
                                        <p:cTn id="7" dur="1000"/>
                                        <p:tgtEl>
                                          <p:spTgt spid="453642"/>
                                        </p:tgtEl>
                                      </p:cBhvr>
                                    </p:animEffect>
                                  </p:childTnLst>
                                </p:cTn>
                              </p:par>
                            </p:childTnLst>
                          </p:cTn>
                        </p:par>
                        <p:par>
                          <p:cTn id="8" fill="hold" nodeType="afterGroup">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453645"/>
                                        </p:tgtEl>
                                        <p:attrNameLst>
                                          <p:attrName>style.visibility</p:attrName>
                                        </p:attrNameLst>
                                      </p:cBhvr>
                                      <p:to>
                                        <p:strVal val="visible"/>
                                      </p:to>
                                    </p:set>
                                    <p:animEffect transition="in" filter="circle(out)">
                                      <p:cBhvr>
                                        <p:cTn id="11" dur="1000"/>
                                        <p:tgtEl>
                                          <p:spTgt spid="453645"/>
                                        </p:tgtEl>
                                      </p:cBhvr>
                                    </p:animEffect>
                                  </p:childTnLst>
                                </p:cTn>
                              </p:par>
                            </p:childTnLst>
                          </p:cTn>
                        </p:par>
                        <p:par>
                          <p:cTn id="12" fill="hold" nodeType="afterGroup">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453644"/>
                                        </p:tgtEl>
                                        <p:attrNameLst>
                                          <p:attrName>style.visibility</p:attrName>
                                        </p:attrNameLst>
                                      </p:cBhvr>
                                      <p:to>
                                        <p:strVal val="visible"/>
                                      </p:to>
                                    </p:set>
                                    <p:animEffect transition="in" filter="circle(out)">
                                      <p:cBhvr>
                                        <p:cTn id="15" dur="1000"/>
                                        <p:tgtEl>
                                          <p:spTgt spid="453644"/>
                                        </p:tgtEl>
                                      </p:cBhvr>
                                    </p:animEffect>
                                  </p:childTnLst>
                                </p:cTn>
                              </p:par>
                            </p:childTnLst>
                          </p:cTn>
                        </p:par>
                        <p:par>
                          <p:cTn id="16" fill="hold" nodeType="afterGroup">
                            <p:stCondLst>
                              <p:cond delay="3000"/>
                            </p:stCondLst>
                            <p:childTnLst>
                              <p:par>
                                <p:cTn id="17" presetID="6" presetClass="entr" presetSubtype="32" fill="hold" nodeType="afterEffect">
                                  <p:stCondLst>
                                    <p:cond delay="0"/>
                                  </p:stCondLst>
                                  <p:childTnLst>
                                    <p:set>
                                      <p:cBhvr>
                                        <p:cTn id="18" dur="1" fill="hold">
                                          <p:stCondLst>
                                            <p:cond delay="0"/>
                                          </p:stCondLst>
                                        </p:cTn>
                                        <p:tgtEl>
                                          <p:spTgt spid="453643">
                                            <p:txEl>
                                              <p:pRg st="0" end="0"/>
                                            </p:txEl>
                                          </p:spTgt>
                                        </p:tgtEl>
                                        <p:attrNameLst>
                                          <p:attrName>style.visibility</p:attrName>
                                        </p:attrNameLst>
                                      </p:cBhvr>
                                      <p:to>
                                        <p:strVal val="visible"/>
                                      </p:to>
                                    </p:set>
                                    <p:animEffect transition="in" filter="circle(out)">
                                      <p:cBhvr>
                                        <p:cTn id="19" dur="1000"/>
                                        <p:tgtEl>
                                          <p:spTgt spid="4536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42" grpId="0" animBg="1"/>
      <p:bldP spid="453644" grpId="0" animBg="1"/>
      <p:bldP spid="4536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sz="quarter"/>
          </p:nvPr>
        </p:nvSpPr>
        <p:spPr/>
        <p:txBody>
          <a:bodyPr/>
          <a:lstStyle/>
          <a:p>
            <a:pPr algn="ctr" eaLnBrk="1" hangingPunct="1"/>
            <a:r>
              <a:rPr lang="tr-TR" altLang="tr-TR" sz="3200" b="1" dirty="0">
                <a:solidFill>
                  <a:schemeClr val="tx1"/>
                </a:solidFill>
                <a:latin typeface="+mn-lt"/>
              </a:rPr>
              <a:t>ARAÇ-GEREÇLERİN TEMİZLİĞİ</a:t>
            </a:r>
          </a:p>
        </p:txBody>
      </p:sp>
      <p:sp>
        <p:nvSpPr>
          <p:cNvPr id="450568" name="Rectangle 8"/>
          <p:cNvSpPr>
            <a:spLocks noGrp="1" noChangeArrowheads="1"/>
          </p:cNvSpPr>
          <p:nvPr>
            <p:ph sz="quarter" idx="1"/>
          </p:nvPr>
        </p:nvSpPr>
        <p:spPr>
          <a:xfrm>
            <a:off x="2063750" y="1844676"/>
            <a:ext cx="3810000" cy="576263"/>
          </a:xfrm>
          <a:ln>
            <a:solidFill>
              <a:srgbClr val="66FF33"/>
            </a:solidFill>
            <a:miter lim="800000"/>
            <a:headEnd/>
            <a:tailEnd/>
          </a:ln>
        </p:spPr>
        <p:txBody>
          <a:bodyPr/>
          <a:lstStyle/>
          <a:p>
            <a:pPr algn="ctr" eaLnBrk="1" hangingPunct="1">
              <a:spcBef>
                <a:spcPct val="0"/>
              </a:spcBef>
              <a:buClrTx/>
              <a:buSzTx/>
              <a:buFontTx/>
              <a:buNone/>
            </a:pPr>
            <a:r>
              <a:rPr lang="tr-TR" altLang="tr-TR" sz="2800" b="1" dirty="0">
                <a:solidFill>
                  <a:schemeClr val="tx1"/>
                </a:solidFill>
                <a:latin typeface="+mn-lt"/>
              </a:rPr>
              <a:t>	YIKAMA</a:t>
            </a:r>
            <a:endParaRPr lang="tr-TR" altLang="tr-TR" sz="2800" dirty="0">
              <a:solidFill>
                <a:schemeClr val="tx1"/>
              </a:solidFill>
              <a:latin typeface="+mn-lt"/>
            </a:endParaRPr>
          </a:p>
        </p:txBody>
      </p:sp>
      <p:sp>
        <p:nvSpPr>
          <p:cNvPr id="450570" name="Rectangle 10"/>
          <p:cNvSpPr>
            <a:spLocks noGrp="1" noChangeArrowheads="1"/>
          </p:cNvSpPr>
          <p:nvPr>
            <p:ph sz="quarter" idx="3"/>
          </p:nvPr>
        </p:nvSpPr>
        <p:spPr>
          <a:xfrm>
            <a:off x="2063750" y="2924175"/>
            <a:ext cx="3810000" cy="649288"/>
          </a:xfrm>
          <a:ln>
            <a:solidFill>
              <a:srgbClr val="66FF33"/>
            </a:solidFill>
            <a:miter lim="800000"/>
            <a:headEnd/>
            <a:tailEnd/>
          </a:ln>
        </p:spPr>
        <p:txBody>
          <a:bodyPr/>
          <a:lstStyle/>
          <a:p>
            <a:pPr algn="ctr" eaLnBrk="1" hangingPunct="1">
              <a:buFont typeface="Wingdings" panose="05000000000000000000" pitchFamily="2" charset="2"/>
              <a:buNone/>
            </a:pPr>
            <a:r>
              <a:rPr lang="tr-TR" altLang="tr-TR" sz="2800" b="1" dirty="0">
                <a:solidFill>
                  <a:schemeClr val="tx1"/>
                </a:solidFill>
                <a:latin typeface="+mn-lt"/>
              </a:rPr>
              <a:t>DEZENFEKSİYON</a:t>
            </a:r>
            <a:endParaRPr lang="tr-TR" altLang="tr-TR" b="1" dirty="0">
              <a:solidFill>
                <a:schemeClr val="tx1"/>
              </a:solidFill>
              <a:latin typeface="+mn-lt"/>
            </a:endParaRPr>
          </a:p>
          <a:p>
            <a:pPr eaLnBrk="1" hangingPunct="1">
              <a:buFont typeface="Wingdings" panose="05000000000000000000" pitchFamily="2" charset="2"/>
              <a:buNone/>
            </a:pPr>
            <a:endParaRPr lang="tr-TR" altLang="tr-TR" dirty="0">
              <a:solidFill>
                <a:schemeClr val="tx1"/>
              </a:solidFill>
              <a:latin typeface="+mn-lt"/>
            </a:endParaRPr>
          </a:p>
        </p:txBody>
      </p:sp>
      <p:sp>
        <p:nvSpPr>
          <p:cNvPr id="450573" name="Rectangle 13"/>
          <p:cNvSpPr>
            <a:spLocks noChangeArrowheads="1"/>
          </p:cNvSpPr>
          <p:nvPr/>
        </p:nvSpPr>
        <p:spPr bwMode="auto">
          <a:xfrm>
            <a:off x="2063750" y="4149725"/>
            <a:ext cx="3810000" cy="649288"/>
          </a:xfrm>
          <a:prstGeom prst="rect">
            <a:avLst/>
          </a:prstGeom>
          <a:noFill/>
          <a:ln w="9525">
            <a:solidFill>
              <a:srgbClr val="66FF33"/>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marL="342900" indent="-342900">
              <a:spcBef>
                <a:spcPct val="20000"/>
              </a:spcBef>
              <a:buClr>
                <a:schemeClr val="tx2"/>
              </a:buClr>
              <a:buSzPct val="90000"/>
              <a:buFont typeface="Wingdings" panose="05000000000000000000" pitchFamily="2" charset="2"/>
              <a:buChar char="Ú"/>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457200">
              <a:buClr>
                <a:srgbClr val="212121"/>
              </a:buClr>
              <a:buFont typeface="Wingdings" panose="05000000000000000000" pitchFamily="2" charset="2"/>
              <a:buNone/>
            </a:pPr>
            <a:r>
              <a:rPr lang="tr-TR" altLang="tr-TR" sz="2800" b="1" dirty="0">
                <a:solidFill>
                  <a:prstClr val="black"/>
                </a:solidFill>
                <a:latin typeface="Albertus" pitchFamily="34" charset="0"/>
              </a:rPr>
              <a:t>DURULAMA</a:t>
            </a:r>
          </a:p>
          <a:p>
            <a:pPr defTabSz="457200">
              <a:buClr>
                <a:srgbClr val="212121"/>
              </a:buClr>
              <a:buFont typeface="Wingdings" panose="05000000000000000000" pitchFamily="2" charset="2"/>
              <a:buNone/>
            </a:pPr>
            <a:endParaRPr lang="tr-TR" altLang="tr-TR" sz="2800" b="1" dirty="0">
              <a:solidFill>
                <a:prstClr val="black"/>
              </a:solidFill>
              <a:latin typeface="Albertus" pitchFamily="34" charset="0"/>
            </a:endParaRPr>
          </a:p>
          <a:p>
            <a:pPr defTabSz="457200">
              <a:buClr>
                <a:srgbClr val="212121"/>
              </a:buClr>
              <a:buFont typeface="Wingdings" panose="05000000000000000000" pitchFamily="2" charset="2"/>
              <a:buNone/>
            </a:pPr>
            <a:r>
              <a:rPr lang="tr-TR" altLang="tr-TR" sz="2400" b="1" dirty="0">
                <a:solidFill>
                  <a:prstClr val="black"/>
                </a:solidFill>
              </a:rPr>
              <a:t> </a:t>
            </a:r>
          </a:p>
          <a:p>
            <a:pPr defTabSz="457200">
              <a:buClr>
                <a:srgbClr val="212121"/>
              </a:buClr>
              <a:buFont typeface="Wingdings" panose="05000000000000000000" pitchFamily="2" charset="2"/>
              <a:buNone/>
            </a:pPr>
            <a:endParaRPr lang="tr-TR" altLang="tr-TR" sz="2400" dirty="0">
              <a:solidFill>
                <a:prstClr val="black"/>
              </a:solidFill>
            </a:endParaRPr>
          </a:p>
        </p:txBody>
      </p:sp>
      <p:sp>
        <p:nvSpPr>
          <p:cNvPr id="450574" name="Rectangle 14"/>
          <p:cNvSpPr>
            <a:spLocks noChangeArrowheads="1"/>
          </p:cNvSpPr>
          <p:nvPr/>
        </p:nvSpPr>
        <p:spPr bwMode="auto">
          <a:xfrm>
            <a:off x="2063750" y="5373689"/>
            <a:ext cx="3810000" cy="649287"/>
          </a:xfrm>
          <a:prstGeom prst="rect">
            <a:avLst/>
          </a:prstGeom>
          <a:noFill/>
          <a:ln w="9525">
            <a:solidFill>
              <a:srgbClr val="66FF33"/>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marL="342900" indent="-342900">
              <a:spcBef>
                <a:spcPct val="20000"/>
              </a:spcBef>
              <a:buClr>
                <a:schemeClr val="tx2"/>
              </a:buClr>
              <a:buSzPct val="90000"/>
              <a:buFont typeface="Wingdings" panose="05000000000000000000" pitchFamily="2" charset="2"/>
              <a:buChar char="Ú"/>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457200">
              <a:spcBef>
                <a:spcPct val="0"/>
              </a:spcBef>
              <a:buClrTx/>
              <a:buSzTx/>
              <a:buFontTx/>
              <a:buNone/>
            </a:pPr>
            <a:r>
              <a:rPr lang="tr-TR" altLang="tr-TR" sz="2800" b="1" dirty="0">
                <a:solidFill>
                  <a:prstClr val="black"/>
                </a:solidFill>
                <a:latin typeface="Albertus" pitchFamily="34" charset="0"/>
              </a:rPr>
              <a:t>KURULAMA</a:t>
            </a:r>
          </a:p>
          <a:p>
            <a:pPr defTabSz="457200">
              <a:buClr>
                <a:srgbClr val="212121"/>
              </a:buClr>
              <a:buFont typeface="Wingdings" panose="05000000000000000000" pitchFamily="2" charset="2"/>
              <a:buNone/>
            </a:pPr>
            <a:endParaRPr lang="tr-TR" altLang="tr-TR" sz="2800" b="1" dirty="0">
              <a:solidFill>
                <a:prstClr val="black"/>
              </a:solidFill>
              <a:latin typeface="Albertus" pitchFamily="34" charset="0"/>
            </a:endParaRPr>
          </a:p>
          <a:p>
            <a:pPr defTabSz="457200">
              <a:buClr>
                <a:srgbClr val="212121"/>
              </a:buClr>
              <a:buFont typeface="Wingdings" panose="05000000000000000000" pitchFamily="2" charset="2"/>
              <a:buNone/>
            </a:pPr>
            <a:r>
              <a:rPr lang="tr-TR" altLang="tr-TR" sz="2400" b="1" dirty="0">
                <a:solidFill>
                  <a:prstClr val="black"/>
                </a:solidFill>
              </a:rPr>
              <a:t> </a:t>
            </a:r>
          </a:p>
          <a:p>
            <a:pPr defTabSz="457200">
              <a:buClr>
                <a:srgbClr val="212121"/>
              </a:buClr>
              <a:buFont typeface="Wingdings" panose="05000000000000000000" pitchFamily="2" charset="2"/>
              <a:buNone/>
            </a:pPr>
            <a:endParaRPr lang="tr-TR" altLang="tr-TR" sz="2400" dirty="0">
              <a:solidFill>
                <a:prstClr val="black"/>
              </a:solidFill>
            </a:endParaRPr>
          </a:p>
        </p:txBody>
      </p:sp>
      <p:sp>
        <p:nvSpPr>
          <p:cNvPr id="450575" name="Rectangle 15"/>
          <p:cNvSpPr>
            <a:spLocks noChangeArrowheads="1"/>
          </p:cNvSpPr>
          <p:nvPr/>
        </p:nvSpPr>
        <p:spPr bwMode="auto">
          <a:xfrm>
            <a:off x="7319964" y="1773238"/>
            <a:ext cx="3348037" cy="156210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90000"/>
              <a:buFont typeface="Wingdings" panose="05000000000000000000" pitchFamily="2" charset="2"/>
              <a:buChar char="Ú"/>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457200">
              <a:spcBef>
                <a:spcPct val="0"/>
              </a:spcBef>
              <a:buClrTx/>
              <a:buSzTx/>
              <a:buFontTx/>
              <a:buNone/>
            </a:pPr>
            <a:r>
              <a:rPr lang="tr-TR" altLang="tr-TR" sz="2400" i="1">
                <a:solidFill>
                  <a:prstClr val="black"/>
                </a:solidFill>
              </a:rPr>
              <a:t>H</a:t>
            </a:r>
            <a:r>
              <a:rPr lang="tr-TR" altLang="tr-TR" sz="2400">
                <a:solidFill>
                  <a:prstClr val="black"/>
                </a:solidFill>
              </a:rPr>
              <a:t>er kullanımdan sonrası  </a:t>
            </a:r>
          </a:p>
          <a:p>
            <a:pPr algn="ctr" defTabSz="457200">
              <a:spcBef>
                <a:spcPct val="0"/>
              </a:spcBef>
              <a:buClrTx/>
              <a:buSzTx/>
              <a:buFontTx/>
              <a:buNone/>
            </a:pPr>
            <a:r>
              <a:rPr lang="tr-TR" altLang="tr-TR" sz="2400">
                <a:solidFill>
                  <a:prstClr val="black"/>
                </a:solidFill>
              </a:rPr>
              <a:t>parçaları ayırma</a:t>
            </a:r>
          </a:p>
          <a:p>
            <a:pPr algn="ctr" defTabSz="457200">
              <a:spcBef>
                <a:spcPct val="0"/>
              </a:spcBef>
              <a:buClrTx/>
              <a:buSzTx/>
              <a:buFontTx/>
              <a:buNone/>
            </a:pPr>
            <a:r>
              <a:rPr lang="tr-TR" altLang="tr-TR" sz="2400">
                <a:solidFill>
                  <a:prstClr val="black"/>
                </a:solidFill>
              </a:rPr>
              <a:t> sıcak su ve deterjanla fırçalama</a:t>
            </a:r>
          </a:p>
        </p:txBody>
      </p:sp>
      <p:sp>
        <p:nvSpPr>
          <p:cNvPr id="450576" name="Rectangle 16"/>
          <p:cNvSpPr>
            <a:spLocks noChangeArrowheads="1"/>
          </p:cNvSpPr>
          <p:nvPr/>
        </p:nvSpPr>
        <p:spPr bwMode="auto">
          <a:xfrm>
            <a:off x="7319964" y="3573463"/>
            <a:ext cx="3348037" cy="128905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90000"/>
              <a:buFont typeface="Wingdings" panose="05000000000000000000" pitchFamily="2" charset="2"/>
              <a:buChar char="Ú"/>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457200">
              <a:spcBef>
                <a:spcPct val="0"/>
              </a:spcBef>
              <a:buClrTx/>
              <a:buSzTx/>
              <a:buFontTx/>
              <a:buNone/>
            </a:pPr>
            <a:r>
              <a:rPr lang="tr-TR" altLang="tr-TR" sz="2400" dirty="0">
                <a:solidFill>
                  <a:prstClr val="black"/>
                </a:solidFill>
              </a:rPr>
              <a:t>80°C suda en az 1 dk. bekletme </a:t>
            </a:r>
            <a:r>
              <a:rPr lang="tr-TR" altLang="tr-TR" sz="2400" dirty="0" smtClean="0">
                <a:solidFill>
                  <a:prstClr val="black"/>
                </a:solidFill>
              </a:rPr>
              <a:t>  </a:t>
            </a:r>
            <a:endParaRPr lang="tr-TR" altLang="tr-TR" sz="2400" dirty="0">
              <a:solidFill>
                <a:prstClr val="black"/>
              </a:solidFill>
            </a:endParaRPr>
          </a:p>
          <a:p>
            <a:pPr algn="ctr" defTabSz="457200">
              <a:spcBef>
                <a:spcPct val="0"/>
              </a:spcBef>
              <a:buClrTx/>
              <a:buSzTx/>
              <a:buFontTx/>
              <a:buNone/>
            </a:pPr>
            <a:r>
              <a:rPr lang="tr-TR" altLang="tr-TR" sz="2400" dirty="0">
                <a:solidFill>
                  <a:prstClr val="black"/>
                </a:solidFill>
              </a:rPr>
              <a:t>(%0,1 çamaşır suyu)</a:t>
            </a:r>
            <a:r>
              <a:rPr lang="tr-TR" altLang="tr-TR" sz="3000" dirty="0">
                <a:solidFill>
                  <a:prstClr val="black"/>
                </a:solidFill>
              </a:rPr>
              <a:t> </a:t>
            </a:r>
          </a:p>
        </p:txBody>
      </p:sp>
      <p:sp>
        <p:nvSpPr>
          <p:cNvPr id="52233" name="AutoShape 17"/>
          <p:cNvSpPr>
            <a:spLocks noChangeArrowheads="1"/>
          </p:cNvSpPr>
          <p:nvPr/>
        </p:nvSpPr>
        <p:spPr bwMode="auto">
          <a:xfrm>
            <a:off x="6024564" y="2060575"/>
            <a:ext cx="1152525" cy="215900"/>
          </a:xfrm>
          <a:prstGeom prst="rightArrow">
            <a:avLst>
              <a:gd name="adj1" fmla="val 50000"/>
              <a:gd name="adj2" fmla="val 133456"/>
            </a:avLst>
          </a:prstGeom>
          <a:solidFill>
            <a:srgbClr val="FFCCFF"/>
          </a:solidFill>
          <a:ln w="9525" algn="ctr">
            <a:solidFill>
              <a:srgbClr val="FF5050"/>
            </a:solidFill>
            <a:miter lim="800000"/>
            <a:headEnd/>
            <a:tailEnd/>
          </a:ln>
        </p:spPr>
        <p:txBody>
          <a:bodyPr wrap="none" lIns="92075" tIns="46038" rIns="92075" bIns="46038" anchor="ctr"/>
          <a:lstStyle>
            <a:lvl1pPr>
              <a:spcBef>
                <a:spcPct val="20000"/>
              </a:spcBef>
              <a:buClr>
                <a:schemeClr val="tx2"/>
              </a:buClr>
              <a:buSzPct val="90000"/>
              <a:buFont typeface="Wingdings" panose="05000000000000000000" pitchFamily="2" charset="2"/>
              <a:buChar char="Ú"/>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457200">
              <a:buClr>
                <a:srgbClr val="212121"/>
              </a:buClr>
            </a:pPr>
            <a:endParaRPr lang="tr-TR" altLang="tr-TR">
              <a:solidFill>
                <a:prstClr val="black"/>
              </a:solidFill>
            </a:endParaRPr>
          </a:p>
        </p:txBody>
      </p:sp>
      <p:sp>
        <p:nvSpPr>
          <p:cNvPr id="52234" name="AutoShape 20"/>
          <p:cNvSpPr>
            <a:spLocks noChangeArrowheads="1"/>
          </p:cNvSpPr>
          <p:nvPr/>
        </p:nvSpPr>
        <p:spPr bwMode="auto">
          <a:xfrm>
            <a:off x="3863976" y="2492376"/>
            <a:ext cx="288925" cy="360363"/>
          </a:xfrm>
          <a:prstGeom prst="downArrow">
            <a:avLst>
              <a:gd name="adj1" fmla="val 50000"/>
              <a:gd name="adj2" fmla="val 31181"/>
            </a:avLst>
          </a:prstGeom>
          <a:solidFill>
            <a:srgbClr val="FF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90000"/>
              <a:buFont typeface="Wingdings" panose="05000000000000000000" pitchFamily="2" charset="2"/>
              <a:buChar char="Ú"/>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457200">
              <a:buClr>
                <a:srgbClr val="212121"/>
              </a:buClr>
            </a:pPr>
            <a:endParaRPr lang="tr-TR" altLang="tr-TR">
              <a:solidFill>
                <a:prstClr val="black"/>
              </a:solidFill>
            </a:endParaRPr>
          </a:p>
        </p:txBody>
      </p:sp>
      <p:sp>
        <p:nvSpPr>
          <p:cNvPr id="52235" name="AutoShape 21"/>
          <p:cNvSpPr>
            <a:spLocks noChangeArrowheads="1"/>
          </p:cNvSpPr>
          <p:nvPr/>
        </p:nvSpPr>
        <p:spPr bwMode="auto">
          <a:xfrm>
            <a:off x="3863976" y="3644900"/>
            <a:ext cx="288925" cy="431800"/>
          </a:xfrm>
          <a:prstGeom prst="downArrow">
            <a:avLst>
              <a:gd name="adj1" fmla="val 50000"/>
              <a:gd name="adj2" fmla="val 37363"/>
            </a:avLst>
          </a:prstGeom>
          <a:solidFill>
            <a:srgbClr val="FF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90000"/>
              <a:buFont typeface="Wingdings" panose="05000000000000000000" pitchFamily="2" charset="2"/>
              <a:buChar char="Ú"/>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457200">
              <a:buClr>
                <a:srgbClr val="212121"/>
              </a:buClr>
            </a:pPr>
            <a:endParaRPr lang="tr-TR" altLang="tr-TR">
              <a:solidFill>
                <a:prstClr val="black"/>
              </a:solidFill>
            </a:endParaRPr>
          </a:p>
        </p:txBody>
      </p:sp>
      <p:sp>
        <p:nvSpPr>
          <p:cNvPr id="52236" name="AutoShape 22"/>
          <p:cNvSpPr>
            <a:spLocks noChangeArrowheads="1"/>
          </p:cNvSpPr>
          <p:nvPr/>
        </p:nvSpPr>
        <p:spPr bwMode="auto">
          <a:xfrm>
            <a:off x="3863976" y="4868863"/>
            <a:ext cx="288925" cy="431800"/>
          </a:xfrm>
          <a:prstGeom prst="downArrow">
            <a:avLst>
              <a:gd name="adj1" fmla="val 50000"/>
              <a:gd name="adj2" fmla="val 37363"/>
            </a:avLst>
          </a:prstGeom>
          <a:solidFill>
            <a:srgbClr val="FF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90000"/>
              <a:buFont typeface="Wingdings" panose="05000000000000000000" pitchFamily="2" charset="2"/>
              <a:buChar char="Ú"/>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457200">
              <a:buClr>
                <a:srgbClr val="212121"/>
              </a:buClr>
            </a:pPr>
            <a:endParaRPr lang="tr-TR" altLang="tr-TR">
              <a:solidFill>
                <a:prstClr val="black"/>
              </a:solidFill>
            </a:endParaRPr>
          </a:p>
        </p:txBody>
      </p:sp>
      <p:sp>
        <p:nvSpPr>
          <p:cNvPr id="52237" name="AutoShape 23"/>
          <p:cNvSpPr>
            <a:spLocks noChangeArrowheads="1"/>
          </p:cNvSpPr>
          <p:nvPr/>
        </p:nvSpPr>
        <p:spPr bwMode="auto">
          <a:xfrm rot="17981687" flipH="1">
            <a:off x="6500813" y="2982913"/>
            <a:ext cx="215900" cy="1409700"/>
          </a:xfrm>
          <a:prstGeom prst="downArrow">
            <a:avLst>
              <a:gd name="adj1" fmla="val 50000"/>
              <a:gd name="adj2" fmla="val 163235"/>
            </a:avLst>
          </a:prstGeom>
          <a:solidFill>
            <a:srgbClr val="FFCCFF"/>
          </a:solidFill>
          <a:ln w="9525">
            <a:solidFill>
              <a:srgbClr val="FF5050"/>
            </a:solidFill>
            <a:miter lim="800000"/>
            <a:headEnd/>
            <a:tailEnd/>
          </a:ln>
        </p:spPr>
        <p:txBody>
          <a:bodyPr vert="eaVert" wrap="none" anchor="ctr"/>
          <a:lstStyle>
            <a:lvl1pPr>
              <a:spcBef>
                <a:spcPct val="20000"/>
              </a:spcBef>
              <a:buClr>
                <a:schemeClr val="tx2"/>
              </a:buClr>
              <a:buSzPct val="90000"/>
              <a:buFont typeface="Wingdings" panose="05000000000000000000" pitchFamily="2" charset="2"/>
              <a:buChar char="Ú"/>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457200">
              <a:spcBef>
                <a:spcPct val="0"/>
              </a:spcBef>
              <a:buClrTx/>
              <a:buSzTx/>
              <a:buFontTx/>
              <a:buNone/>
            </a:pPr>
            <a:endParaRPr kumimoji="1" lang="tr-TR" altLang="tr-TR" sz="3000">
              <a:solidFill>
                <a:prstClr val="black"/>
              </a:solidFill>
            </a:endParaRPr>
          </a:p>
        </p:txBody>
      </p:sp>
      <p:sp>
        <p:nvSpPr>
          <p:cNvPr id="52238" name="AutoShape 25"/>
          <p:cNvSpPr>
            <a:spLocks noChangeArrowheads="1"/>
          </p:cNvSpPr>
          <p:nvPr/>
        </p:nvSpPr>
        <p:spPr bwMode="auto">
          <a:xfrm>
            <a:off x="6024564" y="4508500"/>
            <a:ext cx="1152525" cy="215900"/>
          </a:xfrm>
          <a:prstGeom prst="leftArrow">
            <a:avLst>
              <a:gd name="adj1" fmla="val 50000"/>
              <a:gd name="adj2" fmla="val 133456"/>
            </a:avLst>
          </a:prstGeom>
          <a:solidFill>
            <a:srgbClr val="FFCCFF"/>
          </a:solidFill>
          <a:ln w="9525" algn="ctr">
            <a:solidFill>
              <a:srgbClr val="FF5050"/>
            </a:solidFill>
            <a:miter lim="800000"/>
            <a:headEnd/>
            <a:tailEnd/>
          </a:ln>
        </p:spPr>
        <p:txBody>
          <a:bodyPr wrap="none" lIns="92075" tIns="46038" rIns="92075" bIns="46038" anchor="ctr"/>
          <a:lstStyle>
            <a:lvl1pPr>
              <a:spcBef>
                <a:spcPct val="20000"/>
              </a:spcBef>
              <a:buClr>
                <a:schemeClr val="tx2"/>
              </a:buClr>
              <a:buSzPct val="90000"/>
              <a:buFont typeface="Wingdings" panose="05000000000000000000" pitchFamily="2" charset="2"/>
              <a:buChar char="Ú"/>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457200">
              <a:buClr>
                <a:srgbClr val="212121"/>
              </a:buClr>
            </a:pPr>
            <a:endParaRPr lang="tr-TR" altLang="tr-TR">
              <a:solidFill>
                <a:prstClr val="black"/>
              </a:solidFill>
            </a:endParaRPr>
          </a:p>
        </p:txBody>
      </p:sp>
      <p:sp>
        <p:nvSpPr>
          <p:cNvPr id="52240" name="AutoShape 28"/>
          <p:cNvSpPr>
            <a:spLocks noChangeArrowheads="1"/>
          </p:cNvSpPr>
          <p:nvPr/>
        </p:nvSpPr>
        <p:spPr bwMode="auto">
          <a:xfrm rot="-1784316">
            <a:off x="5915026" y="2698751"/>
            <a:ext cx="1439863" cy="212725"/>
          </a:xfrm>
          <a:prstGeom prst="leftArrow">
            <a:avLst>
              <a:gd name="adj1" fmla="val 50000"/>
              <a:gd name="adj2" fmla="val 169216"/>
            </a:avLst>
          </a:prstGeom>
          <a:solidFill>
            <a:srgbClr val="FFCCFF"/>
          </a:solidFill>
          <a:ln w="9525" algn="ctr">
            <a:solidFill>
              <a:srgbClr val="FF5050"/>
            </a:solidFill>
            <a:miter lim="800000"/>
            <a:headEnd/>
            <a:tailEnd/>
          </a:ln>
        </p:spPr>
        <p:txBody>
          <a:bodyPr wrap="none" lIns="92075" tIns="46038" rIns="92075" bIns="46038" anchor="ctr"/>
          <a:lstStyle>
            <a:lvl1pPr>
              <a:spcBef>
                <a:spcPct val="20000"/>
              </a:spcBef>
              <a:buClr>
                <a:schemeClr val="tx2"/>
              </a:buClr>
              <a:buSzPct val="90000"/>
              <a:buFont typeface="Wingdings" panose="05000000000000000000" pitchFamily="2" charset="2"/>
              <a:buChar char="Ú"/>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457200">
              <a:buClr>
                <a:srgbClr val="212121"/>
              </a:buClr>
            </a:pPr>
            <a:endParaRPr lang="tr-TR" altLang="tr-TR">
              <a:solidFill>
                <a:prstClr val="black"/>
              </a:solidFill>
            </a:endParaRPr>
          </a:p>
        </p:txBody>
      </p:sp>
      <p:sp>
        <p:nvSpPr>
          <p:cNvPr id="52241" name="Rectangle 29"/>
          <p:cNvSpPr>
            <a:spLocks noChangeArrowheads="1"/>
          </p:cNvSpPr>
          <p:nvPr/>
        </p:nvSpPr>
        <p:spPr bwMode="auto">
          <a:xfrm>
            <a:off x="1875632" y="6329363"/>
            <a:ext cx="3976687" cy="528637"/>
          </a:xfrm>
          <a:prstGeom prst="rect">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marL="342900" indent="-342900">
              <a:spcBef>
                <a:spcPct val="20000"/>
              </a:spcBef>
              <a:buClr>
                <a:schemeClr val="tx2"/>
              </a:buClr>
              <a:buSzPct val="90000"/>
              <a:buFont typeface="Wingdings" panose="05000000000000000000" pitchFamily="2" charset="2"/>
              <a:buChar char="Ú"/>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457200">
              <a:buClr>
                <a:srgbClr val="FFFF00"/>
              </a:buClr>
              <a:buFont typeface="Wingdings" panose="05000000000000000000" pitchFamily="2" charset="2"/>
              <a:buNone/>
            </a:pPr>
            <a:r>
              <a:rPr lang="tr-TR" altLang="tr-TR" sz="2800">
                <a:solidFill>
                  <a:srgbClr val="FFFF00"/>
                </a:solidFill>
                <a:latin typeface="Albertus" pitchFamily="34" charset="0"/>
              </a:rPr>
              <a:t>6 aşamalı bir uygulama </a:t>
            </a:r>
          </a:p>
        </p:txBody>
      </p:sp>
    </p:spTree>
    <p:extLst>
      <p:ext uri="{BB962C8B-B14F-4D97-AF65-F5344CB8AC3E}">
        <p14:creationId xmlns:p14="http://schemas.microsoft.com/office/powerpoint/2010/main" val="2837186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50568"/>
                                        </p:tgtEl>
                                        <p:attrNameLst>
                                          <p:attrName>style.visibility</p:attrName>
                                        </p:attrNameLst>
                                      </p:cBhvr>
                                      <p:to>
                                        <p:strVal val="visible"/>
                                      </p:to>
                                    </p:set>
                                    <p:animEffect transition="in" filter="circle(out)">
                                      <p:cBhvr>
                                        <p:cTn id="7" dur="1000"/>
                                        <p:tgtEl>
                                          <p:spTgt spid="450568"/>
                                        </p:tgtEl>
                                      </p:cBhvr>
                                    </p:animEffect>
                                  </p:childTnLst>
                                </p:cTn>
                              </p:par>
                            </p:childTnLst>
                          </p:cTn>
                        </p:par>
                        <p:par>
                          <p:cTn id="8" fill="hold" nodeType="afterGroup">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450575"/>
                                        </p:tgtEl>
                                        <p:attrNameLst>
                                          <p:attrName>style.visibility</p:attrName>
                                        </p:attrNameLst>
                                      </p:cBhvr>
                                      <p:to>
                                        <p:strVal val="visible"/>
                                      </p:to>
                                    </p:set>
                                    <p:animEffect transition="in" filter="circle(out)">
                                      <p:cBhvr>
                                        <p:cTn id="11" dur="2000"/>
                                        <p:tgtEl>
                                          <p:spTgt spid="450575"/>
                                        </p:tgtEl>
                                      </p:cBhvr>
                                    </p:animEffect>
                                  </p:childTnLst>
                                </p:cTn>
                              </p:par>
                            </p:childTnLst>
                          </p:cTn>
                        </p:par>
                        <p:par>
                          <p:cTn id="12" fill="hold" nodeType="afterGroup">
                            <p:stCondLst>
                              <p:cond delay="3000"/>
                            </p:stCondLst>
                            <p:childTnLst>
                              <p:par>
                                <p:cTn id="13" presetID="6" presetClass="entr" presetSubtype="32" fill="hold" grpId="0" nodeType="afterEffect">
                                  <p:stCondLst>
                                    <p:cond delay="0"/>
                                  </p:stCondLst>
                                  <p:childTnLst>
                                    <p:set>
                                      <p:cBhvr>
                                        <p:cTn id="14" dur="1" fill="hold">
                                          <p:stCondLst>
                                            <p:cond delay="0"/>
                                          </p:stCondLst>
                                        </p:cTn>
                                        <p:tgtEl>
                                          <p:spTgt spid="450570"/>
                                        </p:tgtEl>
                                        <p:attrNameLst>
                                          <p:attrName>style.visibility</p:attrName>
                                        </p:attrNameLst>
                                      </p:cBhvr>
                                      <p:to>
                                        <p:strVal val="visible"/>
                                      </p:to>
                                    </p:set>
                                    <p:animEffect transition="in" filter="circle(out)">
                                      <p:cBhvr>
                                        <p:cTn id="15" dur="2000"/>
                                        <p:tgtEl>
                                          <p:spTgt spid="450570"/>
                                        </p:tgtEl>
                                      </p:cBhvr>
                                    </p:animEffect>
                                  </p:childTnLst>
                                </p:cTn>
                              </p:par>
                            </p:childTnLst>
                          </p:cTn>
                        </p:par>
                        <p:par>
                          <p:cTn id="16" fill="hold" nodeType="afterGroup">
                            <p:stCondLst>
                              <p:cond delay="5000"/>
                            </p:stCondLst>
                            <p:childTnLst>
                              <p:par>
                                <p:cTn id="17" presetID="6" presetClass="entr" presetSubtype="32" fill="hold" grpId="0" nodeType="afterEffect">
                                  <p:stCondLst>
                                    <p:cond delay="0"/>
                                  </p:stCondLst>
                                  <p:childTnLst>
                                    <p:set>
                                      <p:cBhvr>
                                        <p:cTn id="18" dur="1" fill="hold">
                                          <p:stCondLst>
                                            <p:cond delay="0"/>
                                          </p:stCondLst>
                                        </p:cTn>
                                        <p:tgtEl>
                                          <p:spTgt spid="450576"/>
                                        </p:tgtEl>
                                        <p:attrNameLst>
                                          <p:attrName>style.visibility</p:attrName>
                                        </p:attrNameLst>
                                      </p:cBhvr>
                                      <p:to>
                                        <p:strVal val="visible"/>
                                      </p:to>
                                    </p:set>
                                    <p:animEffect transition="in" filter="circle(out)">
                                      <p:cBhvr>
                                        <p:cTn id="19" dur="2000"/>
                                        <p:tgtEl>
                                          <p:spTgt spid="450576"/>
                                        </p:tgtEl>
                                      </p:cBhvr>
                                    </p:animEffect>
                                  </p:childTnLst>
                                </p:cTn>
                              </p:par>
                            </p:childTnLst>
                          </p:cTn>
                        </p:par>
                        <p:par>
                          <p:cTn id="20" fill="hold" nodeType="afterGroup">
                            <p:stCondLst>
                              <p:cond delay="7000"/>
                            </p:stCondLst>
                            <p:childTnLst>
                              <p:par>
                                <p:cTn id="21" presetID="6" presetClass="entr" presetSubtype="32" fill="hold" grpId="0" nodeType="afterEffect">
                                  <p:stCondLst>
                                    <p:cond delay="0"/>
                                  </p:stCondLst>
                                  <p:childTnLst>
                                    <p:set>
                                      <p:cBhvr>
                                        <p:cTn id="22" dur="1" fill="hold">
                                          <p:stCondLst>
                                            <p:cond delay="0"/>
                                          </p:stCondLst>
                                        </p:cTn>
                                        <p:tgtEl>
                                          <p:spTgt spid="450573"/>
                                        </p:tgtEl>
                                        <p:attrNameLst>
                                          <p:attrName>style.visibility</p:attrName>
                                        </p:attrNameLst>
                                      </p:cBhvr>
                                      <p:to>
                                        <p:strVal val="visible"/>
                                      </p:to>
                                    </p:set>
                                    <p:animEffect transition="in" filter="circle(out)">
                                      <p:cBhvr>
                                        <p:cTn id="23" dur="2000"/>
                                        <p:tgtEl>
                                          <p:spTgt spid="450573"/>
                                        </p:tgtEl>
                                      </p:cBhvr>
                                    </p:animEffect>
                                  </p:childTnLst>
                                </p:cTn>
                              </p:par>
                            </p:childTnLst>
                          </p:cTn>
                        </p:par>
                        <p:par>
                          <p:cTn id="24" fill="hold" nodeType="afterGroup">
                            <p:stCondLst>
                              <p:cond delay="9000"/>
                            </p:stCondLst>
                            <p:childTnLst>
                              <p:par>
                                <p:cTn id="25" presetID="6" presetClass="entr" presetSubtype="32" fill="hold" grpId="0" nodeType="afterEffect">
                                  <p:stCondLst>
                                    <p:cond delay="0"/>
                                  </p:stCondLst>
                                  <p:childTnLst>
                                    <p:set>
                                      <p:cBhvr>
                                        <p:cTn id="26" dur="1" fill="hold">
                                          <p:stCondLst>
                                            <p:cond delay="0"/>
                                          </p:stCondLst>
                                        </p:cTn>
                                        <p:tgtEl>
                                          <p:spTgt spid="450574"/>
                                        </p:tgtEl>
                                        <p:attrNameLst>
                                          <p:attrName>style.visibility</p:attrName>
                                        </p:attrNameLst>
                                      </p:cBhvr>
                                      <p:to>
                                        <p:strVal val="visible"/>
                                      </p:to>
                                    </p:set>
                                    <p:animEffect transition="in" filter="circle(out)">
                                      <p:cBhvr>
                                        <p:cTn id="27" dur="2000"/>
                                        <p:tgtEl>
                                          <p:spTgt spid="450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8" grpId="0" animBg="1"/>
      <p:bldP spid="450570" grpId="0" animBg="1"/>
      <p:bldP spid="450573" grpId="0" animBg="1"/>
      <p:bldP spid="450574" grpId="0" animBg="1"/>
      <p:bldP spid="450575" grpId="0" animBg="1"/>
      <p:bldP spid="450576"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1_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otalTime>10</TotalTime>
  <Words>272</Words>
  <Application>Microsoft Office PowerPoint</Application>
  <PresentationFormat>Geniş ekran</PresentationFormat>
  <Paragraphs>45</Paragraphs>
  <Slides>9</Slides>
  <Notes>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9</vt:i4>
      </vt:variant>
    </vt:vector>
  </HeadingPairs>
  <TitlesOfParts>
    <vt:vector size="16" baseType="lpstr">
      <vt:lpstr>Albertus</vt:lpstr>
      <vt:lpstr>Arial</vt:lpstr>
      <vt:lpstr>Garamond</vt:lpstr>
      <vt:lpstr>Times New Roman</vt:lpstr>
      <vt:lpstr>Wingdings</vt:lpstr>
      <vt:lpstr>Organik</vt:lpstr>
      <vt:lpstr>1_Organik</vt:lpstr>
      <vt:lpstr>GIDA VE PERSONEL HİJENİ </vt:lpstr>
      <vt:lpstr>6. Kimyasal Maddeler ve Baharatla Saklama </vt:lpstr>
      <vt:lpstr>PowerPoint Sunusu</vt:lpstr>
      <vt:lpstr>7. Vakumlayarak Saklama </vt:lpstr>
      <vt:lpstr>PowerPoint Sunusu</vt:lpstr>
      <vt:lpstr>ARAÇ-GEREÇLERİN TEMİZLİĞİ</vt:lpstr>
      <vt:lpstr>Mutfaklarda</vt:lpstr>
      <vt:lpstr>ARAÇ-GEREÇLERİN TEMİZLİĞİ</vt:lpstr>
      <vt:lpstr>ARAÇ-GEREÇLERİN TEMİZLİĞİ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GIDA VE PERSONEL HİJENİ</dc:title>
  <dc:creator>emir üner</dc:creator>
  <cp:lastModifiedBy>emir üner</cp:lastModifiedBy>
  <cp:revision>12</cp:revision>
  <dcterms:created xsi:type="dcterms:W3CDTF">2017-10-29T13:27:16Z</dcterms:created>
  <dcterms:modified xsi:type="dcterms:W3CDTF">2017-10-29T13:37:24Z</dcterms:modified>
</cp:coreProperties>
</file>