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5/22/2020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5/22/2020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51559" y="1432223"/>
            <a:ext cx="10407015" cy="3035808"/>
          </a:xfrm>
        </p:spPr>
        <p:txBody>
          <a:bodyPr/>
          <a:lstStyle/>
          <a:p>
            <a:r>
              <a:rPr lang="en-US" dirty="0" smtClean="0"/>
              <a:t>SER </a:t>
            </a:r>
            <a:r>
              <a:rPr lang="es-ES" dirty="0" smtClean="0"/>
              <a:t>/ ESTAR / TENER / LLEVAR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5473257"/>
          </a:xfrm>
        </p:spPr>
        <p:txBody>
          <a:bodyPr>
            <a:normAutofit/>
          </a:bodyPr>
          <a:lstStyle/>
          <a:p>
            <a:r>
              <a:rPr lang="es-ES" u="sng" dirty="0" smtClean="0"/>
              <a:t>Actividad en parejas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Vais a crear frases con huecos con las diferentes opciones.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Los compañeros tendrán que rellenar esos huecos correctamente.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58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2698" y="941832"/>
            <a:ext cx="10058400" cy="3644456"/>
          </a:xfrm>
        </p:spPr>
        <p:txBody>
          <a:bodyPr>
            <a:normAutofit/>
          </a:bodyPr>
          <a:lstStyle/>
          <a:p>
            <a:r>
              <a:rPr lang="es-ES" dirty="0" smtClean="0"/>
              <a:t>Busca el significado correcto según estos adjetivos vayan con ser o estar.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045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740554"/>
              </p:ext>
            </p:extLst>
          </p:nvPr>
        </p:nvGraphicFramePr>
        <p:xfrm>
          <a:off x="989013" y="1291166"/>
          <a:ext cx="2597150" cy="4723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7150">
                  <a:extLst>
                    <a:ext uri="{9D8B030D-6E8A-4147-A177-3AD203B41FA5}">
                      <a16:colId xmlns:a16="http://schemas.microsoft.com/office/drawing/2014/main" val="3936239883"/>
                    </a:ext>
                  </a:extLst>
                </a:gridCol>
              </a:tblGrid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Está malo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972058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 cerrado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71959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 rico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812122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Está claro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08522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Está</a:t>
                      </a:r>
                      <a:r>
                        <a:rPr lang="es-ES" b="1" baseline="0" dirty="0" smtClean="0"/>
                        <a:t> rico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013301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 atento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406179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 despierto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763819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Está atento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096467"/>
                  </a:ext>
                </a:extLst>
              </a:tr>
              <a:tr h="524875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Está delicado</a:t>
                      </a:r>
                      <a:endParaRPr lang="tr-TR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142673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777128"/>
              </p:ext>
            </p:extLst>
          </p:nvPr>
        </p:nvGraphicFramePr>
        <p:xfrm>
          <a:off x="7770813" y="1291166"/>
          <a:ext cx="2597150" cy="4878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7150">
                  <a:extLst>
                    <a:ext uri="{9D8B030D-6E8A-4147-A177-3AD203B41FA5}">
                      <a16:colId xmlns:a16="http://schemas.microsoft.com/office/drawing/2014/main" val="3936239883"/>
                    </a:ext>
                  </a:extLst>
                </a:gridCol>
              </a:tblGrid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Detallista, considerado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972058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Ágil de mente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71959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tiene mal sabor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812122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Tiene mucho</a:t>
                      </a:r>
                      <a:r>
                        <a:rPr lang="es-ES" b="1" baseline="0" dirty="0" smtClean="0"/>
                        <a:t> dinero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08522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comprensible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537687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Presta</a:t>
                      </a:r>
                      <a:r>
                        <a:rPr lang="es-ES" b="1" baseline="0" dirty="0" smtClean="0"/>
                        <a:t> atención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632708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introvertido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885462"/>
                  </a:ext>
                </a:extLst>
              </a:tr>
              <a:tr h="485694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Sabroso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46957"/>
                  </a:ext>
                </a:extLst>
              </a:tr>
              <a:tr h="838321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Relacionado</a:t>
                      </a:r>
                      <a:r>
                        <a:rPr lang="es-ES" b="1" baseline="0" dirty="0" smtClean="0"/>
                        <a:t> con una salud frágil</a:t>
                      </a:r>
                      <a:endParaRPr lang="tr-TR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66430"/>
                  </a:ext>
                </a:extLst>
              </a:tr>
            </a:tbl>
          </a:graphicData>
        </a:graphic>
      </p:graphicFrame>
      <p:cxnSp>
        <p:nvCxnSpPr>
          <p:cNvPr id="8" name="Düz Ok Bağlayıcısı 7"/>
          <p:cNvCxnSpPr/>
          <p:nvPr/>
        </p:nvCxnSpPr>
        <p:spPr>
          <a:xfrm>
            <a:off x="3586163" y="2135981"/>
            <a:ext cx="4329112" cy="2493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3606801" y="1642299"/>
            <a:ext cx="4184650" cy="1100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3586163" y="2680759"/>
            <a:ext cx="4329112" cy="555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3586163" y="3194980"/>
            <a:ext cx="4329112" cy="458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3586163" y="3676256"/>
            <a:ext cx="4329112" cy="1418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 flipV="1">
            <a:off x="3606801" y="1685232"/>
            <a:ext cx="4308474" cy="2512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V="1">
            <a:off x="3556000" y="2157413"/>
            <a:ext cx="4359275" cy="2612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/>
          <p:nvPr/>
        </p:nvCxnSpPr>
        <p:spPr>
          <a:xfrm flipV="1">
            <a:off x="3606801" y="4119170"/>
            <a:ext cx="4422774" cy="1116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Düz Ok Bağlayıcısı 25"/>
          <p:cNvCxnSpPr/>
          <p:nvPr/>
        </p:nvCxnSpPr>
        <p:spPr>
          <a:xfrm>
            <a:off x="3556000" y="5746558"/>
            <a:ext cx="4416425" cy="58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35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303183"/>
              </p:ext>
            </p:extLst>
          </p:nvPr>
        </p:nvGraphicFramePr>
        <p:xfrm>
          <a:off x="1042987" y="1200150"/>
          <a:ext cx="9958388" cy="48006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9597">
                  <a:extLst>
                    <a:ext uri="{9D8B030D-6E8A-4147-A177-3AD203B41FA5}">
                      <a16:colId xmlns:a16="http://schemas.microsoft.com/office/drawing/2014/main" val="1780047762"/>
                    </a:ext>
                  </a:extLst>
                </a:gridCol>
                <a:gridCol w="2489597">
                  <a:extLst>
                    <a:ext uri="{9D8B030D-6E8A-4147-A177-3AD203B41FA5}">
                      <a16:colId xmlns:a16="http://schemas.microsoft.com/office/drawing/2014/main" val="1623499138"/>
                    </a:ext>
                  </a:extLst>
                </a:gridCol>
                <a:gridCol w="2489597">
                  <a:extLst>
                    <a:ext uri="{9D8B030D-6E8A-4147-A177-3AD203B41FA5}">
                      <a16:colId xmlns:a16="http://schemas.microsoft.com/office/drawing/2014/main" val="344960987"/>
                    </a:ext>
                  </a:extLst>
                </a:gridCol>
                <a:gridCol w="2489597">
                  <a:extLst>
                    <a:ext uri="{9D8B030D-6E8A-4147-A177-3AD203B41FA5}">
                      <a16:colId xmlns:a16="http://schemas.microsoft.com/office/drawing/2014/main" val="2587850527"/>
                    </a:ext>
                  </a:extLst>
                </a:gridCol>
              </a:tblGrid>
              <a:tr h="812423"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>
                          <a:solidFill>
                            <a:schemeClr val="tx1"/>
                          </a:solidFill>
                        </a:rPr>
                        <a:t>SER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>
                          <a:solidFill>
                            <a:schemeClr val="tx1"/>
                          </a:solidFill>
                        </a:rPr>
                        <a:t>ESTAR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>
                          <a:solidFill>
                            <a:schemeClr val="tx1"/>
                          </a:solidFill>
                        </a:rPr>
                        <a:t>TENER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>
                          <a:solidFill>
                            <a:schemeClr val="tx1"/>
                          </a:solidFill>
                        </a:rPr>
                        <a:t>LLEVAR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934922"/>
                  </a:ext>
                </a:extLst>
              </a:tr>
              <a:tr h="1402264"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característica permanente</a:t>
                      </a:r>
                      <a:endParaRPr lang="tr-TR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característica temporal</a:t>
                      </a:r>
                      <a:endParaRPr lang="tr-TR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" b="1" dirty="0" smtClean="0"/>
                        <a:t>Posesión</a:t>
                      </a:r>
                      <a:endParaRPr lang="tr-TR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Idea de “posibilidad de poner / quitar”</a:t>
                      </a:r>
                      <a:endParaRPr lang="tr-TR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02062"/>
                  </a:ext>
                </a:extLst>
              </a:tr>
              <a:tr h="1292957">
                <a:tc>
                  <a:txBody>
                    <a:bodyPr/>
                    <a:lstStyle/>
                    <a:p>
                      <a:r>
                        <a:rPr lang="es-ES" b="1" dirty="0" smtClean="0"/>
                        <a:t>+ adjetivo</a:t>
                      </a:r>
                      <a:endParaRPr lang="tr-TR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+ adjetivo</a:t>
                      </a:r>
                      <a:endParaRPr lang="tr-TR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Parte del cuerpo + adjetivo</a:t>
                      </a:r>
                      <a:endParaRPr lang="tr-TR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ropa, accesorios, estilo de pelo</a:t>
                      </a:r>
                      <a:endParaRPr lang="tr-TR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032657"/>
                  </a:ext>
                </a:extLst>
              </a:tr>
              <a:tr h="1292957"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No cambia</a:t>
                      </a:r>
                      <a:endParaRPr lang="tr-TR" b="1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Efecto</a:t>
                      </a:r>
                      <a:r>
                        <a:rPr lang="es-ES" b="1" baseline="0" dirty="0" smtClean="0"/>
                        <a:t> de un cambio</a:t>
                      </a:r>
                      <a:endParaRPr lang="tr-TR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De forma innata, natural</a:t>
                      </a:r>
                      <a:endParaRPr lang="tr-TR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- Indica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dirty="0" smtClean="0"/>
                        <a:t>estilo (no algo innato</a:t>
                      </a:r>
                      <a:r>
                        <a:rPr lang="es-ES" b="1" baseline="0" dirty="0" smtClean="0"/>
                        <a:t> de la persona)</a:t>
                      </a:r>
                      <a:endParaRPr lang="tr-TR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09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76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98497" y="1370456"/>
            <a:ext cx="10058400" cy="3787331"/>
          </a:xfrm>
        </p:spPr>
        <p:txBody>
          <a:bodyPr>
            <a:normAutofit fontScale="90000"/>
          </a:bodyPr>
          <a:lstStyle/>
          <a:p>
            <a:r>
              <a:rPr lang="es-ES" u="sng" dirty="0" smtClean="0"/>
              <a:t>Actividad en parejas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Inventad un diálogo en el que aparezca un gran abanico de usos de ser, estar, tener y llevar.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252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9860" y="2184845"/>
            <a:ext cx="10058400" cy="1609344"/>
          </a:xfrm>
        </p:spPr>
        <p:txBody>
          <a:bodyPr/>
          <a:lstStyle/>
          <a:p>
            <a:r>
              <a:rPr lang="es-ES" dirty="0" smtClean="0"/>
              <a:t>¿Cuáles de las siguientes frases son correctas y cuáles no?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65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52425" y="289321"/>
            <a:ext cx="5872163" cy="73937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¡Qué morena estás! ¿Vienes de la playa?</a:t>
            </a:r>
            <a:endParaRPr lang="tr-TR" sz="2000" b="1" dirty="0"/>
          </a:p>
        </p:txBody>
      </p:sp>
      <p:sp>
        <p:nvSpPr>
          <p:cNvPr id="5" name="Dikdörtgen 4"/>
          <p:cNvSpPr/>
          <p:nvPr/>
        </p:nvSpPr>
        <p:spPr>
          <a:xfrm>
            <a:off x="6610350" y="838199"/>
            <a:ext cx="4872037" cy="86201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Yo lo conocí cuando llevaba bigote.</a:t>
            </a:r>
            <a:endParaRPr lang="tr-TR" sz="2000" b="1" dirty="0"/>
          </a:p>
        </p:txBody>
      </p:sp>
      <p:sp>
        <p:nvSpPr>
          <p:cNvPr id="6" name="Dikdörtgen 5"/>
          <p:cNvSpPr/>
          <p:nvPr/>
        </p:nvSpPr>
        <p:spPr>
          <a:xfrm>
            <a:off x="4381500" y="5826917"/>
            <a:ext cx="5872163" cy="8858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Lleva gafas de sol porque le molesta la luz.</a:t>
            </a:r>
            <a:endParaRPr lang="tr-TR" sz="2000" b="1" dirty="0"/>
          </a:p>
        </p:txBody>
      </p:sp>
      <p:sp>
        <p:nvSpPr>
          <p:cNvPr id="7" name="Dikdörtgen 6"/>
          <p:cNvSpPr/>
          <p:nvPr/>
        </p:nvSpPr>
        <p:spPr>
          <a:xfrm>
            <a:off x="2464592" y="4684512"/>
            <a:ext cx="5872163" cy="885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Desde que perdió su trabajo está muy delgada.</a:t>
            </a:r>
            <a:endParaRPr lang="tr-TR" sz="2000" b="1" dirty="0"/>
          </a:p>
        </p:txBody>
      </p:sp>
      <p:sp>
        <p:nvSpPr>
          <p:cNvPr id="8" name="Dikdörtgen 7"/>
          <p:cNvSpPr/>
          <p:nvPr/>
        </p:nvSpPr>
        <p:spPr>
          <a:xfrm>
            <a:off x="6296024" y="3670695"/>
            <a:ext cx="5872163" cy="7572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¿No llevas ninguna cicatriz?</a:t>
            </a:r>
            <a:endParaRPr lang="tr-TR" sz="2000" b="1" dirty="0"/>
          </a:p>
        </p:txBody>
      </p:sp>
      <p:sp>
        <p:nvSpPr>
          <p:cNvPr id="9" name="Dikdörtgen 8"/>
          <p:cNvSpPr/>
          <p:nvPr/>
        </p:nvSpPr>
        <p:spPr>
          <a:xfrm>
            <a:off x="533399" y="1559717"/>
            <a:ext cx="5872163" cy="88582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Susana lleva un lunar en la barbilla.</a:t>
            </a:r>
            <a:endParaRPr lang="tr-TR" sz="2000" b="1" dirty="0"/>
          </a:p>
        </p:txBody>
      </p:sp>
      <p:sp>
        <p:nvSpPr>
          <p:cNvPr id="10" name="Dikdörtgen 9"/>
          <p:cNvSpPr/>
          <p:nvPr/>
        </p:nvSpPr>
        <p:spPr>
          <a:xfrm>
            <a:off x="142875" y="3659385"/>
            <a:ext cx="5872163" cy="8858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Miguel es muy guapo hoy, ¿no te parece?</a:t>
            </a:r>
            <a:endParaRPr lang="tr-TR" sz="2000" b="1" dirty="0"/>
          </a:p>
        </p:txBody>
      </p:sp>
      <p:sp>
        <p:nvSpPr>
          <p:cNvPr id="11" name="Dikdörtgen 10"/>
          <p:cNvSpPr/>
          <p:nvPr/>
        </p:nvSpPr>
        <p:spPr>
          <a:xfrm>
            <a:off x="5400674" y="2558652"/>
            <a:ext cx="5872163" cy="8858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Sonsoles tiene el pelo negro como su padre.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23606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9860" y="2184845"/>
            <a:ext cx="10058400" cy="1609344"/>
          </a:xfrm>
        </p:spPr>
        <p:txBody>
          <a:bodyPr/>
          <a:lstStyle/>
          <a:p>
            <a:r>
              <a:rPr lang="es-ES" dirty="0" smtClean="0"/>
              <a:t>Corrige las frases incorrectas.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419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51559" y="1432223"/>
            <a:ext cx="10407015" cy="3035808"/>
          </a:xfrm>
        </p:spPr>
        <p:txBody>
          <a:bodyPr/>
          <a:lstStyle/>
          <a:p>
            <a:pPr algn="ctr"/>
            <a:r>
              <a:rPr lang="en-US" dirty="0" smtClean="0"/>
              <a:t>SER </a:t>
            </a:r>
            <a:r>
              <a:rPr lang="es-ES" dirty="0" smtClean="0"/>
              <a:t>/ ESTAR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024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800007"/>
              </p:ext>
            </p:extLst>
          </p:nvPr>
        </p:nvGraphicFramePr>
        <p:xfrm>
          <a:off x="1846263" y="1157288"/>
          <a:ext cx="8128003" cy="4886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623">
                  <a:extLst>
                    <a:ext uri="{9D8B030D-6E8A-4147-A177-3AD203B41FA5}">
                      <a16:colId xmlns:a16="http://schemas.microsoft.com/office/drawing/2014/main" val="697969737"/>
                    </a:ext>
                  </a:extLst>
                </a:gridCol>
                <a:gridCol w="2612227">
                  <a:extLst>
                    <a:ext uri="{9D8B030D-6E8A-4147-A177-3AD203B41FA5}">
                      <a16:colId xmlns:a16="http://schemas.microsoft.com/office/drawing/2014/main" val="2385586506"/>
                    </a:ext>
                  </a:extLst>
                </a:gridCol>
                <a:gridCol w="2458269">
                  <a:extLst>
                    <a:ext uri="{9D8B030D-6E8A-4147-A177-3AD203B41FA5}">
                      <a16:colId xmlns:a16="http://schemas.microsoft.com/office/drawing/2014/main" val="2917095476"/>
                    </a:ext>
                  </a:extLst>
                </a:gridCol>
                <a:gridCol w="2043884">
                  <a:extLst>
                    <a:ext uri="{9D8B030D-6E8A-4147-A177-3AD203B41FA5}">
                      <a16:colId xmlns:a16="http://schemas.microsoft.com/office/drawing/2014/main" val="2357828442"/>
                    </a:ext>
                  </a:extLst>
                </a:gridCol>
              </a:tblGrid>
              <a:tr h="520732"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BUENO</a:t>
                      </a:r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MALO</a:t>
                      </a:r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4839"/>
                  </a:ext>
                </a:extLst>
              </a:tr>
              <a:tr h="898798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SER</a:t>
                      </a:r>
                      <a:endParaRPr lang="tr-T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</a:t>
                      </a:r>
                      <a:r>
                        <a:rPr lang="es-ES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COSA</a:t>
                      </a:r>
                      <a:endParaRPr lang="tr-T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Buena calidad, beneficioso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Mala calidad, perjudicial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085264"/>
                  </a:ext>
                </a:extLst>
              </a:tr>
              <a:tr h="1283998">
                <a:tc>
                  <a:txBody>
                    <a:bodyPr/>
                    <a:lstStyle/>
                    <a:p>
                      <a:endParaRPr lang="tr-TR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 PERSONA</a:t>
                      </a:r>
                      <a:endParaRPr lang="tr-T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Buena persona, de buen corazón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Mala persona, malvado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592155"/>
                  </a:ext>
                </a:extLst>
              </a:tr>
              <a:tr h="1283998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ESTAR</a:t>
                      </a:r>
                      <a:endParaRPr lang="tr-TR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 COSA</a:t>
                      </a:r>
                      <a:endParaRPr lang="tr-TR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Rico,</a:t>
                      </a:r>
                      <a:r>
                        <a:rPr lang="es-ES" baseline="0" dirty="0" smtClean="0"/>
                        <a:t> con buen sabor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De</a:t>
                      </a:r>
                      <a:r>
                        <a:rPr lang="es-ES" baseline="0" dirty="0" smtClean="0"/>
                        <a:t> mal sabor, estropeado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052898"/>
                  </a:ext>
                </a:extLst>
              </a:tr>
              <a:tr h="898798">
                <a:tc>
                  <a:txBody>
                    <a:bodyPr/>
                    <a:lstStyle/>
                    <a:p>
                      <a:endParaRPr lang="tr-TR" b="1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 PERSONA</a:t>
                      </a:r>
                      <a:endParaRPr lang="tr-TR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Atractivo, sano, con buena salud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Enfermo, no</a:t>
                      </a:r>
                      <a:r>
                        <a:rPr lang="es-ES" baseline="0" dirty="0" smtClean="0"/>
                        <a:t> encontrarse bien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34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6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451257"/>
              </p:ext>
            </p:extLst>
          </p:nvPr>
        </p:nvGraphicFramePr>
        <p:xfrm>
          <a:off x="1846263" y="1157288"/>
          <a:ext cx="8555037" cy="4886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77">
                  <a:extLst>
                    <a:ext uri="{9D8B030D-6E8A-4147-A177-3AD203B41FA5}">
                      <a16:colId xmlns:a16="http://schemas.microsoft.com/office/drawing/2014/main" val="697969737"/>
                    </a:ext>
                  </a:extLst>
                </a:gridCol>
                <a:gridCol w="2749470">
                  <a:extLst>
                    <a:ext uri="{9D8B030D-6E8A-4147-A177-3AD203B41FA5}">
                      <a16:colId xmlns:a16="http://schemas.microsoft.com/office/drawing/2014/main" val="2385586506"/>
                    </a:ext>
                  </a:extLst>
                </a:gridCol>
                <a:gridCol w="2587423">
                  <a:extLst>
                    <a:ext uri="{9D8B030D-6E8A-4147-A177-3AD203B41FA5}">
                      <a16:colId xmlns:a16="http://schemas.microsoft.com/office/drawing/2014/main" val="2917095476"/>
                    </a:ext>
                  </a:extLst>
                </a:gridCol>
                <a:gridCol w="2151267">
                  <a:extLst>
                    <a:ext uri="{9D8B030D-6E8A-4147-A177-3AD203B41FA5}">
                      <a16:colId xmlns:a16="http://schemas.microsoft.com/office/drawing/2014/main" val="2357828442"/>
                    </a:ext>
                  </a:extLst>
                </a:gridCol>
              </a:tblGrid>
              <a:tr h="520732"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BIEN</a:t>
                      </a:r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MAL</a:t>
                      </a:r>
                      <a:endParaRPr lang="tr-TR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4839"/>
                  </a:ext>
                </a:extLst>
              </a:tr>
              <a:tr h="898798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SER</a:t>
                      </a:r>
                      <a:endParaRPr lang="tr-T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</a:t>
                      </a:r>
                      <a:r>
                        <a:rPr lang="es-ES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COSA</a:t>
                      </a:r>
                      <a:endParaRPr lang="tr-T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085264"/>
                  </a:ext>
                </a:extLst>
              </a:tr>
              <a:tr h="1283998">
                <a:tc>
                  <a:txBody>
                    <a:bodyPr/>
                    <a:lstStyle/>
                    <a:p>
                      <a:endParaRPr lang="tr-TR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 PERSONA</a:t>
                      </a:r>
                      <a:endParaRPr lang="tr-T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592155"/>
                  </a:ext>
                </a:extLst>
              </a:tr>
              <a:tr h="1283998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ESTAR</a:t>
                      </a:r>
                      <a:endParaRPr lang="tr-TR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 COSA</a:t>
                      </a:r>
                      <a:endParaRPr lang="tr-TR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Correcto, apropiado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Incorrecto, inapropiado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052898"/>
                  </a:ext>
                </a:extLst>
              </a:tr>
              <a:tr h="898798">
                <a:tc>
                  <a:txBody>
                    <a:bodyPr/>
                    <a:lstStyle/>
                    <a:p>
                      <a:endParaRPr lang="tr-TR" b="1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 PERSONA</a:t>
                      </a:r>
                      <a:endParaRPr lang="tr-TR" b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Sano, con buen ánimo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Enfermo, desanimado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34395"/>
                  </a:ext>
                </a:extLst>
              </a:tr>
            </a:tbl>
          </a:graphicData>
        </a:graphic>
      </p:graphicFrame>
      <p:sp>
        <p:nvSpPr>
          <p:cNvPr id="11" name="Simge &quot;Yok&quot; 10"/>
          <p:cNvSpPr/>
          <p:nvPr/>
        </p:nvSpPr>
        <p:spPr>
          <a:xfrm>
            <a:off x="6243637" y="1771649"/>
            <a:ext cx="857251" cy="61436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Simge &quot;Yok&quot; 11"/>
          <p:cNvSpPr/>
          <p:nvPr/>
        </p:nvSpPr>
        <p:spPr>
          <a:xfrm>
            <a:off x="8424863" y="1771649"/>
            <a:ext cx="833438" cy="61436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Simge &quot;Yok&quot; 12"/>
          <p:cNvSpPr/>
          <p:nvPr/>
        </p:nvSpPr>
        <p:spPr>
          <a:xfrm>
            <a:off x="6243637" y="2795586"/>
            <a:ext cx="833438" cy="61436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Simge &quot;Yok&quot; 13"/>
          <p:cNvSpPr/>
          <p:nvPr/>
        </p:nvSpPr>
        <p:spPr>
          <a:xfrm>
            <a:off x="8451853" y="2795586"/>
            <a:ext cx="833438" cy="61436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7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47</TotalTime>
  <Words>299</Words>
  <Application>Microsoft Office PowerPoint</Application>
  <PresentationFormat>Geniş ekran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Georgia</vt:lpstr>
      <vt:lpstr>Trebuchet MS</vt:lpstr>
      <vt:lpstr>Wingdings</vt:lpstr>
      <vt:lpstr>Wood Type Yazı Tipi</vt:lpstr>
      <vt:lpstr>SER / ESTAR / TENER / LLEVAR</vt:lpstr>
      <vt:lpstr>PowerPoint Sunusu</vt:lpstr>
      <vt:lpstr>Actividad en parejas  Inventad un diálogo en el que aparezca un gran abanico de usos de ser, estar, tener y llevar.</vt:lpstr>
      <vt:lpstr>¿Cuáles de las siguientes frases son correctas y cuáles no?</vt:lpstr>
      <vt:lpstr>PowerPoint Sunusu</vt:lpstr>
      <vt:lpstr>Corrige las frases incorrectas.</vt:lpstr>
      <vt:lpstr>SER / ESTAR </vt:lpstr>
      <vt:lpstr>PowerPoint Sunusu</vt:lpstr>
      <vt:lpstr>PowerPoint Sunusu</vt:lpstr>
      <vt:lpstr>Actividad en parejas  Vais a crear frases con huecos con las diferentes opciones.  Los compañeros tendrán que rellenar esos huecos correctamente.</vt:lpstr>
      <vt:lpstr>Busca el significado correcto según estos adjetivos vayan con ser o estar.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 / ESTAR / TENER / LLEVAR</dc:title>
  <dc:creator>Windows Kullanıcısı</dc:creator>
  <cp:lastModifiedBy>Windows Kullanıcısı</cp:lastModifiedBy>
  <cp:revision>12</cp:revision>
  <dcterms:created xsi:type="dcterms:W3CDTF">2020-05-21T21:07:30Z</dcterms:created>
  <dcterms:modified xsi:type="dcterms:W3CDTF">2020-05-21T21:55:27Z</dcterms:modified>
</cp:coreProperties>
</file>