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2"/>
  </p:notesMasterIdLst>
  <p:sldIdLst>
    <p:sldId id="526" r:id="rId2"/>
    <p:sldId id="527" r:id="rId3"/>
    <p:sldId id="528" r:id="rId4"/>
    <p:sldId id="529" r:id="rId5"/>
    <p:sldId id="530" r:id="rId6"/>
    <p:sldId id="531" r:id="rId7"/>
    <p:sldId id="532" r:id="rId8"/>
    <p:sldId id="533" r:id="rId9"/>
    <p:sldId id="534" r:id="rId10"/>
    <p:sldId id="535" r:id="rId11"/>
    <p:sldId id="536" r:id="rId12"/>
    <p:sldId id="537" r:id="rId13"/>
    <p:sldId id="538" r:id="rId14"/>
    <p:sldId id="539" r:id="rId15"/>
    <p:sldId id="540" r:id="rId16"/>
    <p:sldId id="542" r:id="rId17"/>
    <p:sldId id="521" r:id="rId18"/>
    <p:sldId id="519" r:id="rId19"/>
    <p:sldId id="541" r:id="rId20"/>
    <p:sldId id="52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8" autoAdjust="0"/>
    <p:restoredTop sz="94624" autoAdjust="0"/>
  </p:normalViewPr>
  <p:slideViewPr>
    <p:cSldViewPr>
      <p:cViewPr varScale="1">
        <p:scale>
          <a:sx n="65" d="100"/>
          <a:sy n="65" d="100"/>
        </p:scale>
        <p:origin x="8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C043-D873-4214-AFB0-5EB3A67F5482}" type="datetimeFigureOut">
              <a:rPr lang="tr-TR" smtClean="0"/>
              <a:pPr/>
              <a:t>13.10.2021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BDF90-92F9-495F-85E8-350B13DDF77C}" type="slidenum">
              <a:rPr lang="tr-TR" smtClean="0"/>
              <a:pPr/>
              <a:t>‹#›</a:t>
            </a:fld>
            <a:endParaRPr lang="tr-TR"/>
          </a:p>
        </p:txBody>
      </p:sp>
    </p:spTree>
    <p:extLst>
      <p:ext uri="{BB962C8B-B14F-4D97-AF65-F5344CB8AC3E}">
        <p14:creationId xmlns:p14="http://schemas.microsoft.com/office/powerpoint/2010/main" val="230801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a:xfrm>
            <a:off x="914400" y="55499"/>
            <a:ext cx="5562600" cy="365125"/>
          </a:xfrm>
        </p:spPr>
        <p:txBody>
          <a:bodyPr/>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9F75050-0E15-4C5B-92B0-66D068882F1F}" type="datetimeFigureOut">
              <a:rPr lang="tr-TR" smtClean="0"/>
              <a:pPr/>
              <a:t>13.10.2021</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03189" y="4905453"/>
            <a:ext cx="8229600" cy="164306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ANKARA ÜNİVERSİTESİ</a:t>
            </a:r>
            <a:b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SU YÖNETİMİ ENSTİTÜSÜ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ENTEGRE SU YÖNETİMİ ANABİLİM DALI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2020-2021 Güz Yarıyılı</a:t>
            </a:r>
          </a:p>
        </p:txBody>
      </p:sp>
      <p:sp>
        <p:nvSpPr>
          <p:cNvPr id="47109" name="Rectangle 5"/>
          <p:cNvSpPr>
            <a:spLocks noChangeArrowheads="1"/>
          </p:cNvSpPr>
          <p:nvPr/>
        </p:nvSpPr>
        <p:spPr bwMode="auto">
          <a:xfrm>
            <a:off x="358583" y="4474918"/>
            <a:ext cx="8229600" cy="85725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   Prof. Dr. Yeşim  AHİ</a:t>
            </a:r>
            <a:b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     </a:t>
            </a:r>
            <a:b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endPar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endParaRPr>
          </a:p>
        </p:txBody>
      </p:sp>
      <p:sp>
        <p:nvSpPr>
          <p:cNvPr id="10" name="Rectangle 2"/>
          <p:cNvSpPr txBox="1">
            <a:spLocks noChangeArrowheads="1"/>
          </p:cNvSpPr>
          <p:nvPr/>
        </p:nvSpPr>
        <p:spPr>
          <a:xfrm>
            <a:off x="271490" y="2350891"/>
            <a:ext cx="8692998" cy="1524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100" normalizeH="0" baseline="0" noProof="0" dirty="0">
                <a:ln>
                  <a:noFill/>
                </a:ln>
                <a:solidFill>
                  <a:srgbClr val="FFC000"/>
                </a:solidFill>
                <a:effectLst/>
                <a:uLnTx/>
                <a:uFillTx/>
                <a:latin typeface="Consolas"/>
                <a:ea typeface="+mn-ea"/>
                <a:cs typeface="+mn-cs"/>
              </a:rPr>
              <a:t>ENTEGRE HAVZA YÖNETİMİ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1600" b="1" i="0" u="none" strike="noStrike" kern="1200" cap="none" spc="-100" normalizeH="0" baseline="0" noProof="0" dirty="0">
              <a:ln>
                <a:noFill/>
              </a:ln>
              <a:solidFill>
                <a:srgbClr val="FFC000"/>
              </a:solidFill>
              <a:effectLst/>
              <a:uLnTx/>
              <a:uFillTx/>
              <a:latin typeface="Consolas"/>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100" normalizeH="0" baseline="0" noProof="0" dirty="0">
                <a:ln>
                  <a:noFill/>
                </a:ln>
                <a:solidFill>
                  <a:srgbClr val="FFC000"/>
                </a:solidFill>
                <a:effectLst/>
                <a:uLnTx/>
                <a:uFillTx/>
                <a:latin typeface="Consolas"/>
                <a:ea typeface="+mn-ea"/>
                <a:cs typeface="+mn-cs"/>
              </a:rPr>
              <a:t>Tezli Yüksek Lisans Dersi</a:t>
            </a:r>
            <a:endParaRPr kumimoji="0" lang="en-US" sz="4000" b="1" i="0" u="none" strike="noStrike" kern="1200" cap="none" spc="-100" normalizeH="0" baseline="0" noProof="0" dirty="0">
              <a:ln>
                <a:noFill/>
              </a:ln>
              <a:solidFill>
                <a:srgbClr val="FFC000"/>
              </a:solidFill>
              <a:effectLst/>
              <a:uLnTx/>
              <a:uFillTx/>
              <a:latin typeface="Consolas"/>
              <a:ea typeface="+mn-ea"/>
              <a:cs typeface="+mn-cs"/>
            </a:endParaRPr>
          </a:p>
        </p:txBody>
      </p:sp>
      <p:pic>
        <p:nvPicPr>
          <p:cNvPr id="7" name="Resim 2" desc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32656"/>
            <a:ext cx="1578501" cy="1662964"/>
          </a:xfrm>
          <a:prstGeom prst="rect">
            <a:avLst/>
          </a:prstGeom>
          <a:noFill/>
        </p:spPr>
      </p:pic>
      <p:pic>
        <p:nvPicPr>
          <p:cNvPr id="8" name="Picture 7"/>
          <p:cNvPicPr>
            <a:picLocks noChangeAspect="1"/>
          </p:cNvPicPr>
          <p:nvPr/>
        </p:nvPicPr>
        <p:blipFill>
          <a:blip r:embed="rId3"/>
          <a:stretch>
            <a:fillRect/>
          </a:stretch>
        </p:blipFill>
        <p:spPr>
          <a:xfrm>
            <a:off x="6732240" y="404664"/>
            <a:ext cx="1841500" cy="1346200"/>
          </a:xfrm>
          <a:prstGeom prst="rect">
            <a:avLst/>
          </a:prstGeom>
        </p:spPr>
      </p:pic>
    </p:spTree>
    <p:extLst>
      <p:ext uri="{BB962C8B-B14F-4D97-AF65-F5344CB8AC3E}">
        <p14:creationId xmlns:p14="http://schemas.microsoft.com/office/powerpoint/2010/main" val="312707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F6C1E-3664-3847-93E6-D5D6496BEE15}"/>
              </a:ext>
            </a:extLst>
          </p:cNvPr>
          <p:cNvSpPr/>
          <p:nvPr/>
        </p:nvSpPr>
        <p:spPr>
          <a:xfrm>
            <a:off x="683568" y="398478"/>
            <a:ext cx="7416824" cy="634289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2400" b="0" i="0" u="none" strike="noStrike" kern="1200" cap="none" spc="0" normalizeH="0" baseline="0" noProof="0" dirty="0">
                <a:ln>
                  <a:noFill/>
                </a:ln>
                <a:solidFill>
                  <a:srgbClr val="FFFF00"/>
                </a:solidFill>
                <a:effectLst/>
                <a:uLnTx/>
                <a:uFillTx/>
                <a:latin typeface="Corbel" panose="020B0503020204020204" pitchFamily="34" charset="0"/>
                <a:ea typeface="Calibri" panose="020F0502020204030204" pitchFamily="34" charset="0"/>
                <a:cs typeface="Times New Roman" panose="02020603050405020304" pitchFamily="18" charset="0"/>
              </a:rPr>
              <a:t>Doğal afetler sonucunda oluşan genel etkiler: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can kaybı, eğitim, sağlık, konut faaliyetlerindeki aksamalar,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srgbClr val="FF0000"/>
                </a:solidFill>
                <a:effectLst/>
                <a:uLnTx/>
                <a:uFillTx/>
                <a:latin typeface="Corbel" panose="020B0503020204020204" pitchFamily="34" charset="0"/>
                <a:ea typeface="Calibri" panose="020F0502020204030204" pitchFamily="34" charset="0"/>
                <a:cs typeface="Times New Roman" panose="02020603050405020304" pitchFamily="18" charset="0"/>
              </a:rPr>
              <a:t>havza yapısının bozulması, </a:t>
            </a: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tüm doğal kaynakların yer değiştirmesi, dolayısıyla bu kaynaklara erişimin kısıtlanması,</a:t>
            </a:r>
            <a:endPar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tarım ve endüstriyel ürünlerdeki hammadde ve yiyecek kıtlığı,</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 işsizlikteki</a:t>
            </a: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 artış, elektrik, su, ulaşım, iletişim gibi temel hizmetlere ulaşılamaması,</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yeniden </a:t>
            </a: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yapılanmada kamu faaliyetlerinin artışından dolayı istihdamın değişmesi,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ihracattaki azalış, ithalattaki artış </a:t>
            </a: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şeklinde </a:t>
            </a:r>
            <a:endPar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çeşitlendirilebilir.</a:t>
            </a:r>
            <a:endParaRPr kumimoji="0" lang="tr-TR"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E7FFE27-52DB-D445-A6D5-A1AA488A5D04}"/>
              </a:ext>
            </a:extLst>
          </p:cNvPr>
          <p:cNvSpPr/>
          <p:nvPr/>
        </p:nvSpPr>
        <p:spPr>
          <a:xfrm>
            <a:off x="6636530" y="6381328"/>
            <a:ext cx="146386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orbel"/>
                <a:ea typeface="+mn-ea"/>
                <a:cs typeface="+mn-cs"/>
              </a:rPr>
              <a:t>y</a:t>
            </a:r>
            <a:r>
              <a:rPr kumimoji="0" lang="en-TR" sz="1400" b="0" i="0" u="none" strike="noStrike" kern="1200" cap="none" spc="0" normalizeH="0" baseline="0" noProof="0" dirty="0">
                <a:ln>
                  <a:noFill/>
                </a:ln>
                <a:solidFill>
                  <a:srgbClr val="FFFF00"/>
                </a:solidFill>
                <a:effectLst/>
                <a:uLnTx/>
                <a:uFillTx/>
                <a:latin typeface="Corbel"/>
                <a:ea typeface="+mn-ea"/>
                <a:cs typeface="+mn-cs"/>
              </a:rPr>
              <a:t>atırımkredi.com</a:t>
            </a:r>
          </a:p>
        </p:txBody>
      </p:sp>
    </p:spTree>
    <p:extLst>
      <p:ext uri="{BB962C8B-B14F-4D97-AF65-F5344CB8AC3E}">
        <p14:creationId xmlns:p14="http://schemas.microsoft.com/office/powerpoint/2010/main" val="2482073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ACEE3F-9017-8842-BD33-F2283C49E721}"/>
              </a:ext>
            </a:extLst>
          </p:cNvPr>
          <p:cNvSpPr/>
          <p:nvPr/>
        </p:nvSpPr>
        <p:spPr>
          <a:xfrm>
            <a:off x="683568" y="978167"/>
            <a:ext cx="8136904" cy="446705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Bu afetler, neden oldukları can kayıplarının yanında;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ekonomik,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sosyal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ve çevresel kayıpları da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beraberinde getirmekte ve her yıl </a:t>
            </a:r>
            <a:r>
              <a:rPr kumimoji="0" lang="tr-TR" sz="2400" b="0" i="0" u="none" strike="noStrike" kern="1200" cap="none" spc="0" normalizeH="0" baseline="0" noProof="0" dirty="0">
                <a:ln>
                  <a:noFill/>
                </a:ln>
                <a:solidFill>
                  <a:srgbClr val="FFFF00"/>
                </a:solidFill>
                <a:effectLst/>
                <a:uLnTx/>
                <a:uFillTx/>
                <a:latin typeface="Corbel" panose="020B0503020204020204" pitchFamily="34" charset="0"/>
                <a:ea typeface="+mn-ea"/>
                <a:cs typeface="+mn-cs"/>
              </a:rPr>
              <a:t>Türkiye'nin Gayri Safi Milli Hasılası’nın (GSMH) %3’ü oranında </a:t>
            </a: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doğrudan ekonomik kayıplara yol açmaktadır.</a:t>
            </a:r>
          </a:p>
        </p:txBody>
      </p:sp>
      <p:sp>
        <p:nvSpPr>
          <p:cNvPr id="3" name="Rectangle 2">
            <a:extLst>
              <a:ext uri="{FF2B5EF4-FFF2-40B4-BE49-F238E27FC236}">
                <a16:creationId xmlns:a16="http://schemas.microsoft.com/office/drawing/2014/main" id="{76C2B53B-E141-CE44-85D5-675ADC38E0D4}"/>
              </a:ext>
            </a:extLst>
          </p:cNvPr>
          <p:cNvSpPr/>
          <p:nvPr/>
        </p:nvSpPr>
        <p:spPr>
          <a:xfrm>
            <a:off x="7805522" y="5417634"/>
            <a:ext cx="99418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400" b="0" i="0" u="none" strike="noStrike" kern="1200" cap="none" spc="0" normalizeH="0" baseline="0" noProof="0" dirty="0">
                <a:ln>
                  <a:noFill/>
                </a:ln>
                <a:solidFill>
                  <a:srgbClr val="00B0F0"/>
                </a:solidFill>
                <a:effectLst/>
                <a:uLnTx/>
                <a:uFillTx/>
                <a:latin typeface="Corbel"/>
                <a:ea typeface="+mn-ea"/>
                <a:cs typeface="+mn-cs"/>
              </a:rPr>
              <a:t>Akay, 2019</a:t>
            </a:r>
          </a:p>
        </p:txBody>
      </p:sp>
    </p:spTree>
    <p:extLst>
      <p:ext uri="{BB962C8B-B14F-4D97-AF65-F5344CB8AC3E}">
        <p14:creationId xmlns:p14="http://schemas.microsoft.com/office/powerpoint/2010/main" val="740720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B1057-F0DA-534A-A982-AB243537752F}"/>
              </a:ext>
            </a:extLst>
          </p:cNvPr>
          <p:cNvSpPr/>
          <p:nvPr/>
        </p:nvSpPr>
        <p:spPr>
          <a:xfrm>
            <a:off x="251520" y="164971"/>
            <a:ext cx="8640960" cy="362406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Helvetica" pitchFamily="2" charset="0"/>
                <a:ea typeface="+mn-ea"/>
                <a:cs typeface="+mn-cs"/>
              </a:rPr>
              <a:t>Seller,</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 yol açtıkları tahribatlar ve ekonomik kayıplar açısından Türkiye'de </a:t>
            </a:r>
            <a:r>
              <a:rPr kumimoji="0" lang="tr-TR" sz="1800" b="0" i="0" u="none" strike="noStrike" kern="1200" cap="none" spc="0" normalizeH="0" baseline="0" noProof="0" dirty="0">
                <a:ln>
                  <a:noFill/>
                </a:ln>
                <a:solidFill>
                  <a:srgbClr val="FFFF00"/>
                </a:solidFill>
                <a:effectLst/>
                <a:uLnTx/>
                <a:uFillTx/>
                <a:latin typeface="Helvetica" pitchFamily="2" charset="0"/>
                <a:ea typeface="+mn-ea"/>
                <a:cs typeface="+mn-cs"/>
              </a:rPr>
              <a:t>en sık görülen ve en çok ekonomik kayba neden olan doğal </a:t>
            </a:r>
            <a:r>
              <a:rPr kumimoji="0" lang="tr-TR" sz="1800" b="0" i="0" u="none" strike="noStrike" kern="1200" cap="none" spc="0" normalizeH="0" baseline="0" noProof="0" dirty="0" smtClean="0">
                <a:ln>
                  <a:noFill/>
                </a:ln>
                <a:solidFill>
                  <a:srgbClr val="FFFF00"/>
                </a:solidFill>
                <a:effectLst/>
                <a:uLnTx/>
                <a:uFillTx/>
                <a:latin typeface="Helvetica" pitchFamily="2" charset="0"/>
                <a:ea typeface="+mn-ea"/>
                <a:cs typeface="+mn-cs"/>
              </a:rPr>
              <a:t>afetleri </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arasındadır. 1955 ve 2009 yıllarını kapsayan sel veri tabanı Türkiye'de 1400 kişinin ölümüne ve 30.800 yerleşim biriminin ciddi hasarına yol açan 4.067 sel olayıyla ilgili bilgi </a:t>
            </a:r>
            <a:r>
              <a:rPr kumimoji="0" lang="tr-TR" sz="1800" b="0" i="0" u="none" strike="noStrike" kern="1200" cap="none" spc="0" normalizeH="0" baseline="0" noProof="0" dirty="0" smtClean="0">
                <a:ln>
                  <a:noFill/>
                </a:ln>
                <a:solidFill>
                  <a:prstClr val="white"/>
                </a:solidFill>
                <a:effectLst/>
                <a:uLnTx/>
                <a:uFillTx/>
                <a:latin typeface="Helvetica" pitchFamily="2" charset="0"/>
                <a:ea typeface="+mn-ea"/>
                <a:cs typeface="+mn-cs"/>
              </a:rPr>
              <a:t>sağlamaktadır</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 </a:t>
            </a:r>
            <a:r>
              <a:rPr kumimoji="0" lang="tr-TR" sz="1800" b="0" i="0" u="none" strike="noStrike" kern="1200" cap="none" spc="0" normalizeH="0" baseline="0" noProof="0" dirty="0" smtClean="0">
                <a:ln>
                  <a:noFill/>
                </a:ln>
                <a:solidFill>
                  <a:prstClr val="white"/>
                </a:solidFill>
                <a:effectLst/>
                <a:uLnTx/>
                <a:uFillTx/>
                <a:latin typeface="Helvetica" pitchFamily="2" charset="0"/>
                <a:ea typeface="+mn-ea"/>
                <a:cs typeface="+mn-cs"/>
              </a:rPr>
              <a:t>(AİGM </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veri tabanı, 2009).</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1999 ve 2000 bahar ayları boyunca </a:t>
            </a:r>
            <a:r>
              <a:rPr kumimoji="0" lang="tr-TR" sz="1800" b="0" i="0" u="none" strike="noStrike" kern="1200" cap="none" spc="0" normalizeH="0" baseline="0" noProof="0" dirty="0">
                <a:ln>
                  <a:noFill/>
                </a:ln>
                <a:solidFill>
                  <a:srgbClr val="FFFF00"/>
                </a:solidFill>
                <a:effectLst/>
                <a:uLnTx/>
                <a:uFillTx/>
                <a:latin typeface="Helvetica" pitchFamily="2" charset="0"/>
                <a:ea typeface="+mn-ea"/>
                <a:cs typeface="+mn-cs"/>
              </a:rPr>
              <a:t>ülkenin güney bölgelerinde tarım üretiminde yüzde 30’luk düşüşe neden olan aşırı kuraklıklar yaşanmıştır</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 İ</a:t>
            </a:r>
            <a:r>
              <a:rPr kumimoji="0" lang="tr-TR" sz="1800" b="0" i="0" u="none" strike="noStrike" kern="1200" cap="none" spc="0" normalizeH="0" baseline="0" noProof="0" dirty="0" smtClean="0">
                <a:ln>
                  <a:noFill/>
                </a:ln>
                <a:solidFill>
                  <a:prstClr val="white"/>
                </a:solidFill>
                <a:effectLst/>
                <a:uLnTx/>
                <a:uFillTx/>
                <a:latin typeface="Helvetica" pitchFamily="2" charset="0"/>
                <a:ea typeface="+mn-ea"/>
                <a:cs typeface="+mn-cs"/>
              </a:rPr>
              <a:t>klim </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değişiklikleri Türkiye'de ekolojik, çevresel, sosyal ve ekonomik problemlere yol açabilmektedir.</a:t>
            </a:r>
          </a:p>
        </p:txBody>
      </p:sp>
      <p:pic>
        <p:nvPicPr>
          <p:cNvPr id="3" name="Picture 2">
            <a:extLst>
              <a:ext uri="{FF2B5EF4-FFF2-40B4-BE49-F238E27FC236}">
                <a16:creationId xmlns:a16="http://schemas.microsoft.com/office/drawing/2014/main" id="{3F61D157-C576-644D-8131-202479A20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3950870"/>
            <a:ext cx="4355976" cy="2907129"/>
          </a:xfrm>
          <a:prstGeom prst="rect">
            <a:avLst/>
          </a:prstGeom>
        </p:spPr>
      </p:pic>
      <p:pic>
        <p:nvPicPr>
          <p:cNvPr id="4" name="Picture 3">
            <a:extLst>
              <a:ext uri="{FF2B5EF4-FFF2-40B4-BE49-F238E27FC236}">
                <a16:creationId xmlns:a16="http://schemas.microsoft.com/office/drawing/2014/main" id="{41AD0EFA-E333-8A4A-BA79-A8D70813E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3933056"/>
            <a:ext cx="4176464" cy="2934514"/>
          </a:xfrm>
          <a:prstGeom prst="rect">
            <a:avLst/>
          </a:prstGeom>
        </p:spPr>
      </p:pic>
      <p:sp>
        <p:nvSpPr>
          <p:cNvPr id="5" name="Rectangle 4">
            <a:extLst>
              <a:ext uri="{FF2B5EF4-FFF2-40B4-BE49-F238E27FC236}">
                <a16:creationId xmlns:a16="http://schemas.microsoft.com/office/drawing/2014/main" id="{51A35E8A-B61A-6B45-BEB6-3056B6716CBB}"/>
              </a:ext>
            </a:extLst>
          </p:cNvPr>
          <p:cNvSpPr/>
          <p:nvPr/>
        </p:nvSpPr>
        <p:spPr>
          <a:xfrm>
            <a:off x="6294314" y="3645024"/>
            <a:ext cx="261642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400" b="0" i="0" u="none" strike="noStrike" kern="1200" cap="none" spc="0" normalizeH="0" baseline="0" noProof="0" dirty="0">
                <a:ln>
                  <a:noFill/>
                </a:ln>
                <a:solidFill>
                  <a:srgbClr val="FFFF00"/>
                </a:solidFill>
                <a:effectLst/>
                <a:uLnTx/>
                <a:uFillTx/>
                <a:latin typeface="Corbel"/>
                <a:ea typeface="+mn-ea"/>
                <a:cs typeface="+mn-cs"/>
              </a:rPr>
              <a:t>Kalkınma Bakanlığı Raporu, 2014</a:t>
            </a:r>
          </a:p>
        </p:txBody>
      </p:sp>
    </p:spTree>
    <p:extLst>
      <p:ext uri="{BB962C8B-B14F-4D97-AF65-F5344CB8AC3E}">
        <p14:creationId xmlns:p14="http://schemas.microsoft.com/office/powerpoint/2010/main" val="84448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0E4A8-B21C-644E-B8B0-F9BD56A3E98F}"/>
              </a:ext>
            </a:extLst>
          </p:cNvPr>
          <p:cNvSpPr/>
          <p:nvPr/>
        </p:nvSpPr>
        <p:spPr>
          <a:xfrm>
            <a:off x="107504" y="188640"/>
            <a:ext cx="8928992"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Azalan yağışlarla artan sıcaklıklar birleşerek özellikle ülkenin </a:t>
            </a:r>
            <a:r>
              <a:rPr kumimoji="0" lang="tr-TR" sz="1800" b="0" i="0" u="none" strike="noStrike" kern="1200" cap="none" spc="0" normalizeH="0" baseline="0" noProof="0" dirty="0">
                <a:ln>
                  <a:noFill/>
                </a:ln>
                <a:solidFill>
                  <a:srgbClr val="FFFF00"/>
                </a:solidFill>
                <a:effectLst/>
                <a:uLnTx/>
                <a:uFillTx/>
                <a:latin typeface="Helvetica" pitchFamily="2" charset="0"/>
                <a:ea typeface="+mn-ea"/>
                <a:cs typeface="+mn-cs"/>
              </a:rPr>
              <a:t>güney ve batı bölgeleri için ciddi su sıkıntılarına </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neden olmaktadır. Bu durum özellikle çiftçilerin gittikçe artan su ihtiyaçlarıyla daha da kötüye gitmektedir. </a:t>
            </a:r>
            <a:r>
              <a:rPr kumimoji="0" lang="tr-TR" sz="1800" b="0" i="0" u="none" strike="noStrike" kern="1200" cap="none" spc="0" normalizeH="0" baseline="0" noProof="0" dirty="0">
                <a:ln>
                  <a:noFill/>
                </a:ln>
                <a:solidFill>
                  <a:srgbClr val="FFFF00"/>
                </a:solidFill>
                <a:effectLst/>
                <a:uLnTx/>
                <a:uFillTx/>
                <a:latin typeface="Helvetica" pitchFamily="2" charset="0"/>
                <a:ea typeface="+mn-ea"/>
                <a:cs typeface="+mn-cs"/>
              </a:rPr>
              <a:t>Bazı havzalardaki yüzey sularının yaklaşık yüzde 20’sinin 2030 yılına kadar yok olacağı tahmin edilmektedir.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İklim değişiminin sonuçları toprak kullanımını ve havzaların toprak örtüsünü̈ ciddi şekilde etkileyecektir.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Türkiye kıyıları, kıyı erozyonu ve selden olumsuz etkilenmektedir. Akdeniz kıyı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bölgesinde su ihtiyacı taban suyu düzeyini düşürmekte ve birçok kıyısal </a:t>
            </a:r>
            <a:r>
              <a:rPr kumimoji="0" lang="tr-TR" sz="1800" b="0" i="0" u="none" strike="noStrike" kern="1200" cap="none" spc="0" normalizeH="0" baseline="0" noProof="0" dirty="0" err="1">
                <a:ln>
                  <a:noFill/>
                </a:ln>
                <a:solidFill>
                  <a:prstClr val="white"/>
                </a:solidFill>
                <a:effectLst/>
                <a:uLnTx/>
                <a:uFillTx/>
                <a:latin typeface="Helvetica" pitchFamily="2" charset="0"/>
                <a:ea typeface="+mn-ea"/>
                <a:cs typeface="+mn-cs"/>
              </a:rPr>
              <a:t>akifere</a:t>
            </a:r>
            <a:r>
              <a:rPr kumimoji="0" lang="tr-TR" sz="1800" b="0" i="0" u="none" strike="noStrike" kern="1200" cap="none" spc="0" normalizeH="0" baseline="0" noProof="0" dirty="0">
                <a:ln>
                  <a:noFill/>
                </a:ln>
                <a:solidFill>
                  <a:prstClr val="white"/>
                </a:solidFill>
                <a:effectLst/>
                <a:uLnTx/>
                <a:uFillTx/>
                <a:latin typeface="Helvetica" pitchFamily="2" charset="0"/>
                <a:ea typeface="+mn-ea"/>
                <a:cs typeface="+mn-cs"/>
              </a:rPr>
              <a:t> deniz suyu karışmasına yol açmaktadır.</a:t>
            </a:r>
          </a:p>
        </p:txBody>
      </p:sp>
      <p:sp>
        <p:nvSpPr>
          <p:cNvPr id="3" name="Rectangle 2">
            <a:extLst>
              <a:ext uri="{FF2B5EF4-FFF2-40B4-BE49-F238E27FC236}">
                <a16:creationId xmlns:a16="http://schemas.microsoft.com/office/drawing/2014/main" id="{8B785911-6440-394E-9E0F-AD7C91E69224}"/>
              </a:ext>
            </a:extLst>
          </p:cNvPr>
          <p:cNvSpPr/>
          <p:nvPr/>
        </p:nvSpPr>
        <p:spPr>
          <a:xfrm>
            <a:off x="6420074" y="3140968"/>
            <a:ext cx="261642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400" b="0" i="0" u="none" strike="noStrike" kern="1200" cap="none" spc="0" normalizeH="0" baseline="0" noProof="0" dirty="0">
                <a:ln>
                  <a:noFill/>
                </a:ln>
                <a:solidFill>
                  <a:srgbClr val="FFFF00"/>
                </a:solidFill>
                <a:effectLst/>
                <a:uLnTx/>
                <a:uFillTx/>
                <a:latin typeface="Corbel"/>
                <a:ea typeface="+mn-ea"/>
                <a:cs typeface="+mn-cs"/>
              </a:rPr>
              <a:t>Kalkınma Bakanlığı Raporu, 2014</a:t>
            </a:r>
          </a:p>
        </p:txBody>
      </p:sp>
      <p:pic>
        <p:nvPicPr>
          <p:cNvPr id="4" name="Picture 3">
            <a:extLst>
              <a:ext uri="{FF2B5EF4-FFF2-40B4-BE49-F238E27FC236}">
                <a16:creationId xmlns:a16="http://schemas.microsoft.com/office/drawing/2014/main" id="{A05A73F5-1D26-0B41-888E-E9A738AC8D9D}"/>
              </a:ext>
            </a:extLst>
          </p:cNvPr>
          <p:cNvPicPr>
            <a:picLocks noChangeAspect="1"/>
          </p:cNvPicPr>
          <p:nvPr/>
        </p:nvPicPr>
        <p:blipFill>
          <a:blip r:embed="rId2"/>
          <a:stretch>
            <a:fillRect/>
          </a:stretch>
        </p:blipFill>
        <p:spPr>
          <a:xfrm>
            <a:off x="0" y="3530041"/>
            <a:ext cx="9144000" cy="3327960"/>
          </a:xfrm>
          <a:prstGeom prst="rect">
            <a:avLst/>
          </a:prstGeom>
        </p:spPr>
      </p:pic>
    </p:spTree>
    <p:extLst>
      <p:ext uri="{BB962C8B-B14F-4D97-AF65-F5344CB8AC3E}">
        <p14:creationId xmlns:p14="http://schemas.microsoft.com/office/powerpoint/2010/main" val="4192920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DFF66-CF68-EB45-B095-65A0C16E0FAC}"/>
              </a:ext>
            </a:extLst>
          </p:cNvPr>
          <p:cNvSpPr/>
          <p:nvPr/>
        </p:nvSpPr>
        <p:spPr>
          <a:xfrm>
            <a:off x="251520" y="758889"/>
            <a:ext cx="8712968"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Güncel iklim şartları bakımından </a:t>
            </a:r>
            <a:r>
              <a:rPr kumimoji="0" lang="tr-TR" sz="2000" b="0" i="0" u="none" strike="noStrike" kern="1200" cap="none" spc="0" normalizeH="0" baseline="0" noProof="0" dirty="0">
                <a:ln>
                  <a:noFill/>
                </a:ln>
                <a:solidFill>
                  <a:srgbClr val="FFFF00"/>
                </a:solidFill>
                <a:effectLst/>
                <a:uLnTx/>
                <a:uFillTx/>
                <a:latin typeface="Corbel" panose="020B0503020204020204" pitchFamily="34" charset="0"/>
                <a:ea typeface="+mn-ea"/>
                <a:cs typeface="+mn-cs"/>
              </a:rPr>
              <a:t>Türkiye’de</a:t>
            </a: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a:t>
            </a:r>
            <a:r>
              <a:rPr kumimoji="0" lang="tr-TR" sz="2000" b="0" i="0" u="none" strike="noStrike" kern="1200" cap="none" spc="0" normalizeH="0" baseline="0" noProof="0" dirty="0">
                <a:ln>
                  <a:noFill/>
                </a:ln>
                <a:solidFill>
                  <a:srgbClr val="FFFF00"/>
                </a:solidFill>
                <a:effectLst/>
                <a:uLnTx/>
                <a:uFillTx/>
                <a:latin typeface="Corbel" panose="020B0503020204020204" pitchFamily="34" charset="0"/>
                <a:ea typeface="+mn-ea"/>
                <a:cs typeface="+mn-cs"/>
              </a:rPr>
              <a:t>küresel iklim değişikliğinin etkileri</a:t>
            </a: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daha çok;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su kaynaklarımızın azalması,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sıcak hava dalgaları,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kuraklık ve sellerdeki artış̧ ile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birlikte tarımda verimliliğin düşmesi olarak kendini göstermektedir (ÇŞB, 2012).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Bazı bölgelerde azalan yağışlarla artan hava sıcaklıkları, ciddi kuraklık ve su sıkıntılarına neden olmaktadır.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Bazı bölgelerde ise su ve rüzgar erozyonu nedeniyle önemli toprak kayıpları olmaktadır. </a:t>
            </a:r>
            <a:r>
              <a:rPr kumimoji="0" lang="tr-TR" sz="2000" b="0" i="0" u="none" strike="noStrike" kern="1200" cap="none" spc="0" normalizeH="0" baseline="0" noProof="0" dirty="0" smtClean="0">
                <a:ln>
                  <a:noFill/>
                </a:ln>
                <a:solidFill>
                  <a:prstClr val="white"/>
                </a:solidFill>
                <a:effectLst/>
                <a:uLnTx/>
                <a:uFillTx/>
                <a:latin typeface="Corbel" panose="020B0503020204020204" pitchFamily="34" charset="0"/>
                <a:ea typeface="+mn-ea"/>
                <a:cs typeface="+mn-cs"/>
              </a:rPr>
              <a:t>Yeraltı </a:t>
            </a: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su seviyesinin düşmesi de uzun mesafeli göçlere neden olmaktadır.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271009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E35CC-97B9-6041-912A-DA6BBEF39B27}"/>
              </a:ext>
            </a:extLst>
          </p:cNvPr>
          <p:cNvSpPr/>
          <p:nvPr/>
        </p:nvSpPr>
        <p:spPr>
          <a:xfrm>
            <a:off x="3779912" y="692696"/>
            <a:ext cx="4824536"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Ormanlarımızın yapısı, asit yağışları, ozon </a:t>
            </a: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mn-ea"/>
                <a:cs typeface="+mn-cs"/>
              </a:rPr>
              <a:t>yaralanması ve iklim değişimi gibi sebepler ile,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mn-ea"/>
                <a:cs typeface="+mn-cs"/>
              </a:rPr>
              <a:t> </a:t>
            </a: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böcek ve hastalıklara karşı dayanıksız hale gelmekte ve kitlesel boyutlarda olmasa da gözle görülür ağaç kurumaları ve orman yangınları artış </a:t>
            </a: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mn-ea"/>
                <a:cs typeface="+mn-cs"/>
              </a:rPr>
              <a:t>göstermektedir </a:t>
            </a:r>
            <a:endPar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Corbel" panose="020B0503020204020204" pitchFamily="34" charset="0"/>
                <a:ea typeface="+mn-ea"/>
                <a:cs typeface="+mn-cs"/>
              </a:rPr>
              <a:t>(</a:t>
            </a:r>
            <a:r>
              <a:rPr kumimoji="0" lang="tr-TR"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OGM, 2011).</a:t>
            </a:r>
          </a:p>
        </p:txBody>
      </p:sp>
      <p:pic>
        <p:nvPicPr>
          <p:cNvPr id="3" name="Picture 2">
            <a:extLst>
              <a:ext uri="{FF2B5EF4-FFF2-40B4-BE49-F238E27FC236}">
                <a16:creationId xmlns:a16="http://schemas.microsoft.com/office/drawing/2014/main" id="{3E803692-DABE-794E-B0D3-0C523ED1257B}"/>
              </a:ext>
            </a:extLst>
          </p:cNvPr>
          <p:cNvPicPr>
            <a:picLocks noChangeAspect="1"/>
          </p:cNvPicPr>
          <p:nvPr/>
        </p:nvPicPr>
        <p:blipFill>
          <a:blip r:embed="rId2"/>
          <a:stretch>
            <a:fillRect/>
          </a:stretch>
        </p:blipFill>
        <p:spPr>
          <a:xfrm>
            <a:off x="251520" y="980728"/>
            <a:ext cx="3168353" cy="5178570"/>
          </a:xfrm>
          <a:prstGeom prst="rect">
            <a:avLst/>
          </a:prstGeom>
        </p:spPr>
      </p:pic>
    </p:spTree>
    <p:extLst>
      <p:ext uri="{BB962C8B-B14F-4D97-AF65-F5344CB8AC3E}">
        <p14:creationId xmlns:p14="http://schemas.microsoft.com/office/powerpoint/2010/main" val="353503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1921" y="182116"/>
            <a:ext cx="8792567" cy="6199212"/>
          </a:xfrm>
          <a:prstGeom prst="rect">
            <a:avLst/>
          </a:prstGeom>
        </p:spPr>
      </p:pic>
      <p:sp>
        <p:nvSpPr>
          <p:cNvPr id="3" name="Dikdörtgen 2"/>
          <p:cNvSpPr/>
          <p:nvPr/>
        </p:nvSpPr>
        <p:spPr>
          <a:xfrm>
            <a:off x="5508104" y="6486496"/>
            <a:ext cx="33781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PROF. DR. HAKAN HOŞGÖRMEZ</a:t>
            </a:r>
          </a:p>
        </p:txBody>
      </p:sp>
    </p:spTree>
    <p:extLst>
      <p:ext uri="{BB962C8B-B14F-4D97-AF65-F5344CB8AC3E}">
        <p14:creationId xmlns:p14="http://schemas.microsoft.com/office/powerpoint/2010/main" val="1792435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170087" y="908720"/>
            <a:ext cx="4572000" cy="523220"/>
          </a:xfrm>
          <a:prstGeom prst="rect">
            <a:avLst/>
          </a:prstGeom>
        </p:spPr>
        <p:txBody>
          <a:bodyPr>
            <a:spAutoFit/>
          </a:bodyPr>
          <a:lstStyle/>
          <a:p>
            <a:r>
              <a:rPr lang="en-US" sz="2800" b="1" dirty="0" err="1" smtClean="0">
                <a:solidFill>
                  <a:srgbClr val="FFFF00"/>
                </a:solidFill>
              </a:rPr>
              <a:t>Afetlerin</a:t>
            </a:r>
            <a:r>
              <a:rPr lang="en-US" sz="2800" b="1" dirty="0" smtClean="0">
                <a:solidFill>
                  <a:srgbClr val="FFFF00"/>
                </a:solidFill>
              </a:rPr>
              <a:t> </a:t>
            </a:r>
            <a:r>
              <a:rPr lang="en-US" sz="2800" b="1" dirty="0" err="1">
                <a:solidFill>
                  <a:srgbClr val="FFFF00"/>
                </a:solidFill>
              </a:rPr>
              <a:t>Olası</a:t>
            </a:r>
            <a:r>
              <a:rPr lang="en-US" sz="2800" b="1" dirty="0">
                <a:solidFill>
                  <a:srgbClr val="FFFF00"/>
                </a:solidFill>
              </a:rPr>
              <a:t> </a:t>
            </a:r>
            <a:r>
              <a:rPr lang="en-US" sz="2800" b="1" dirty="0" err="1" smtClean="0">
                <a:solidFill>
                  <a:srgbClr val="FFFF00"/>
                </a:solidFill>
              </a:rPr>
              <a:t>Etkileri</a:t>
            </a:r>
            <a:endParaRPr lang="en-US" sz="2800" b="1" dirty="0">
              <a:solidFill>
                <a:srgbClr val="FFFF00"/>
              </a:solidFill>
            </a:endParaRPr>
          </a:p>
        </p:txBody>
      </p:sp>
      <p:pic>
        <p:nvPicPr>
          <p:cNvPr id="3" name="Resim 2"/>
          <p:cNvPicPr>
            <a:picLocks noChangeAspect="1"/>
          </p:cNvPicPr>
          <p:nvPr/>
        </p:nvPicPr>
        <p:blipFill>
          <a:blip r:embed="rId2"/>
          <a:stretch>
            <a:fillRect/>
          </a:stretch>
        </p:blipFill>
        <p:spPr>
          <a:xfrm>
            <a:off x="170087" y="1700808"/>
            <a:ext cx="8958573" cy="4163566"/>
          </a:xfrm>
          <a:prstGeom prst="rect">
            <a:avLst/>
          </a:prstGeom>
        </p:spPr>
      </p:pic>
    </p:spTree>
    <p:extLst>
      <p:ext uri="{BB962C8B-B14F-4D97-AF65-F5344CB8AC3E}">
        <p14:creationId xmlns:p14="http://schemas.microsoft.com/office/powerpoint/2010/main" val="66401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539552" y="764704"/>
            <a:ext cx="7596336"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err="1"/>
              <a:t>Tehlikeli</a:t>
            </a:r>
            <a:r>
              <a:rPr lang="en-US" sz="2400" dirty="0"/>
              <a:t> </a:t>
            </a:r>
            <a:r>
              <a:rPr lang="en-US" sz="2400" dirty="0" err="1"/>
              <a:t>bölgelerde</a:t>
            </a:r>
            <a:r>
              <a:rPr lang="en-US" sz="2400" dirty="0"/>
              <a:t> </a:t>
            </a:r>
            <a:r>
              <a:rPr lang="en-US" sz="2400" dirty="0" err="1"/>
              <a:t>yerleşim</a:t>
            </a:r>
            <a:r>
              <a:rPr lang="en-US" sz="2400" dirty="0"/>
              <a:t> </a:t>
            </a:r>
            <a:r>
              <a:rPr lang="en-US" sz="2400" dirty="0" err="1"/>
              <a:t>alanlarının</a:t>
            </a:r>
            <a:r>
              <a:rPr lang="en-US" sz="2400" dirty="0"/>
              <a:t> </a:t>
            </a:r>
            <a:r>
              <a:rPr lang="en-US" sz="2400" dirty="0" err="1"/>
              <a:t>genişlemesi</a:t>
            </a:r>
            <a:r>
              <a:rPr lang="en-US" sz="2400" dirty="0" smtClean="0"/>
              <a:t>,</a:t>
            </a:r>
            <a:endParaRPr lang="tr-TR" sz="2400" dirty="0" smtClean="0"/>
          </a:p>
          <a:p>
            <a:pPr marL="342900" indent="-342900">
              <a:lnSpc>
                <a:spcPct val="150000"/>
              </a:lnSpc>
              <a:buFont typeface="Arial" panose="020B0604020202020204" pitchFamily="34" charset="0"/>
              <a:buChar char="•"/>
            </a:pPr>
            <a:r>
              <a:rPr lang="tr-TR" sz="2400" dirty="0" smtClean="0">
                <a:solidFill>
                  <a:srgbClr val="00B0F0"/>
                </a:solidFill>
              </a:rPr>
              <a:t>E</a:t>
            </a:r>
            <a:r>
              <a:rPr lang="en-US" sz="2400" dirty="0" err="1" smtClean="0">
                <a:solidFill>
                  <a:srgbClr val="00B0F0"/>
                </a:solidFill>
              </a:rPr>
              <a:t>konomik</a:t>
            </a:r>
            <a:r>
              <a:rPr lang="tr-TR" sz="2400" dirty="0" smtClean="0">
                <a:solidFill>
                  <a:srgbClr val="00B0F0"/>
                </a:solidFill>
              </a:rPr>
              <a:t> </a:t>
            </a:r>
            <a:r>
              <a:rPr lang="en-US" sz="2400" dirty="0" err="1" smtClean="0">
                <a:solidFill>
                  <a:srgbClr val="00B0F0"/>
                </a:solidFill>
              </a:rPr>
              <a:t>faaliyetler</a:t>
            </a:r>
            <a:r>
              <a:rPr lang="en-US" sz="2400" dirty="0" smtClean="0">
                <a:solidFill>
                  <a:srgbClr val="00B0F0"/>
                </a:solidFill>
              </a:rPr>
              <a:t> </a:t>
            </a:r>
            <a:r>
              <a:rPr lang="en-US" sz="2400" dirty="0" err="1">
                <a:solidFill>
                  <a:srgbClr val="00B0F0"/>
                </a:solidFill>
              </a:rPr>
              <a:t>ve</a:t>
            </a:r>
            <a:r>
              <a:rPr lang="en-US" sz="2400" dirty="0">
                <a:solidFill>
                  <a:srgbClr val="00B0F0"/>
                </a:solidFill>
              </a:rPr>
              <a:t> </a:t>
            </a:r>
            <a:r>
              <a:rPr lang="en-US" sz="2400" dirty="0" err="1">
                <a:solidFill>
                  <a:srgbClr val="00B0F0"/>
                </a:solidFill>
              </a:rPr>
              <a:t>hizmetler</a:t>
            </a:r>
            <a:r>
              <a:rPr lang="en-US" sz="2400" dirty="0">
                <a:solidFill>
                  <a:srgbClr val="00B0F0"/>
                </a:solidFill>
              </a:rPr>
              <a:t> </a:t>
            </a:r>
            <a:r>
              <a:rPr lang="en-US" sz="2400" dirty="0" err="1">
                <a:solidFill>
                  <a:srgbClr val="00B0F0"/>
                </a:solidFill>
              </a:rPr>
              <a:t>sektörünün</a:t>
            </a:r>
            <a:r>
              <a:rPr lang="en-US" sz="2400" dirty="0">
                <a:solidFill>
                  <a:srgbClr val="00B0F0"/>
                </a:solidFill>
              </a:rPr>
              <a:t> </a:t>
            </a:r>
            <a:r>
              <a:rPr lang="en-US" sz="2400" dirty="0" err="1">
                <a:solidFill>
                  <a:srgbClr val="00B0F0"/>
                </a:solidFill>
              </a:rPr>
              <a:t>gelişimi</a:t>
            </a:r>
            <a:r>
              <a:rPr lang="en-US" sz="2400" dirty="0" smtClean="0">
                <a:solidFill>
                  <a:srgbClr val="00B0F0"/>
                </a:solidFill>
              </a:rPr>
              <a:t>,</a:t>
            </a:r>
            <a:endParaRPr lang="tr-TR" sz="2400" dirty="0" smtClean="0">
              <a:solidFill>
                <a:srgbClr val="00B0F0"/>
              </a:solidFill>
            </a:endParaRPr>
          </a:p>
          <a:p>
            <a:pPr marL="342900" indent="-342900">
              <a:lnSpc>
                <a:spcPct val="150000"/>
              </a:lnSpc>
              <a:buFont typeface="Arial" panose="020B0604020202020204" pitchFamily="34" charset="0"/>
              <a:buChar char="•"/>
            </a:pPr>
            <a:r>
              <a:rPr lang="tr-TR" sz="2400" dirty="0" smtClean="0"/>
              <a:t>K</a:t>
            </a:r>
            <a:r>
              <a:rPr lang="en-US" sz="2400" dirty="0" err="1" smtClean="0"/>
              <a:t>entsel</a:t>
            </a:r>
            <a:r>
              <a:rPr lang="en-US" sz="2400" dirty="0" smtClean="0"/>
              <a:t> </a:t>
            </a:r>
            <a:r>
              <a:rPr lang="en-US" sz="2400" dirty="0" err="1"/>
              <a:t>alanlara</a:t>
            </a:r>
            <a:r>
              <a:rPr lang="en-US" sz="2400" dirty="0"/>
              <a:t> </a:t>
            </a:r>
            <a:r>
              <a:rPr lang="en-US" sz="2400" dirty="0" err="1"/>
              <a:t>yakın</a:t>
            </a:r>
            <a:r>
              <a:rPr lang="en-US" sz="2400" dirty="0"/>
              <a:t> </a:t>
            </a:r>
            <a:r>
              <a:rPr lang="en-US" sz="2400" dirty="0" err="1" smtClean="0"/>
              <a:t>sanayi</a:t>
            </a:r>
            <a:r>
              <a:rPr lang="tr-TR" sz="2400" dirty="0" smtClean="0"/>
              <a:t> </a:t>
            </a:r>
            <a:r>
              <a:rPr lang="en-US" sz="2400" dirty="0" err="1" smtClean="0"/>
              <a:t>tesislerinin</a:t>
            </a:r>
            <a:r>
              <a:rPr lang="en-US" sz="2400" dirty="0" smtClean="0"/>
              <a:t> </a:t>
            </a:r>
            <a:r>
              <a:rPr lang="en-US" sz="2400" dirty="0" err="1"/>
              <a:t>kurulması</a:t>
            </a:r>
            <a:r>
              <a:rPr lang="en-US" sz="2400" dirty="0"/>
              <a:t>, </a:t>
            </a:r>
            <a:endParaRPr lang="tr-TR" sz="2400" dirty="0" smtClean="0"/>
          </a:p>
          <a:p>
            <a:pPr marL="342900" indent="-342900">
              <a:lnSpc>
                <a:spcPct val="150000"/>
              </a:lnSpc>
              <a:buFont typeface="Arial" panose="020B0604020202020204" pitchFamily="34" charset="0"/>
              <a:buChar char="•"/>
            </a:pPr>
            <a:r>
              <a:rPr lang="tr-TR" sz="2400" dirty="0" smtClean="0">
                <a:solidFill>
                  <a:srgbClr val="00B0F0"/>
                </a:solidFill>
              </a:rPr>
              <a:t>D</a:t>
            </a:r>
            <a:r>
              <a:rPr lang="en-US" sz="2400" dirty="0" err="1" smtClean="0">
                <a:solidFill>
                  <a:srgbClr val="00B0F0"/>
                </a:solidFill>
              </a:rPr>
              <a:t>oğal</a:t>
            </a:r>
            <a:r>
              <a:rPr lang="en-US" sz="2400" dirty="0" smtClean="0">
                <a:solidFill>
                  <a:srgbClr val="00B0F0"/>
                </a:solidFill>
              </a:rPr>
              <a:t> </a:t>
            </a:r>
            <a:r>
              <a:rPr lang="en-US" sz="2400" dirty="0" err="1">
                <a:solidFill>
                  <a:srgbClr val="00B0F0"/>
                </a:solidFill>
              </a:rPr>
              <a:t>kaynakların</a:t>
            </a:r>
            <a:r>
              <a:rPr lang="en-US" sz="2400" dirty="0">
                <a:solidFill>
                  <a:srgbClr val="00B0F0"/>
                </a:solidFill>
              </a:rPr>
              <a:t> </a:t>
            </a:r>
            <a:r>
              <a:rPr lang="en-US" sz="2400" dirty="0" err="1">
                <a:solidFill>
                  <a:srgbClr val="00B0F0"/>
                </a:solidFill>
              </a:rPr>
              <a:t>denetimsiz</a:t>
            </a:r>
            <a:r>
              <a:rPr lang="en-US" sz="2400" dirty="0">
                <a:solidFill>
                  <a:srgbClr val="00B0F0"/>
                </a:solidFill>
              </a:rPr>
              <a:t> </a:t>
            </a:r>
            <a:r>
              <a:rPr lang="en-US" sz="2400" dirty="0" err="1">
                <a:solidFill>
                  <a:srgbClr val="00B0F0"/>
                </a:solidFill>
              </a:rPr>
              <a:t>kullanımı</a:t>
            </a:r>
            <a:r>
              <a:rPr lang="en-US" sz="2400" dirty="0">
                <a:solidFill>
                  <a:srgbClr val="00B0F0"/>
                </a:solidFill>
              </a:rPr>
              <a:t>, </a:t>
            </a:r>
            <a:endParaRPr lang="tr-TR" sz="2400" dirty="0" smtClean="0">
              <a:solidFill>
                <a:srgbClr val="00B0F0"/>
              </a:solidFill>
            </a:endParaRPr>
          </a:p>
          <a:p>
            <a:pPr marL="342900" indent="-342900">
              <a:lnSpc>
                <a:spcPct val="150000"/>
              </a:lnSpc>
              <a:buFont typeface="Arial" panose="020B0604020202020204" pitchFamily="34" charset="0"/>
              <a:buChar char="•"/>
            </a:pPr>
            <a:r>
              <a:rPr lang="tr-TR" sz="2400" dirty="0" smtClean="0"/>
              <a:t>K</a:t>
            </a:r>
            <a:r>
              <a:rPr lang="en-US" sz="2400" dirty="0" err="1" smtClean="0"/>
              <a:t>aynakların</a:t>
            </a:r>
            <a:r>
              <a:rPr lang="tr-TR" sz="2400" dirty="0" smtClean="0"/>
              <a:t> </a:t>
            </a:r>
            <a:r>
              <a:rPr lang="en-US" sz="2400" dirty="0" err="1" smtClean="0"/>
              <a:t>tahrip</a:t>
            </a:r>
            <a:r>
              <a:rPr lang="en-US" sz="2400" dirty="0" smtClean="0"/>
              <a:t> </a:t>
            </a:r>
            <a:r>
              <a:rPr lang="en-US" sz="2400" dirty="0" err="1"/>
              <a:t>edilmesi</a:t>
            </a:r>
            <a:r>
              <a:rPr lang="en-US" sz="2400" dirty="0"/>
              <a:t>, </a:t>
            </a:r>
            <a:endParaRPr lang="tr-TR" sz="2400" dirty="0" smtClean="0"/>
          </a:p>
          <a:p>
            <a:pPr marL="342900" indent="-342900">
              <a:lnSpc>
                <a:spcPct val="150000"/>
              </a:lnSpc>
              <a:buFont typeface="Arial" panose="020B0604020202020204" pitchFamily="34" charset="0"/>
              <a:buChar char="•"/>
            </a:pPr>
            <a:r>
              <a:rPr lang="tr-TR" sz="2400" dirty="0" smtClean="0">
                <a:solidFill>
                  <a:srgbClr val="00B0F0"/>
                </a:solidFill>
              </a:rPr>
              <a:t>İ</a:t>
            </a:r>
            <a:r>
              <a:rPr lang="en-US" sz="2400" dirty="0" err="1" smtClean="0">
                <a:solidFill>
                  <a:srgbClr val="00B0F0"/>
                </a:solidFill>
              </a:rPr>
              <a:t>klim</a:t>
            </a:r>
            <a:r>
              <a:rPr lang="en-US" sz="2400" dirty="0" smtClean="0">
                <a:solidFill>
                  <a:srgbClr val="00B0F0"/>
                </a:solidFill>
              </a:rPr>
              <a:t> </a:t>
            </a:r>
            <a:r>
              <a:rPr lang="en-US" sz="2400" dirty="0" err="1">
                <a:solidFill>
                  <a:srgbClr val="00B0F0"/>
                </a:solidFill>
              </a:rPr>
              <a:t>ve</a:t>
            </a:r>
            <a:r>
              <a:rPr lang="en-US" sz="2400" dirty="0">
                <a:solidFill>
                  <a:srgbClr val="00B0F0"/>
                </a:solidFill>
              </a:rPr>
              <a:t> </a:t>
            </a:r>
            <a:r>
              <a:rPr lang="en-US" sz="2400" dirty="0" err="1">
                <a:solidFill>
                  <a:srgbClr val="00B0F0"/>
                </a:solidFill>
              </a:rPr>
              <a:t>çevre</a:t>
            </a:r>
            <a:r>
              <a:rPr lang="en-US" sz="2400" dirty="0">
                <a:solidFill>
                  <a:srgbClr val="00B0F0"/>
                </a:solidFill>
              </a:rPr>
              <a:t> </a:t>
            </a:r>
            <a:r>
              <a:rPr lang="en-US" sz="2400" dirty="0" err="1">
                <a:solidFill>
                  <a:srgbClr val="00B0F0"/>
                </a:solidFill>
              </a:rPr>
              <a:t>koşullarındaki</a:t>
            </a:r>
            <a:r>
              <a:rPr lang="en-US" sz="2400" dirty="0">
                <a:solidFill>
                  <a:srgbClr val="00B0F0"/>
                </a:solidFill>
              </a:rPr>
              <a:t> </a:t>
            </a:r>
            <a:r>
              <a:rPr lang="en-US" sz="2400" dirty="0" err="1">
                <a:solidFill>
                  <a:srgbClr val="00B0F0"/>
                </a:solidFill>
              </a:rPr>
              <a:t>bozulma</a:t>
            </a:r>
            <a:r>
              <a:rPr lang="en-US" sz="2400" dirty="0">
                <a:solidFill>
                  <a:srgbClr val="00B0F0"/>
                </a:solidFill>
              </a:rPr>
              <a:t> </a:t>
            </a:r>
            <a:r>
              <a:rPr lang="en-US" sz="2400" dirty="0" err="1" smtClean="0">
                <a:solidFill>
                  <a:srgbClr val="00B0F0"/>
                </a:solidFill>
              </a:rPr>
              <a:t>ile</a:t>
            </a:r>
            <a:r>
              <a:rPr lang="tr-TR" sz="2400" dirty="0" smtClean="0">
                <a:solidFill>
                  <a:srgbClr val="00B0F0"/>
                </a:solidFill>
              </a:rPr>
              <a:t> </a:t>
            </a:r>
            <a:r>
              <a:rPr lang="en-US" sz="2400" dirty="0" err="1" smtClean="0">
                <a:solidFill>
                  <a:srgbClr val="00B0F0"/>
                </a:solidFill>
              </a:rPr>
              <a:t>yoksulluk</a:t>
            </a:r>
            <a:endParaRPr lang="tr-TR" sz="2400" dirty="0" smtClean="0">
              <a:solidFill>
                <a:srgbClr val="00B0F0"/>
              </a:solidFill>
            </a:endParaRPr>
          </a:p>
          <a:p>
            <a:pPr>
              <a:lnSpc>
                <a:spcPct val="150000"/>
              </a:lnSpc>
            </a:pPr>
            <a:endParaRPr lang="tr-TR" sz="2400" dirty="0" smtClean="0"/>
          </a:p>
          <a:p>
            <a:pPr>
              <a:lnSpc>
                <a:spcPct val="150000"/>
              </a:lnSpc>
            </a:pPr>
            <a:r>
              <a:rPr lang="en-US" sz="2400" dirty="0" smtClean="0"/>
              <a:t> </a:t>
            </a:r>
            <a:r>
              <a:rPr lang="en-US" sz="2400" dirty="0" err="1" smtClean="0"/>
              <a:t>gibi</a:t>
            </a:r>
            <a:r>
              <a:rPr lang="tr-TR" sz="2400" dirty="0" smtClean="0"/>
              <a:t> </a:t>
            </a:r>
            <a:r>
              <a:rPr lang="en-US" sz="2400" dirty="0" err="1" smtClean="0"/>
              <a:t>faktörlerin</a:t>
            </a:r>
            <a:r>
              <a:rPr lang="en-US" sz="2400" dirty="0" smtClean="0"/>
              <a:t> </a:t>
            </a:r>
            <a:r>
              <a:rPr lang="en-US" sz="2400" dirty="0"/>
              <a:t>de </a:t>
            </a:r>
            <a:r>
              <a:rPr lang="en-US" sz="2400" dirty="0" err="1"/>
              <a:t>etkisiyle</a:t>
            </a:r>
            <a:r>
              <a:rPr lang="en-US" sz="2400" dirty="0"/>
              <a:t> </a:t>
            </a:r>
            <a:r>
              <a:rPr lang="en-US" sz="2400" dirty="0" err="1"/>
              <a:t>zarar</a:t>
            </a:r>
            <a:r>
              <a:rPr lang="en-US" sz="2400" dirty="0"/>
              <a:t> </a:t>
            </a:r>
            <a:r>
              <a:rPr lang="en-US" sz="2400" dirty="0" err="1"/>
              <a:t>görebilirlik</a:t>
            </a:r>
            <a:r>
              <a:rPr lang="en-US" sz="2400" dirty="0"/>
              <a:t> </a:t>
            </a:r>
            <a:r>
              <a:rPr lang="en-US" sz="2400" dirty="0" err="1" smtClean="0"/>
              <a:t>artmakta</a:t>
            </a:r>
            <a:r>
              <a:rPr lang="en-US" sz="2400" dirty="0" smtClean="0"/>
              <a:t> </a:t>
            </a:r>
            <a:r>
              <a:rPr lang="en-US" sz="2400" dirty="0" err="1"/>
              <a:t>ve</a:t>
            </a:r>
            <a:r>
              <a:rPr lang="en-US" sz="2400" dirty="0"/>
              <a:t> </a:t>
            </a:r>
            <a:r>
              <a:rPr lang="en-US" sz="2400" dirty="0" err="1"/>
              <a:t>olası</a:t>
            </a:r>
            <a:r>
              <a:rPr lang="en-US" sz="2400" dirty="0"/>
              <a:t> </a:t>
            </a:r>
            <a:r>
              <a:rPr lang="en-US" sz="2400" dirty="0" err="1"/>
              <a:t>zararların</a:t>
            </a:r>
            <a:r>
              <a:rPr lang="en-US" sz="2400" dirty="0"/>
              <a:t> (</a:t>
            </a:r>
            <a:r>
              <a:rPr lang="en-US" sz="2400" dirty="0" smtClean="0"/>
              <a:t>risk)</a:t>
            </a:r>
            <a:r>
              <a:rPr lang="tr-TR" sz="2400" dirty="0" smtClean="0"/>
              <a:t> </a:t>
            </a:r>
            <a:r>
              <a:rPr lang="en-US" sz="2400" dirty="0" err="1" smtClean="0"/>
              <a:t>boyutları</a:t>
            </a:r>
            <a:r>
              <a:rPr lang="en-US" sz="2400" dirty="0" smtClean="0"/>
              <a:t> </a:t>
            </a:r>
            <a:r>
              <a:rPr lang="en-US" sz="2400" dirty="0" err="1"/>
              <a:t>daha</a:t>
            </a:r>
            <a:r>
              <a:rPr lang="en-US" sz="2400" dirty="0"/>
              <a:t> da </a:t>
            </a:r>
            <a:r>
              <a:rPr lang="en-US" sz="2400" dirty="0" err="1" smtClean="0"/>
              <a:t>belirginleşmektedir</a:t>
            </a:r>
            <a:r>
              <a:rPr lang="tr-TR" sz="2400" dirty="0"/>
              <a:t> (Erkan, 2010)</a:t>
            </a:r>
            <a:r>
              <a:rPr lang="en-US" sz="2400" dirty="0" smtClean="0"/>
              <a:t>.</a:t>
            </a:r>
            <a:endParaRPr lang="en-US" sz="2400" dirty="0"/>
          </a:p>
        </p:txBody>
      </p:sp>
    </p:spTree>
    <p:extLst>
      <p:ext uri="{BB962C8B-B14F-4D97-AF65-F5344CB8AC3E}">
        <p14:creationId xmlns:p14="http://schemas.microsoft.com/office/powerpoint/2010/main" val="961228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234151" y="125690"/>
            <a:ext cx="3923169" cy="1143070"/>
          </a:xfrm>
          <a:prstGeom prst="rect">
            <a:avLst/>
          </a:prstGeom>
        </p:spPr>
        <p:txBody>
          <a:bodyPr wrap="square">
            <a:spAutoFit/>
          </a:bodyPr>
          <a:lstStyle/>
          <a:p>
            <a:pPr algn="ctr">
              <a:lnSpc>
                <a:spcPct val="150000"/>
              </a:lnSpc>
            </a:pPr>
            <a:r>
              <a:rPr lang="tr-TR" sz="2400" b="1" dirty="0" smtClean="0">
                <a:solidFill>
                  <a:srgbClr val="FFFF00"/>
                </a:solidFill>
              </a:rPr>
              <a:t>D</a:t>
            </a:r>
            <a:r>
              <a:rPr lang="en-US" sz="2400" b="1" dirty="0" err="1" smtClean="0">
                <a:solidFill>
                  <a:srgbClr val="FFFF00"/>
                </a:solidFill>
              </a:rPr>
              <a:t>oğal</a:t>
            </a:r>
            <a:r>
              <a:rPr lang="en-US" sz="2400" b="1" dirty="0" smtClean="0">
                <a:solidFill>
                  <a:srgbClr val="FFFF00"/>
                </a:solidFill>
              </a:rPr>
              <a:t> </a:t>
            </a:r>
            <a:r>
              <a:rPr lang="en-US" sz="2400" b="1" dirty="0" err="1">
                <a:solidFill>
                  <a:srgbClr val="FFFF00"/>
                </a:solidFill>
              </a:rPr>
              <a:t>afetlerle</a:t>
            </a:r>
            <a:r>
              <a:rPr lang="en-US" sz="2400" b="1" dirty="0">
                <a:solidFill>
                  <a:srgbClr val="FFFF00"/>
                </a:solidFill>
              </a:rPr>
              <a:t> </a:t>
            </a:r>
            <a:r>
              <a:rPr lang="en-US" sz="2400" b="1" dirty="0" err="1">
                <a:solidFill>
                  <a:srgbClr val="FFFF00"/>
                </a:solidFill>
              </a:rPr>
              <a:t>mücadelede</a:t>
            </a:r>
            <a:r>
              <a:rPr lang="en-US" sz="2400" b="1" dirty="0">
                <a:solidFill>
                  <a:srgbClr val="FFFF00"/>
                </a:solidFill>
              </a:rPr>
              <a:t> </a:t>
            </a:r>
            <a:r>
              <a:rPr lang="en-US" sz="2400" b="1" dirty="0" err="1">
                <a:solidFill>
                  <a:srgbClr val="FFFF00"/>
                </a:solidFill>
              </a:rPr>
              <a:t>havza</a:t>
            </a:r>
            <a:r>
              <a:rPr lang="en-US" sz="2400" b="1" dirty="0">
                <a:solidFill>
                  <a:srgbClr val="FFFF00"/>
                </a:solidFill>
              </a:rPr>
              <a:t> </a:t>
            </a:r>
            <a:r>
              <a:rPr lang="en-US" sz="2400" b="1" dirty="0" err="1" smtClean="0">
                <a:solidFill>
                  <a:srgbClr val="FFFF00"/>
                </a:solidFill>
              </a:rPr>
              <a:t>bazında</a:t>
            </a:r>
            <a:r>
              <a:rPr lang="tr-TR" sz="2400" b="1" dirty="0" smtClean="0">
                <a:solidFill>
                  <a:srgbClr val="FFFF00"/>
                </a:solidFill>
              </a:rPr>
              <a:t>ki</a:t>
            </a:r>
            <a:r>
              <a:rPr lang="en-US" sz="2400" b="1" dirty="0" smtClean="0">
                <a:solidFill>
                  <a:srgbClr val="FFFF00"/>
                </a:solidFill>
              </a:rPr>
              <a:t> </a:t>
            </a:r>
            <a:r>
              <a:rPr lang="en-US" sz="2400" b="1" dirty="0" err="1" smtClean="0">
                <a:solidFill>
                  <a:srgbClr val="FFFF00"/>
                </a:solidFill>
              </a:rPr>
              <a:t>çalışmala</a:t>
            </a:r>
            <a:r>
              <a:rPr lang="tr-TR" sz="2400" b="1" dirty="0" smtClean="0">
                <a:solidFill>
                  <a:srgbClr val="FFFF00"/>
                </a:solidFill>
              </a:rPr>
              <a:t>r</a:t>
            </a:r>
            <a:endParaRPr lang="en-US" sz="2400" b="1" dirty="0">
              <a:solidFill>
                <a:srgbClr val="FFFF00"/>
              </a:solidFill>
            </a:endParaRPr>
          </a:p>
        </p:txBody>
      </p:sp>
      <p:sp>
        <p:nvSpPr>
          <p:cNvPr id="3" name="Dikdörtgen 2"/>
          <p:cNvSpPr/>
          <p:nvPr/>
        </p:nvSpPr>
        <p:spPr>
          <a:xfrm>
            <a:off x="216161" y="1340768"/>
            <a:ext cx="4248472" cy="5170646"/>
          </a:xfrm>
          <a:prstGeom prst="rect">
            <a:avLst/>
          </a:prstGeom>
        </p:spPr>
        <p:txBody>
          <a:bodyPr wrap="square">
            <a:spAutoFit/>
          </a:bodyPr>
          <a:lstStyle/>
          <a:p>
            <a:pPr>
              <a:lnSpc>
                <a:spcPct val="150000"/>
              </a:lnSpc>
            </a:pPr>
            <a:r>
              <a:rPr lang="tr-TR" sz="2200" dirty="0" smtClean="0"/>
              <a:t>A</a:t>
            </a:r>
            <a:r>
              <a:rPr lang="en-US" sz="2200" dirty="0" err="1" smtClean="0"/>
              <a:t>fetlerin</a:t>
            </a:r>
            <a:r>
              <a:rPr lang="en-US" sz="2200" dirty="0" smtClean="0"/>
              <a:t> </a:t>
            </a:r>
            <a:r>
              <a:rPr lang="en-US" sz="2200" dirty="0" err="1"/>
              <a:t>neden</a:t>
            </a:r>
            <a:r>
              <a:rPr lang="en-US" sz="2200" dirty="0"/>
              <a:t> </a:t>
            </a:r>
            <a:r>
              <a:rPr lang="en-US" sz="2200" dirty="0" err="1"/>
              <a:t>olduğu</a:t>
            </a:r>
            <a:r>
              <a:rPr lang="en-US" sz="2200" dirty="0"/>
              <a:t> </a:t>
            </a:r>
            <a:r>
              <a:rPr lang="en-US" sz="2200" dirty="0" err="1"/>
              <a:t>hasarın</a:t>
            </a:r>
            <a:r>
              <a:rPr lang="en-US" sz="2200" dirty="0"/>
              <a:t> </a:t>
            </a:r>
            <a:r>
              <a:rPr lang="en-US" sz="2200" dirty="0" err="1"/>
              <a:t>azaltılması</a:t>
            </a:r>
            <a:r>
              <a:rPr lang="en-US" sz="2200" dirty="0"/>
              <a:t> </a:t>
            </a:r>
            <a:r>
              <a:rPr lang="en-US" sz="2200" dirty="0" err="1" smtClean="0"/>
              <a:t>ve</a:t>
            </a:r>
            <a:r>
              <a:rPr lang="en-US" sz="2200" dirty="0" smtClean="0"/>
              <a:t> </a:t>
            </a:r>
            <a:r>
              <a:rPr lang="en-US" sz="2200" dirty="0" err="1" smtClean="0"/>
              <a:t>yeni</a:t>
            </a:r>
            <a:r>
              <a:rPr lang="tr-TR" sz="2200" dirty="0" smtClean="0"/>
              <a:t> </a:t>
            </a:r>
            <a:r>
              <a:rPr lang="en-US" sz="2200" dirty="0" err="1" smtClean="0"/>
              <a:t>risklerin</a:t>
            </a:r>
            <a:r>
              <a:rPr lang="en-US" sz="2200" dirty="0" smtClean="0"/>
              <a:t> </a:t>
            </a:r>
            <a:r>
              <a:rPr lang="en-US" sz="2200" dirty="0" err="1"/>
              <a:t>yaratılmaması</a:t>
            </a:r>
            <a:r>
              <a:rPr lang="en-US" sz="2200" dirty="0"/>
              <a:t> </a:t>
            </a:r>
            <a:r>
              <a:rPr lang="en-US" sz="2200" dirty="0" err="1"/>
              <a:t>için</a:t>
            </a:r>
            <a:r>
              <a:rPr lang="en-US" sz="2200" dirty="0"/>
              <a:t> </a:t>
            </a:r>
            <a:r>
              <a:rPr lang="en-US" sz="2200" dirty="0" err="1"/>
              <a:t>farklı</a:t>
            </a:r>
            <a:r>
              <a:rPr lang="en-US" sz="2200" dirty="0"/>
              <a:t> </a:t>
            </a:r>
            <a:r>
              <a:rPr lang="en-US" sz="2200" dirty="0" err="1"/>
              <a:t>sektör</a:t>
            </a:r>
            <a:r>
              <a:rPr lang="en-US" sz="2200" dirty="0"/>
              <a:t> </a:t>
            </a:r>
            <a:r>
              <a:rPr lang="en-US" sz="2200" dirty="0" err="1"/>
              <a:t>ve</a:t>
            </a:r>
            <a:r>
              <a:rPr lang="en-US" sz="2200" dirty="0"/>
              <a:t> </a:t>
            </a:r>
            <a:r>
              <a:rPr lang="en-US" sz="2200" dirty="0" err="1"/>
              <a:t>mekansal</a:t>
            </a:r>
            <a:r>
              <a:rPr lang="en-US" sz="2200" dirty="0"/>
              <a:t> </a:t>
            </a:r>
            <a:r>
              <a:rPr lang="en-US" sz="2200" dirty="0" err="1"/>
              <a:t>ölçeklerde</a:t>
            </a:r>
            <a:r>
              <a:rPr lang="en-US" sz="2200" dirty="0"/>
              <a:t> </a:t>
            </a:r>
            <a:r>
              <a:rPr lang="en-US" sz="2200" dirty="0" err="1"/>
              <a:t>önlemlerin</a:t>
            </a:r>
            <a:endParaRPr lang="en-US" sz="2200" dirty="0"/>
          </a:p>
          <a:p>
            <a:pPr>
              <a:lnSpc>
                <a:spcPct val="150000"/>
              </a:lnSpc>
            </a:pPr>
            <a:r>
              <a:rPr lang="en-US" sz="2200" dirty="0" err="1"/>
              <a:t>alınması</a:t>
            </a:r>
            <a:r>
              <a:rPr lang="en-US" sz="2200" dirty="0"/>
              <a:t> </a:t>
            </a:r>
            <a:r>
              <a:rPr lang="en-US" sz="2200" dirty="0" err="1"/>
              <a:t>önemlidir</a:t>
            </a:r>
            <a:r>
              <a:rPr lang="en-US" sz="2200" dirty="0" smtClean="0"/>
              <a:t>.</a:t>
            </a:r>
            <a:endParaRPr lang="tr-TR" sz="2200" dirty="0" smtClean="0"/>
          </a:p>
          <a:p>
            <a:pPr>
              <a:lnSpc>
                <a:spcPct val="150000"/>
              </a:lnSpc>
            </a:pPr>
            <a:endParaRPr lang="en-US" sz="1400" dirty="0"/>
          </a:p>
          <a:p>
            <a:pPr algn="just">
              <a:lnSpc>
                <a:spcPct val="150000"/>
              </a:lnSpc>
            </a:pPr>
            <a:r>
              <a:rPr lang="en-US" sz="2200" dirty="0" err="1" smtClean="0"/>
              <a:t>Ülkemizde</a:t>
            </a:r>
            <a:r>
              <a:rPr lang="en-US" sz="2200" dirty="0" smtClean="0"/>
              <a:t> </a:t>
            </a:r>
            <a:r>
              <a:rPr lang="en-US" sz="2200" dirty="0"/>
              <a:t>risk </a:t>
            </a:r>
            <a:r>
              <a:rPr lang="en-US" sz="2200" dirty="0" err="1"/>
              <a:t>yönetimi</a:t>
            </a:r>
            <a:r>
              <a:rPr lang="en-US" sz="2200" dirty="0"/>
              <a:t> </a:t>
            </a:r>
            <a:r>
              <a:rPr lang="en-US" sz="2200" dirty="0" err="1"/>
              <a:t>ve</a:t>
            </a:r>
            <a:r>
              <a:rPr lang="en-US" sz="2200" dirty="0"/>
              <a:t> </a:t>
            </a:r>
            <a:r>
              <a:rPr lang="en-US" sz="2200" dirty="0" err="1"/>
              <a:t>ilgili</a:t>
            </a:r>
            <a:r>
              <a:rPr lang="en-US" sz="2200" dirty="0"/>
              <a:t> </a:t>
            </a:r>
            <a:r>
              <a:rPr lang="en-US" sz="2200" dirty="0" err="1"/>
              <a:t>kurumları</a:t>
            </a:r>
            <a:r>
              <a:rPr lang="en-US" sz="2200" dirty="0"/>
              <a:t> </a:t>
            </a:r>
            <a:r>
              <a:rPr lang="en-US" sz="2200" dirty="0" err="1"/>
              <a:t>oldukça</a:t>
            </a:r>
            <a:r>
              <a:rPr lang="en-US" sz="2200" dirty="0"/>
              <a:t> </a:t>
            </a:r>
            <a:r>
              <a:rPr lang="en-US" sz="2200" dirty="0" err="1" smtClean="0"/>
              <a:t>yavaş</a:t>
            </a:r>
            <a:r>
              <a:rPr lang="tr-TR" sz="2200" dirty="0" smtClean="0"/>
              <a:t> </a:t>
            </a:r>
            <a:r>
              <a:rPr lang="en-US" sz="2200" dirty="0" err="1" smtClean="0"/>
              <a:t>gelişmekte</a:t>
            </a:r>
            <a:r>
              <a:rPr lang="en-US" sz="2200" dirty="0" smtClean="0"/>
              <a:t> </a:t>
            </a:r>
            <a:r>
              <a:rPr lang="en-US" sz="2200" dirty="0" err="1"/>
              <a:t>olup</a:t>
            </a:r>
            <a:r>
              <a:rPr lang="en-US" sz="2200" dirty="0"/>
              <a:t> </a:t>
            </a:r>
            <a:r>
              <a:rPr lang="en-US" sz="2200" dirty="0" err="1"/>
              <a:t>genellikle</a:t>
            </a:r>
            <a:r>
              <a:rPr lang="en-US" sz="2200" dirty="0"/>
              <a:t> </a:t>
            </a:r>
            <a:r>
              <a:rPr lang="en-US" sz="2200" dirty="0" err="1"/>
              <a:t>afet</a:t>
            </a:r>
            <a:r>
              <a:rPr lang="en-US" sz="2200" dirty="0"/>
              <a:t> </a:t>
            </a:r>
            <a:r>
              <a:rPr lang="en-US" sz="2200" dirty="0" err="1"/>
              <a:t>yönetimi</a:t>
            </a:r>
            <a:r>
              <a:rPr lang="en-US" sz="2200" dirty="0"/>
              <a:t> </a:t>
            </a:r>
            <a:r>
              <a:rPr lang="en-US" sz="2200" dirty="0" err="1"/>
              <a:t>birimleri</a:t>
            </a:r>
            <a:r>
              <a:rPr lang="en-US" sz="2200" dirty="0"/>
              <a:t> </a:t>
            </a:r>
            <a:r>
              <a:rPr lang="en-US" sz="2200" dirty="0" err="1"/>
              <a:t>ön</a:t>
            </a:r>
            <a:r>
              <a:rPr lang="en-US" sz="2200" dirty="0"/>
              <a:t> </a:t>
            </a:r>
            <a:r>
              <a:rPr lang="en-US" sz="2200" dirty="0" err="1"/>
              <a:t>plandadır</a:t>
            </a:r>
            <a:r>
              <a:rPr lang="en-US" sz="2200" dirty="0"/>
              <a:t>.</a:t>
            </a:r>
          </a:p>
        </p:txBody>
      </p:sp>
      <p:pic>
        <p:nvPicPr>
          <p:cNvPr id="7" name="Resim 6"/>
          <p:cNvPicPr>
            <a:picLocks noChangeAspect="1"/>
          </p:cNvPicPr>
          <p:nvPr/>
        </p:nvPicPr>
        <p:blipFill>
          <a:blip r:embed="rId2"/>
          <a:stretch>
            <a:fillRect/>
          </a:stretch>
        </p:blipFill>
        <p:spPr>
          <a:xfrm>
            <a:off x="4606737" y="0"/>
            <a:ext cx="4537263" cy="6858000"/>
          </a:xfrm>
          <a:prstGeom prst="rect">
            <a:avLst/>
          </a:prstGeom>
        </p:spPr>
      </p:pic>
      <p:sp>
        <p:nvSpPr>
          <p:cNvPr id="8" name="Dikdörtgen 7"/>
          <p:cNvSpPr/>
          <p:nvPr/>
        </p:nvSpPr>
        <p:spPr>
          <a:xfrm>
            <a:off x="2555776" y="6383799"/>
            <a:ext cx="4572000" cy="461665"/>
          </a:xfrm>
          <a:prstGeom prst="rect">
            <a:avLst/>
          </a:prstGeom>
        </p:spPr>
        <p:txBody>
          <a:bodyPr>
            <a:spAutoFit/>
          </a:bodyPr>
          <a:lstStyle/>
          <a:p>
            <a:r>
              <a:rPr lang="en-US" sz="1200" dirty="0">
                <a:solidFill>
                  <a:srgbClr val="00B0F0"/>
                </a:solidFill>
              </a:rPr>
              <a:t>https://www.medak.org.tr/wp-content/uploads/2013/12/afet-yonetim-sistemi-buyuk.jpg</a:t>
            </a:r>
          </a:p>
        </p:txBody>
      </p:sp>
    </p:spTree>
    <p:extLst>
      <p:ext uri="{BB962C8B-B14F-4D97-AF65-F5344CB8AC3E}">
        <p14:creationId xmlns:p14="http://schemas.microsoft.com/office/powerpoint/2010/main" val="159837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5496" y="332656"/>
            <a:ext cx="27229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all" spc="0" normalizeH="0" baseline="0" noProof="0" dirty="0">
                <a:ln>
                  <a:noFill/>
                </a:ln>
                <a:solidFill>
                  <a:srgbClr val="00B0F0"/>
                </a:solidFill>
                <a:effectLst>
                  <a:outerShdw blurRad="38100" dist="38100" dir="2700000" algn="tl">
                    <a:srgbClr val="000000">
                      <a:alpha val="43137"/>
                    </a:srgbClr>
                  </a:outerShdw>
                  <a:reflection blurRad="12700" stA="34000" endA="740" endPos="53000" dir="5400000" sy="-100000" algn="bl" rotWithShape="0"/>
                </a:effectLst>
                <a:uLnTx/>
                <a:uFillTx/>
                <a:latin typeface="Calibri" pitchFamily="34" charset="0"/>
                <a:ea typeface="+mn-ea"/>
                <a:cs typeface="+mn-cs"/>
              </a:rPr>
              <a:t>HAFTALIK KONULAR</a:t>
            </a:r>
            <a:endParaRPr kumimoji="0" lang="en-US" sz="1800" b="0" i="0" u="none" strike="noStrike" kern="1200" cap="none" spc="0" normalizeH="0" baseline="0" noProof="0" dirty="0">
              <a:ln>
                <a:noFill/>
              </a:ln>
              <a:solidFill>
                <a:srgbClr val="00B0F0"/>
              </a:solidFill>
              <a:effectLst/>
              <a:uLnTx/>
              <a:uFillTx/>
              <a:latin typeface="Corbel"/>
              <a:ea typeface="+mn-ea"/>
              <a:cs typeface="+mn-cs"/>
            </a:endParaRPr>
          </a:p>
        </p:txBody>
      </p:sp>
      <p:graphicFrame>
        <p:nvGraphicFramePr>
          <p:cNvPr id="2" name="Nesne 1"/>
          <p:cNvGraphicFramePr>
            <a:graphicFrameLocks noChangeAspect="1"/>
          </p:cNvGraphicFramePr>
          <p:nvPr>
            <p:extLst/>
          </p:nvPr>
        </p:nvGraphicFramePr>
        <p:xfrm>
          <a:off x="63500" y="914400"/>
          <a:ext cx="8978398" cy="5754960"/>
        </p:xfrm>
        <a:graphic>
          <a:graphicData uri="http://schemas.openxmlformats.org/presentationml/2006/ole">
            <mc:AlternateContent xmlns:mc="http://schemas.openxmlformats.org/markup-compatibility/2006">
              <mc:Choice xmlns:v="urn:schemas-microsoft-com:vml" Requires="v">
                <p:oleObj spid="_x0000_s2055" name="Çalışma Sayfası" r:id="rId3" imgW="7035849" imgH="4114800" progId="Excel.Sheet.12">
                  <p:embed/>
                </p:oleObj>
              </mc:Choice>
              <mc:Fallback>
                <p:oleObj name="Çalışma Sayfası" r:id="rId3" imgW="7035849" imgH="4114800" progId="Excel.Sheet.12">
                  <p:embed/>
                  <p:pic>
                    <p:nvPicPr>
                      <p:cNvPr id="2" name="Nesne 1"/>
                      <p:cNvPicPr/>
                      <p:nvPr/>
                    </p:nvPicPr>
                    <p:blipFill>
                      <a:blip r:embed="rId4"/>
                      <a:stretch>
                        <a:fillRect/>
                      </a:stretch>
                    </p:blipFill>
                    <p:spPr>
                      <a:xfrm>
                        <a:off x="63500" y="914400"/>
                        <a:ext cx="8978398" cy="5754960"/>
                      </a:xfrm>
                      <a:prstGeom prst="rect">
                        <a:avLst/>
                      </a:prstGeom>
                    </p:spPr>
                  </p:pic>
                </p:oleObj>
              </mc:Fallback>
            </mc:AlternateContent>
          </a:graphicData>
        </a:graphic>
      </p:graphicFrame>
    </p:spTree>
    <p:extLst>
      <p:ext uri="{BB962C8B-B14F-4D97-AF65-F5344CB8AC3E}">
        <p14:creationId xmlns:p14="http://schemas.microsoft.com/office/powerpoint/2010/main" val="179220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1187624" y="1340768"/>
            <a:ext cx="6174432" cy="1754326"/>
          </a:xfrm>
          <a:prstGeom prst="rect">
            <a:avLst/>
          </a:prstGeom>
        </p:spPr>
        <p:txBody>
          <a:bodyPr wrap="square">
            <a:spAutoFit/>
          </a:bodyPr>
          <a:lstStyle/>
          <a:p>
            <a:pPr algn="ctr">
              <a:lnSpc>
                <a:spcPct val="150000"/>
              </a:lnSpc>
            </a:pPr>
            <a:r>
              <a:rPr lang="tr-TR" sz="2400" b="1" dirty="0" smtClean="0">
                <a:solidFill>
                  <a:srgbClr val="FFFF00"/>
                </a:solidFill>
              </a:rPr>
              <a:t>ÖDEV:</a:t>
            </a:r>
            <a:r>
              <a:rPr lang="tr-TR" sz="2400" dirty="0" smtClean="0"/>
              <a:t> </a:t>
            </a:r>
          </a:p>
          <a:p>
            <a:pPr algn="ctr">
              <a:lnSpc>
                <a:spcPct val="150000"/>
              </a:lnSpc>
            </a:pPr>
            <a:r>
              <a:rPr lang="en-US" sz="2400" dirty="0" err="1" smtClean="0"/>
              <a:t>Türkiye’de</a:t>
            </a:r>
            <a:r>
              <a:rPr lang="en-US" sz="2400" dirty="0" smtClean="0"/>
              <a:t> </a:t>
            </a:r>
            <a:r>
              <a:rPr lang="tr-TR" sz="2400" dirty="0" smtClean="0"/>
              <a:t>Risk ve Kriz Yönetimini</a:t>
            </a:r>
            <a:endParaRPr lang="en-US" sz="2400" dirty="0"/>
          </a:p>
          <a:p>
            <a:pPr algn="ctr">
              <a:lnSpc>
                <a:spcPct val="150000"/>
              </a:lnSpc>
            </a:pPr>
            <a:r>
              <a:rPr lang="en-US" sz="2400" dirty="0" err="1"/>
              <a:t>Mevzuat</a:t>
            </a:r>
            <a:r>
              <a:rPr lang="en-US" sz="2400" dirty="0"/>
              <a:t> </a:t>
            </a:r>
            <a:r>
              <a:rPr lang="en-US" sz="2400" dirty="0" err="1"/>
              <a:t>Açısından</a:t>
            </a:r>
            <a:r>
              <a:rPr lang="en-US" sz="2400" dirty="0"/>
              <a:t> </a:t>
            </a:r>
            <a:r>
              <a:rPr lang="en-US" sz="2400" dirty="0" err="1" smtClean="0"/>
              <a:t>Değerlendir</a:t>
            </a:r>
            <a:r>
              <a:rPr lang="tr-TR" sz="2400" dirty="0" smtClean="0"/>
              <a:t>iniz.</a:t>
            </a:r>
            <a:endParaRPr lang="en-US" sz="2400" dirty="0"/>
          </a:p>
        </p:txBody>
      </p:sp>
    </p:spTree>
    <p:extLst>
      <p:ext uri="{BB962C8B-B14F-4D97-AF65-F5344CB8AC3E}">
        <p14:creationId xmlns:p14="http://schemas.microsoft.com/office/powerpoint/2010/main" val="335633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96" y="260648"/>
            <a:ext cx="3558317" cy="6408712"/>
          </a:xfrm>
        </p:spPr>
        <p:txBody>
          <a:bodyPr>
            <a:noAutofit/>
          </a:bodyPr>
          <a:lstStyle/>
          <a:p>
            <a:pPr marL="68580" indent="0">
              <a:lnSpc>
                <a:spcPct val="150000"/>
              </a:lnSpc>
              <a:buNone/>
            </a:pPr>
            <a:r>
              <a:rPr lang="tr-TR" sz="2200" b="1" dirty="0">
                <a:solidFill>
                  <a:srgbClr val="FFFF00"/>
                </a:solidFill>
              </a:rPr>
              <a:t>Entegre Havza Yönetimi Planlamalarında;</a:t>
            </a:r>
          </a:p>
          <a:p>
            <a:pPr>
              <a:lnSpc>
                <a:spcPct val="150000"/>
              </a:lnSpc>
              <a:buFont typeface="Wingdings" panose="05000000000000000000" pitchFamily="2" charset="2"/>
              <a:buChar char="v"/>
            </a:pPr>
            <a:r>
              <a:rPr lang="tr-TR" sz="2200" dirty="0"/>
              <a:t>Havza bileşenleri ile özelliklerinin tanımlanması,</a:t>
            </a:r>
          </a:p>
          <a:p>
            <a:pPr>
              <a:lnSpc>
                <a:spcPct val="150000"/>
              </a:lnSpc>
              <a:buFont typeface="Wingdings" panose="05000000000000000000" pitchFamily="2" charset="2"/>
              <a:buChar char="v"/>
            </a:pPr>
            <a:r>
              <a:rPr lang="tr-TR" sz="2200" dirty="0"/>
              <a:t>Bu özelliklere, bir başka deyişle yeryüzüne ait güncel ve doğru bilgilerin elde edilmesi, </a:t>
            </a:r>
          </a:p>
          <a:p>
            <a:pPr>
              <a:lnSpc>
                <a:spcPct val="150000"/>
              </a:lnSpc>
              <a:buFont typeface="Wingdings" panose="05000000000000000000" pitchFamily="2" charset="2"/>
              <a:buChar char="v"/>
            </a:pPr>
            <a:r>
              <a:rPr lang="tr-TR" sz="2200" dirty="0"/>
              <a:t>birbirinden farklı yapıdaki verilerin bir arada analizi oldukça önemlidir.</a:t>
            </a:r>
            <a:endParaRPr lang="en-US" sz="2200" dirty="0"/>
          </a:p>
        </p:txBody>
      </p:sp>
      <p:pic>
        <p:nvPicPr>
          <p:cNvPr id="2" name="Resim 1"/>
          <p:cNvPicPr>
            <a:picLocks noChangeAspect="1"/>
          </p:cNvPicPr>
          <p:nvPr/>
        </p:nvPicPr>
        <p:blipFill>
          <a:blip r:embed="rId2"/>
          <a:stretch>
            <a:fillRect/>
          </a:stretch>
        </p:blipFill>
        <p:spPr>
          <a:xfrm>
            <a:off x="3923928" y="0"/>
            <a:ext cx="5220072" cy="6858000"/>
          </a:xfrm>
          <a:prstGeom prst="rect">
            <a:avLst/>
          </a:prstGeom>
        </p:spPr>
      </p:pic>
    </p:spTree>
    <p:extLst>
      <p:ext uri="{BB962C8B-B14F-4D97-AF65-F5344CB8AC3E}">
        <p14:creationId xmlns:p14="http://schemas.microsoft.com/office/powerpoint/2010/main" val="1861412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Dikdörtgen 2"/>
          <p:cNvSpPr/>
          <p:nvPr/>
        </p:nvSpPr>
        <p:spPr>
          <a:xfrm>
            <a:off x="755576" y="188640"/>
            <a:ext cx="7488832" cy="286232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orbel"/>
                <a:ea typeface="+mn-ea"/>
                <a:cs typeface="+mn-cs"/>
              </a:rPr>
              <a:t>Havzalarda fiziksel, yapısal, ekonomik ve yönetimsel açıdan büyük değişiklikler yaratan en önemli bileşenlerden biri doğal veya doğal olmayan </a:t>
            </a:r>
            <a:r>
              <a:rPr kumimoji="0" lang="tr-TR" sz="2400" b="1" i="0" u="none" strike="noStrike" kern="1200" cap="none" spc="0" normalizeH="0" baseline="0" noProof="0" dirty="0">
                <a:ln>
                  <a:noFill/>
                </a:ln>
                <a:solidFill>
                  <a:srgbClr val="FFFF00"/>
                </a:solidFill>
                <a:effectLst/>
                <a:uLnTx/>
                <a:uFillTx/>
                <a:latin typeface="Corbel"/>
                <a:ea typeface="+mn-ea"/>
                <a:cs typeface="+mn-cs"/>
              </a:rPr>
              <a:t>«afet» </a:t>
            </a:r>
            <a:r>
              <a:rPr kumimoji="0" lang="tr-TR" sz="2400" b="0" i="0" u="none" strike="noStrike" kern="1200" cap="none" spc="0" normalizeH="0" baseline="0" noProof="0" dirty="0">
                <a:ln>
                  <a:noFill/>
                </a:ln>
                <a:solidFill>
                  <a:prstClr val="white"/>
                </a:solidFill>
                <a:effectLst/>
                <a:uLnTx/>
                <a:uFillTx/>
                <a:latin typeface="Corbel"/>
                <a:ea typeface="+mn-ea"/>
                <a:cs typeface="+mn-cs"/>
              </a:rPr>
              <a:t>olarak tanımladığımız kavramdır.</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Corbel"/>
              <a:ea typeface="+mn-ea"/>
              <a:cs typeface="+mn-cs"/>
            </a:endParaRPr>
          </a:p>
        </p:txBody>
      </p:sp>
      <p:pic>
        <p:nvPicPr>
          <p:cNvPr id="2" name="Resim 1"/>
          <p:cNvPicPr>
            <a:picLocks noChangeAspect="1"/>
          </p:cNvPicPr>
          <p:nvPr/>
        </p:nvPicPr>
        <p:blipFill>
          <a:blip r:embed="rId2"/>
          <a:stretch>
            <a:fillRect/>
          </a:stretch>
        </p:blipFill>
        <p:spPr>
          <a:xfrm>
            <a:off x="0" y="2420888"/>
            <a:ext cx="9144000" cy="4437112"/>
          </a:xfrm>
          <a:prstGeom prst="rect">
            <a:avLst/>
          </a:prstGeom>
        </p:spPr>
      </p:pic>
      <p:sp>
        <p:nvSpPr>
          <p:cNvPr id="4" name="Dikdörtgen 3"/>
          <p:cNvSpPr/>
          <p:nvPr/>
        </p:nvSpPr>
        <p:spPr>
          <a:xfrm>
            <a:off x="6197386" y="5805264"/>
            <a:ext cx="29466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https://</a:t>
            </a:r>
            <a:r>
              <a:rPr kumimoji="0" lang="en-US" sz="1800" b="0" i="0" u="none" strike="noStrike" kern="1200" cap="none" spc="0" normalizeH="0" baseline="0" noProof="0" dirty="0" smtClean="0">
                <a:ln>
                  <a:noFill/>
                </a:ln>
                <a:solidFill>
                  <a:prstClr val="white"/>
                </a:solidFill>
                <a:effectLst/>
                <a:uLnTx/>
                <a:uFillTx/>
                <a:latin typeface="Corbel"/>
                <a:ea typeface="+mn-ea"/>
                <a:cs typeface="+mn-cs"/>
              </a:rPr>
              <a:t>www.google.com/url?sa=i&amp;url=https%3A%2F%2Fbookacil.wordpress.com%2Fcategory%2Fafet-</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12896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755576" y="260648"/>
            <a:ext cx="8046208" cy="720197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orbel"/>
                <a:ea typeface="+mn-ea"/>
                <a:cs typeface="+mn-cs"/>
              </a:rPr>
              <a:t>Birleşmiş Milletlerin kabul ettiği ve en genel tanımıyla </a:t>
            </a:r>
            <a:r>
              <a:rPr kumimoji="0" lang="tr-TR" sz="2800" b="1" i="0" u="none" strike="noStrike" kern="1200" cap="none" spc="0" normalizeH="0" baseline="0" noProof="0" dirty="0">
                <a:ln>
                  <a:noFill/>
                </a:ln>
                <a:solidFill>
                  <a:srgbClr val="FFFF00"/>
                </a:solidFill>
                <a:effectLst/>
                <a:uLnTx/>
                <a:uFillTx/>
                <a:latin typeface="Corbel"/>
                <a:ea typeface="+mn-ea"/>
                <a:cs typeface="+mn-cs"/>
              </a:rPr>
              <a:t>“AFET”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orbel"/>
                <a:ea typeface="+mn-ea"/>
                <a:cs typeface="+mn-cs"/>
              </a:rPr>
              <a:t>insanlar için fiziksel, ekonomik ve sosyal kayıplara neden olan, normal yaşamı durdurarak veya kesintiye uğratarak toplumları etkileyen ve yerel imkânlar ile baş edilemeyen her türlü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orbel"/>
                <a:ea typeface="+mn-ea"/>
                <a:cs typeface="+mn-cs"/>
              </a:rPr>
              <a:t>       </a:t>
            </a:r>
            <a:r>
              <a:rPr kumimoji="0" lang="tr-TR" sz="2800" b="0" i="0" u="none" strike="noStrike" kern="1200" cap="none" spc="0" normalizeH="0" baseline="0" noProof="0" dirty="0" smtClean="0">
                <a:ln>
                  <a:noFill/>
                </a:ln>
                <a:solidFill>
                  <a:prstClr val="white"/>
                </a:solidFill>
                <a:effectLst/>
                <a:uLnTx/>
                <a:uFillTx/>
                <a:latin typeface="Corbel"/>
                <a:ea typeface="+mn-ea"/>
                <a:cs typeface="+mn-cs"/>
              </a:rPr>
              <a:t>      </a:t>
            </a:r>
            <a:r>
              <a:rPr kumimoji="0" lang="tr-TR" sz="2800" b="0" i="0" u="none" strike="noStrike" kern="1200" cap="none" spc="0" normalizeH="0" baseline="0" noProof="0" dirty="0">
                <a:ln>
                  <a:noFill/>
                </a:ln>
                <a:solidFill>
                  <a:prstClr val="white"/>
                </a:solidFill>
                <a:effectLst/>
                <a:uLnTx/>
                <a:uFillTx/>
                <a:latin typeface="Corbel"/>
                <a:ea typeface="+mn-ea"/>
                <a:cs typeface="+mn-cs"/>
              </a:rPr>
              <a:t>doğal,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orbel"/>
                <a:ea typeface="+mn-ea"/>
                <a:cs typeface="+mn-cs"/>
              </a:rPr>
              <a:t>             </a:t>
            </a:r>
            <a:r>
              <a:rPr kumimoji="0" lang="tr-TR" sz="2800" b="0" i="0" u="none" strike="noStrike" kern="1200" cap="none" spc="0" normalizeH="0" baseline="0" noProof="0" dirty="0" smtClean="0">
                <a:ln>
                  <a:noFill/>
                </a:ln>
                <a:solidFill>
                  <a:prstClr val="white"/>
                </a:solidFill>
                <a:effectLst/>
                <a:uLnTx/>
                <a:uFillTx/>
                <a:latin typeface="Corbel"/>
                <a:ea typeface="+mn-ea"/>
                <a:cs typeface="+mn-cs"/>
              </a:rPr>
              <a:t>       </a:t>
            </a:r>
            <a:r>
              <a:rPr kumimoji="0" lang="tr-TR" sz="2800" b="0" i="0" u="none" strike="noStrike" kern="1200" cap="none" spc="0" normalizeH="0" baseline="0" noProof="0" dirty="0">
                <a:ln>
                  <a:noFill/>
                </a:ln>
                <a:solidFill>
                  <a:prstClr val="white"/>
                </a:solidFill>
                <a:effectLst/>
                <a:uLnTx/>
                <a:uFillTx/>
                <a:latin typeface="Corbel"/>
                <a:ea typeface="+mn-ea"/>
                <a:cs typeface="+mn-cs"/>
              </a:rPr>
              <a:t>teknolojik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orbel"/>
                <a:ea typeface="+mn-ea"/>
                <a:cs typeface="+mn-cs"/>
              </a:rPr>
              <a:t>                          veya insan kaynaklı tüm olaylardır </a:t>
            </a:r>
            <a:r>
              <a:rPr kumimoji="0" lang="tr-TR" sz="2800" b="0" i="0" u="none" strike="noStrike" kern="1200" cap="none" spc="0" normalizeH="0" baseline="0" noProof="0" dirty="0">
                <a:ln>
                  <a:noFill/>
                </a:ln>
                <a:solidFill>
                  <a:srgbClr val="00B0F0"/>
                </a:solidFill>
                <a:effectLst/>
                <a:uLnTx/>
                <a:uFillTx/>
                <a:latin typeface="Corbel"/>
                <a:ea typeface="+mn-ea"/>
                <a:cs typeface="+mn-cs"/>
              </a:rPr>
              <a:t>(Kadıoğlu, 2008)</a:t>
            </a:r>
            <a:endParaRPr kumimoji="0" lang="tr-TR" sz="2800" b="1" i="0" u="none" strike="noStrike" kern="1200" cap="none" spc="0" normalizeH="0" baseline="0" noProof="0" dirty="0">
              <a:ln>
                <a:noFill/>
              </a:ln>
              <a:solidFill>
                <a:srgbClr val="FFFF00"/>
              </a:solidFill>
              <a:effectLst/>
              <a:uLnTx/>
              <a:uFillTx/>
              <a:latin typeface="Corbel"/>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800" b="0" i="0" u="none" strike="noStrike" kern="1200" cap="none" spc="0" normalizeH="0" baseline="0" noProof="0" dirty="0">
              <a:ln>
                <a:noFill/>
              </a:ln>
              <a:solidFill>
                <a:prstClr val="white"/>
              </a:solidFill>
              <a:effectLst/>
              <a:uLnTx/>
              <a:uFillTx/>
              <a:latin typeface="Corbel"/>
              <a:ea typeface="+mn-ea"/>
              <a:cs typeface="+mn-cs"/>
            </a:endParaRPr>
          </a:p>
        </p:txBody>
      </p:sp>
      <p:pic>
        <p:nvPicPr>
          <p:cNvPr id="3" name="Picture 2">
            <a:extLst>
              <a:ext uri="{FF2B5EF4-FFF2-40B4-BE49-F238E27FC236}">
                <a16:creationId xmlns:a16="http://schemas.microsoft.com/office/drawing/2014/main" id="{A2F4BD19-91F8-E149-A6C1-94131B2609B2}"/>
              </a:ext>
            </a:extLst>
          </p:cNvPr>
          <p:cNvPicPr>
            <a:picLocks noChangeAspect="1"/>
          </p:cNvPicPr>
          <p:nvPr/>
        </p:nvPicPr>
        <p:blipFill>
          <a:blip r:embed="rId2"/>
          <a:stretch>
            <a:fillRect/>
          </a:stretch>
        </p:blipFill>
        <p:spPr>
          <a:xfrm>
            <a:off x="35496" y="5229200"/>
            <a:ext cx="1859136" cy="1598858"/>
          </a:xfrm>
          <a:prstGeom prst="rect">
            <a:avLst/>
          </a:prstGeom>
        </p:spPr>
      </p:pic>
    </p:spTree>
    <p:extLst>
      <p:ext uri="{BB962C8B-B14F-4D97-AF65-F5344CB8AC3E}">
        <p14:creationId xmlns:p14="http://schemas.microsoft.com/office/powerpoint/2010/main" val="1672292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CDE597-47BF-2345-AF5F-14EC9FD32FEA}"/>
              </a:ext>
            </a:extLst>
          </p:cNvPr>
          <p:cNvSpPr/>
          <p:nvPr/>
        </p:nvSpPr>
        <p:spPr>
          <a:xfrm>
            <a:off x="35496" y="188640"/>
            <a:ext cx="636958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srgbClr val="00B0F0"/>
                </a:solidFill>
                <a:effectLst/>
                <a:uLnTx/>
                <a:uFillTx/>
                <a:latin typeface="Corbel" panose="020B0503020204020204" pitchFamily="34" charset="0"/>
                <a:ea typeface="+mn-ea"/>
                <a:cs typeface="+mn-cs"/>
              </a:rPr>
              <a:t>Jeolojik kökenli afetler: </a:t>
            </a:r>
            <a:r>
              <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rPr>
              <a:t>Bunlar doğrudan doğruya kaynağını yerkabuğu veya daha derinlerdeki jeolojik koşullardan alan afetlerdir.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rPr>
              <a:t>Bu afetlerin en çok görülenleri deprem, heyelan, kaya düşmesi, volkanik patlamalar, sıvılaşma, çamur akıntıları ve zemin çökmesidir.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srgbClr val="00B0F0"/>
                </a:solidFill>
                <a:effectLst/>
                <a:uLnTx/>
                <a:uFillTx/>
                <a:latin typeface="Corbel" panose="020B0503020204020204" pitchFamily="34" charset="0"/>
                <a:ea typeface="+mn-ea"/>
                <a:cs typeface="+mn-cs"/>
              </a:rPr>
              <a:t>Meteorolojik kökenli afetler: </a:t>
            </a:r>
            <a:r>
              <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rPr>
              <a:t>Atmosfer olaylarının (sıcaklık, yağış, basınç ve rüzgâr) insan için yararlı olduğu sınırı aşmasıyla meydana gelen afetlerdir.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rPr>
              <a:t>Bu afetlerin en çok görülenleri sel ve fırtınalar, kuraklıklar, hortum, orman yangınları, sıcak hava dalgaları,hava kirliliği, asit yağışları, çığlar, deniz ve göl su seviye yükselmeleri, yıldırım, dolu ve don olayları olarak sıralanabilir.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srgbClr val="00B0F0"/>
                </a:solidFill>
                <a:effectLst/>
                <a:uLnTx/>
                <a:uFillTx/>
                <a:latin typeface="Corbel" panose="020B0503020204020204" pitchFamily="34" charset="0"/>
                <a:ea typeface="+mn-ea"/>
                <a:cs typeface="+mn-cs"/>
              </a:rPr>
              <a:t>Teknolojik kökenli afetler:</a:t>
            </a:r>
            <a:r>
              <a:rPr kumimoji="0" lang="tr-TR" sz="1800" b="0" i="0" u="none" strike="noStrike" kern="1200" cap="none" spc="0" normalizeH="0" baseline="0" noProof="1">
                <a:ln>
                  <a:noFill/>
                </a:ln>
                <a:solidFill>
                  <a:prstClr val="white"/>
                </a:solidFill>
                <a:effectLst/>
                <a:uLnTx/>
                <a:uFillTx/>
                <a:latin typeface="Corbel" panose="020B0503020204020204" pitchFamily="34" charset="0"/>
                <a:ea typeface="+mn-ea"/>
                <a:cs typeface="+mn-cs"/>
              </a:rPr>
              <a:t> Teknolojik gelişimin yanlış uygulamalarından kaynaklanan afetlerdir. Nükleer, biyolojik ve kimyasal silahların kullanılması, sanayi kazaları, ulaşım sektöründeki kazalar örnek olarak verilebilir.</a:t>
            </a:r>
          </a:p>
        </p:txBody>
      </p:sp>
      <p:pic>
        <p:nvPicPr>
          <p:cNvPr id="3" name="Picture 2">
            <a:extLst>
              <a:ext uri="{FF2B5EF4-FFF2-40B4-BE49-F238E27FC236}">
                <a16:creationId xmlns:a16="http://schemas.microsoft.com/office/drawing/2014/main" id="{77EF704A-9DF1-B44C-8633-367E3CDC76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8184" y="-27384"/>
            <a:ext cx="2915816" cy="2543708"/>
          </a:xfrm>
          <a:prstGeom prst="rect">
            <a:avLst/>
          </a:prstGeom>
        </p:spPr>
      </p:pic>
      <p:pic>
        <p:nvPicPr>
          <p:cNvPr id="4" name="Picture 3">
            <a:extLst>
              <a:ext uri="{FF2B5EF4-FFF2-40B4-BE49-F238E27FC236}">
                <a16:creationId xmlns:a16="http://schemas.microsoft.com/office/drawing/2014/main" id="{77716F34-F4DA-164B-96C1-451477185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4221088"/>
            <a:ext cx="2915816" cy="2636912"/>
          </a:xfrm>
          <a:prstGeom prst="rect">
            <a:avLst/>
          </a:prstGeom>
        </p:spPr>
      </p:pic>
      <p:pic>
        <p:nvPicPr>
          <p:cNvPr id="5" name="Picture 4">
            <a:extLst>
              <a:ext uri="{FF2B5EF4-FFF2-40B4-BE49-F238E27FC236}">
                <a16:creationId xmlns:a16="http://schemas.microsoft.com/office/drawing/2014/main" id="{EF6D70AE-CEC7-8345-B274-335759773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2417303"/>
            <a:ext cx="2915816" cy="1800200"/>
          </a:xfrm>
          <a:prstGeom prst="rect">
            <a:avLst/>
          </a:prstGeom>
        </p:spPr>
      </p:pic>
      <p:sp>
        <p:nvSpPr>
          <p:cNvPr id="6" name="Rectangle 5">
            <a:extLst>
              <a:ext uri="{FF2B5EF4-FFF2-40B4-BE49-F238E27FC236}">
                <a16:creationId xmlns:a16="http://schemas.microsoft.com/office/drawing/2014/main" id="{FA49D769-921C-4849-9720-DA819CC74C6E}"/>
              </a:ext>
            </a:extLst>
          </p:cNvPr>
          <p:cNvSpPr/>
          <p:nvPr/>
        </p:nvSpPr>
        <p:spPr>
          <a:xfrm>
            <a:off x="3632870" y="6462586"/>
            <a:ext cx="261642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400" b="0" i="0" u="none" strike="noStrike" kern="1200" cap="none" spc="0" normalizeH="0" baseline="0" noProof="0" dirty="0">
                <a:ln>
                  <a:noFill/>
                </a:ln>
                <a:solidFill>
                  <a:prstClr val="white"/>
                </a:solidFill>
                <a:effectLst/>
                <a:uLnTx/>
                <a:uFillTx/>
                <a:latin typeface="Corbel"/>
                <a:ea typeface="+mn-ea"/>
                <a:cs typeface="+mn-cs"/>
              </a:rPr>
              <a:t>Kalkınma Bakanlığı Raporu, 2014</a:t>
            </a:r>
          </a:p>
        </p:txBody>
      </p:sp>
    </p:spTree>
    <p:extLst>
      <p:ext uri="{BB962C8B-B14F-4D97-AF65-F5344CB8AC3E}">
        <p14:creationId xmlns:p14="http://schemas.microsoft.com/office/powerpoint/2010/main" val="2177129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72D6C9-FD36-A84C-933D-3071E4D684DB}"/>
              </a:ext>
            </a:extLst>
          </p:cNvPr>
          <p:cNvPicPr>
            <a:picLocks noChangeAspect="1"/>
          </p:cNvPicPr>
          <p:nvPr/>
        </p:nvPicPr>
        <p:blipFill>
          <a:blip r:embed="rId2"/>
          <a:stretch>
            <a:fillRect/>
          </a:stretch>
        </p:blipFill>
        <p:spPr>
          <a:xfrm>
            <a:off x="0" y="4290500"/>
            <a:ext cx="3860800" cy="2578100"/>
          </a:xfrm>
          <a:prstGeom prst="rect">
            <a:avLst/>
          </a:prstGeom>
        </p:spPr>
      </p:pic>
      <p:pic>
        <p:nvPicPr>
          <p:cNvPr id="5" name="Picture 4">
            <a:extLst>
              <a:ext uri="{FF2B5EF4-FFF2-40B4-BE49-F238E27FC236}">
                <a16:creationId xmlns:a16="http://schemas.microsoft.com/office/drawing/2014/main" id="{D9E2F9E9-A0CD-E74B-BF7A-455F1892A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2820" y="4290500"/>
            <a:ext cx="3647854" cy="2553934"/>
          </a:xfrm>
          <a:prstGeom prst="rect">
            <a:avLst/>
          </a:prstGeom>
        </p:spPr>
      </p:pic>
      <p:sp>
        <p:nvSpPr>
          <p:cNvPr id="2" name="Rectangle 1">
            <a:extLst>
              <a:ext uri="{FF2B5EF4-FFF2-40B4-BE49-F238E27FC236}">
                <a16:creationId xmlns:a16="http://schemas.microsoft.com/office/drawing/2014/main" id="{A4686B48-37B6-244C-8190-A73C545280C0}"/>
              </a:ext>
            </a:extLst>
          </p:cNvPr>
          <p:cNvSpPr/>
          <p:nvPr/>
        </p:nvSpPr>
        <p:spPr>
          <a:xfrm>
            <a:off x="395536" y="88171"/>
            <a:ext cx="8784976"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Corbel" panose="020B0503020204020204" pitchFamily="34" charset="0"/>
                <a:ea typeface="+mn-ea"/>
                <a:cs typeface="+mn-cs"/>
              </a:rPr>
              <a:t>Afet; </a:t>
            </a: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Doğa ve İnsan kaynaklı afet olarak ikiye ayrılmaktadır.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Corbel" panose="020B0503020204020204" pitchFamily="34" charset="0"/>
                <a:ea typeface="+mn-ea"/>
                <a:cs typeface="+mn-cs"/>
              </a:rPr>
              <a:t>Doğa Kaynaklı Afetler: </a:t>
            </a: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Oluşumları tabiat olaylarına dayanan afetlerdir.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FF0000"/>
                </a:solidFill>
                <a:effectLst/>
                <a:uLnTx/>
                <a:uFillTx/>
                <a:latin typeface="Corbel" panose="020B0503020204020204" pitchFamily="34" charset="0"/>
                <a:ea typeface="+mn-ea"/>
                <a:cs typeface="+mn-cs"/>
              </a:rPr>
              <a:t>• Ani gelişen doğa kaynaklı afetler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Deprem, Sel, Toprak kayması (Heyelan), Kaya düşmesi, Çığ, Fırtına, Hortum, Volkan, Yangın vb.,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FF0000"/>
                </a:solidFill>
                <a:effectLst/>
                <a:uLnTx/>
                <a:uFillTx/>
                <a:latin typeface="Corbel" panose="020B0503020204020204" pitchFamily="34" charset="0"/>
                <a:ea typeface="+mn-ea"/>
                <a:cs typeface="+mn-cs"/>
              </a:rPr>
              <a:t>• Yavaş gelişen doğa kaynaklı afetler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Erozyon ve Çölleşme, Kuraklık, Küresel ısınma ve iklim değişikliği, Kıtlık, Açlık, Şiddetli soğuklar, vb.), olarak sınıflandırılır.</a:t>
            </a:r>
          </a:p>
        </p:txBody>
      </p:sp>
      <p:pic>
        <p:nvPicPr>
          <p:cNvPr id="4" name="Picture 3">
            <a:extLst>
              <a:ext uri="{FF2B5EF4-FFF2-40B4-BE49-F238E27FC236}">
                <a16:creationId xmlns:a16="http://schemas.microsoft.com/office/drawing/2014/main" id="{9C9B8336-9A3B-FC49-9FD5-525CAFFA9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8" y="4290500"/>
            <a:ext cx="3264024" cy="2553933"/>
          </a:xfrm>
          <a:prstGeom prst="rect">
            <a:avLst/>
          </a:prstGeom>
        </p:spPr>
      </p:pic>
      <p:sp>
        <p:nvSpPr>
          <p:cNvPr id="7" name="Rectangle 6">
            <a:extLst>
              <a:ext uri="{FF2B5EF4-FFF2-40B4-BE49-F238E27FC236}">
                <a16:creationId xmlns:a16="http://schemas.microsoft.com/office/drawing/2014/main" id="{7C4EB507-FC2A-0440-B8D1-0B03B776C281}"/>
              </a:ext>
            </a:extLst>
          </p:cNvPr>
          <p:cNvSpPr/>
          <p:nvPr/>
        </p:nvSpPr>
        <p:spPr>
          <a:xfrm>
            <a:off x="7678049" y="4345359"/>
            <a:ext cx="14798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400" b="0" i="0" u="none" strike="noStrike" kern="1200" cap="none" spc="0" normalizeH="0" baseline="0" noProof="0" dirty="0">
                <a:ln>
                  <a:noFill/>
                </a:ln>
                <a:solidFill>
                  <a:srgbClr val="FFFF00"/>
                </a:solidFill>
                <a:effectLst/>
                <a:uLnTx/>
                <a:uFillTx/>
                <a:latin typeface="Corbel"/>
                <a:ea typeface="+mn-ea"/>
                <a:cs typeface="+mn-cs"/>
              </a:rPr>
              <a:t>Nallıhan karayolu</a:t>
            </a:r>
          </a:p>
        </p:txBody>
      </p:sp>
    </p:spTree>
    <p:extLst>
      <p:ext uri="{BB962C8B-B14F-4D97-AF65-F5344CB8AC3E}">
        <p14:creationId xmlns:p14="http://schemas.microsoft.com/office/powerpoint/2010/main" val="143764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65651-7104-544B-8962-98EEF861FBBA}"/>
              </a:ext>
            </a:extLst>
          </p:cNvPr>
          <p:cNvPicPr>
            <a:picLocks noChangeAspect="1"/>
          </p:cNvPicPr>
          <p:nvPr/>
        </p:nvPicPr>
        <p:blipFill>
          <a:blip r:embed="rId2"/>
          <a:stretch>
            <a:fillRect/>
          </a:stretch>
        </p:blipFill>
        <p:spPr>
          <a:xfrm>
            <a:off x="3748" y="0"/>
            <a:ext cx="9144000" cy="6858000"/>
          </a:xfrm>
          <a:prstGeom prst="rect">
            <a:avLst/>
          </a:prstGeom>
        </p:spPr>
      </p:pic>
      <p:sp>
        <p:nvSpPr>
          <p:cNvPr id="5" name="Rectangle 4">
            <a:extLst>
              <a:ext uri="{FF2B5EF4-FFF2-40B4-BE49-F238E27FC236}">
                <a16:creationId xmlns:a16="http://schemas.microsoft.com/office/drawing/2014/main" id="{57C5376C-2AC2-064F-917B-32D85D69AAA6}"/>
              </a:ext>
            </a:extLst>
          </p:cNvPr>
          <p:cNvSpPr/>
          <p:nvPr/>
        </p:nvSpPr>
        <p:spPr>
          <a:xfrm>
            <a:off x="6948264" y="188640"/>
            <a:ext cx="1995162"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800" b="0" i="0" u="none" strike="noStrike" kern="1200" cap="none" spc="0" normalizeH="0" baseline="0" noProof="0" dirty="0">
                <a:ln>
                  <a:noFill/>
                </a:ln>
                <a:solidFill>
                  <a:srgbClr val="FFFF00"/>
                </a:solidFill>
                <a:effectLst/>
                <a:uLnTx/>
                <a:uFillTx/>
                <a:latin typeface="Corbel"/>
                <a:ea typeface="+mn-ea"/>
                <a:cs typeface="+mn-cs"/>
              </a:rPr>
              <a:t>Tayvan - Uzakdoğu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TR" sz="1800" b="0" i="0" u="none" strike="noStrike" kern="1200" cap="none" spc="0" normalizeH="0" baseline="0" noProof="0" dirty="0">
              <a:ln>
                <a:noFill/>
              </a:ln>
              <a:solidFill>
                <a:srgbClr val="FFFF00"/>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1800" b="0" i="0" u="none" strike="noStrike" kern="1200" cap="none" spc="0" normalizeH="0" baseline="0" noProof="0" dirty="0">
                <a:ln>
                  <a:noFill/>
                </a:ln>
                <a:solidFill>
                  <a:srgbClr val="FFFF00"/>
                </a:solidFill>
                <a:effectLst/>
                <a:uLnTx/>
                <a:uFillTx/>
                <a:latin typeface="Corbel"/>
                <a:ea typeface="+mn-ea"/>
                <a:cs typeface="+mn-cs"/>
              </a:rPr>
              <a:t>TOPRAK KAYMASI</a:t>
            </a:r>
          </a:p>
        </p:txBody>
      </p:sp>
      <p:sp>
        <p:nvSpPr>
          <p:cNvPr id="6" name="Rectangle 5">
            <a:extLst>
              <a:ext uri="{FF2B5EF4-FFF2-40B4-BE49-F238E27FC236}">
                <a16:creationId xmlns:a16="http://schemas.microsoft.com/office/drawing/2014/main" id="{78DF641E-A0E8-C04F-B513-1F7BEFFDF118}"/>
              </a:ext>
            </a:extLst>
          </p:cNvPr>
          <p:cNvSpPr/>
          <p:nvPr/>
        </p:nvSpPr>
        <p:spPr>
          <a:xfrm>
            <a:off x="7927089" y="6538555"/>
            <a:ext cx="12103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orbel"/>
                <a:ea typeface="+mn-ea"/>
                <a:cs typeface="+mn-cs"/>
              </a:rPr>
              <a:t>t</a:t>
            </a:r>
            <a:r>
              <a:rPr kumimoji="0" lang="en-TR" sz="1200" b="0" i="0" u="none" strike="noStrike" kern="1200" cap="none" spc="0" normalizeH="0" baseline="0" noProof="0" dirty="0">
                <a:ln>
                  <a:noFill/>
                </a:ln>
                <a:solidFill>
                  <a:srgbClr val="FFFF00"/>
                </a:solidFill>
                <a:effectLst/>
                <a:uLnTx/>
                <a:uFillTx/>
                <a:latin typeface="Corbel"/>
                <a:ea typeface="+mn-ea"/>
                <a:cs typeface="+mn-cs"/>
              </a:rPr>
              <a:t>r.pinterest.com</a:t>
            </a:r>
          </a:p>
        </p:txBody>
      </p:sp>
    </p:spTree>
    <p:extLst>
      <p:ext uri="{BB962C8B-B14F-4D97-AF65-F5344CB8AC3E}">
        <p14:creationId xmlns:p14="http://schemas.microsoft.com/office/powerpoint/2010/main" val="664534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9E9F7C-849B-DF43-B564-79F7CDC73865}"/>
              </a:ext>
            </a:extLst>
          </p:cNvPr>
          <p:cNvPicPr>
            <a:picLocks noChangeAspect="1"/>
          </p:cNvPicPr>
          <p:nvPr/>
        </p:nvPicPr>
        <p:blipFill>
          <a:blip r:embed="rId2"/>
          <a:stretch>
            <a:fillRect/>
          </a:stretch>
        </p:blipFill>
        <p:spPr>
          <a:xfrm>
            <a:off x="0" y="-1"/>
            <a:ext cx="9144000" cy="6858001"/>
          </a:xfrm>
          <a:prstGeom prst="rect">
            <a:avLst/>
          </a:prstGeom>
        </p:spPr>
      </p:pic>
      <p:sp>
        <p:nvSpPr>
          <p:cNvPr id="5" name="TextBox 4">
            <a:extLst>
              <a:ext uri="{FF2B5EF4-FFF2-40B4-BE49-F238E27FC236}">
                <a16:creationId xmlns:a16="http://schemas.microsoft.com/office/drawing/2014/main" id="{8182F2F8-52C9-4443-A57B-9CEE0C4EF0F7}"/>
              </a:ext>
            </a:extLst>
          </p:cNvPr>
          <p:cNvSpPr txBox="1"/>
          <p:nvPr/>
        </p:nvSpPr>
        <p:spPr>
          <a:xfrm>
            <a:off x="7308304" y="116632"/>
            <a:ext cx="19442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2000" b="0" i="0" u="none" strike="noStrike" kern="1200" cap="none" spc="0" normalizeH="0" baseline="0" noProof="0" dirty="0">
                <a:ln>
                  <a:noFill/>
                </a:ln>
                <a:solidFill>
                  <a:srgbClr val="FFFF00"/>
                </a:solidFill>
                <a:effectLst/>
                <a:uLnTx/>
                <a:uFillTx/>
                <a:latin typeface="Corbel"/>
                <a:ea typeface="+mn-ea"/>
                <a:cs typeface="+mn-cs"/>
              </a:rPr>
              <a:t>Serik- Antalya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TR" sz="2000" b="0" i="0" u="none" strike="noStrike" kern="1200" cap="none" spc="0" normalizeH="0" baseline="0" noProof="0" dirty="0">
              <a:ln>
                <a:noFill/>
              </a:ln>
              <a:solidFill>
                <a:srgbClr val="FFFF00"/>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TR" sz="2000" b="0" i="0" u="none" strike="noStrike" kern="1200" cap="none" spc="0" normalizeH="0" baseline="0" noProof="0" dirty="0">
                <a:ln>
                  <a:noFill/>
                </a:ln>
                <a:solidFill>
                  <a:srgbClr val="FFFF00"/>
                </a:solidFill>
                <a:effectLst/>
                <a:uLnTx/>
                <a:uFillTx/>
                <a:latin typeface="Corbel"/>
                <a:ea typeface="+mn-ea"/>
                <a:cs typeface="+mn-cs"/>
              </a:rPr>
              <a:t> SEL</a:t>
            </a:r>
          </a:p>
        </p:txBody>
      </p:sp>
      <p:sp>
        <p:nvSpPr>
          <p:cNvPr id="6" name="Rectangle 5">
            <a:extLst>
              <a:ext uri="{FF2B5EF4-FFF2-40B4-BE49-F238E27FC236}">
                <a16:creationId xmlns:a16="http://schemas.microsoft.com/office/drawing/2014/main" id="{E5E6BC9E-A47F-9D46-94ED-89C9DB6F683D}"/>
              </a:ext>
            </a:extLst>
          </p:cNvPr>
          <p:cNvSpPr/>
          <p:nvPr/>
        </p:nvSpPr>
        <p:spPr>
          <a:xfrm>
            <a:off x="8280412" y="6602868"/>
            <a:ext cx="84830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Corbel"/>
                <a:ea typeface="+mn-ea"/>
                <a:cs typeface="+mn-cs"/>
              </a:rPr>
              <a:t>b</a:t>
            </a:r>
            <a:r>
              <a:rPr kumimoji="0" lang="en-TR" sz="1200" b="0" i="0" u="none" strike="noStrike" kern="1200" cap="none" spc="0" normalizeH="0" baseline="0" noProof="0" dirty="0">
                <a:ln>
                  <a:noFill/>
                </a:ln>
                <a:solidFill>
                  <a:srgbClr val="FFFF00"/>
                </a:solidFill>
                <a:effectLst/>
                <a:uLnTx/>
                <a:uFillTx/>
                <a:latin typeface="Corbel"/>
                <a:ea typeface="+mn-ea"/>
                <a:cs typeface="+mn-cs"/>
              </a:rPr>
              <a:t>irgun.net</a:t>
            </a:r>
          </a:p>
        </p:txBody>
      </p:sp>
    </p:spTree>
    <p:extLst>
      <p:ext uri="{BB962C8B-B14F-4D97-AF65-F5344CB8AC3E}">
        <p14:creationId xmlns:p14="http://schemas.microsoft.com/office/powerpoint/2010/main" val="558710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3991</TotalTime>
  <Words>814</Words>
  <Application>Microsoft Office PowerPoint</Application>
  <PresentationFormat>Ekran Gösterisi (4:3)</PresentationFormat>
  <Paragraphs>112</Paragraphs>
  <Slides>20</Slides>
  <Notes>0</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20</vt:i4>
      </vt:variant>
    </vt:vector>
  </HeadingPairs>
  <TitlesOfParts>
    <vt:vector size="32" baseType="lpstr">
      <vt:lpstr>Arial</vt:lpstr>
      <vt:lpstr>Calibri</vt:lpstr>
      <vt:lpstr>Consolas</vt:lpstr>
      <vt:lpstr>Corbel</vt:lpstr>
      <vt:lpstr>Helvetica</vt:lpstr>
      <vt:lpstr>Maiandra GD</vt:lpstr>
      <vt:lpstr>Times New Roman</vt:lpstr>
      <vt:lpstr>Wingdings</vt:lpstr>
      <vt:lpstr>Wingdings 2</vt:lpstr>
      <vt:lpstr>Wingdings 3</vt:lpstr>
      <vt:lpstr>Metro</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Yesim ERDEM</dc:creator>
  <cp:lastModifiedBy>HP</cp:lastModifiedBy>
  <cp:revision>362</cp:revision>
  <dcterms:created xsi:type="dcterms:W3CDTF">2010-06-04T06:15:00Z</dcterms:created>
  <dcterms:modified xsi:type="dcterms:W3CDTF">2021-10-13T08:29:59Z</dcterms:modified>
</cp:coreProperties>
</file>